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83" r:id="rId3"/>
    <p:sldId id="268" r:id="rId4"/>
    <p:sldId id="269" r:id="rId5"/>
    <p:sldId id="272" r:id="rId6"/>
    <p:sldId id="271" r:id="rId7"/>
    <p:sldId id="270" r:id="rId8"/>
    <p:sldId id="277" r:id="rId9"/>
    <p:sldId id="278" r:id="rId10"/>
    <p:sldId id="279" r:id="rId11"/>
    <p:sldId id="266" r:id="rId12"/>
    <p:sldId id="280" r:id="rId13"/>
    <p:sldId id="273" r:id="rId14"/>
    <p:sldId id="274" r:id="rId15"/>
    <p:sldId id="281" r:id="rId16"/>
    <p:sldId id="282"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15BD8C-E8FB-4746-AAA4-55E5A60C42FB}"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2428957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5BD8C-E8FB-4746-AAA4-55E5A60C42FB}"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1503783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5BD8C-E8FB-4746-AAA4-55E5A60C42FB}"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3471212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15BD8C-E8FB-4746-AAA4-55E5A60C42FB}"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3176759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5BD8C-E8FB-4746-AAA4-55E5A60C42FB}" type="datetimeFigureOut">
              <a:rPr lang="en-US" smtClean="0"/>
              <a:t>3/7/2019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1361817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15BD8C-E8FB-4746-AAA4-55E5A60C42FB}"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41479983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15BD8C-E8FB-4746-AAA4-55E5A60C42FB}" type="datetimeFigureOut">
              <a:rPr lang="en-US" smtClean="0"/>
              <a:t>3/7/2019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3476096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15BD8C-E8FB-4746-AAA4-55E5A60C42FB}" type="datetimeFigureOut">
              <a:rPr lang="en-US" smtClean="0"/>
              <a:t>3/7/2019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4067139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5BD8C-E8FB-4746-AAA4-55E5A60C42FB}" type="datetimeFigureOut">
              <a:rPr lang="en-US" smtClean="0"/>
              <a:t>3/7/2019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2996439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5BD8C-E8FB-4746-AAA4-55E5A60C42FB}"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4262391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15BD8C-E8FB-4746-AAA4-55E5A60C42FB}" type="datetimeFigureOut">
              <a:rPr lang="en-US" smtClean="0"/>
              <a:t>3/7/2019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80366-3623-43DA-AC80-35650D483F44}" type="slidenum">
              <a:rPr lang="en-US" smtClean="0"/>
              <a:t>‹#›</a:t>
            </a:fld>
            <a:endParaRPr lang="en-US"/>
          </a:p>
        </p:txBody>
      </p:sp>
    </p:spTree>
    <p:extLst>
      <p:ext uri="{BB962C8B-B14F-4D97-AF65-F5344CB8AC3E}">
        <p14:creationId xmlns:p14="http://schemas.microsoft.com/office/powerpoint/2010/main" val="705208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15BD8C-E8FB-4746-AAA4-55E5A60C42FB}" type="datetimeFigureOut">
              <a:rPr lang="en-US" smtClean="0"/>
              <a:t>3/7/2019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80366-3623-43DA-AC80-35650D483F44}" type="slidenum">
              <a:rPr lang="en-US" smtClean="0"/>
              <a:t>‹#›</a:t>
            </a:fld>
            <a:endParaRPr lang="en-US"/>
          </a:p>
        </p:txBody>
      </p:sp>
    </p:spTree>
    <p:extLst>
      <p:ext uri="{BB962C8B-B14F-4D97-AF65-F5344CB8AC3E}">
        <p14:creationId xmlns:p14="http://schemas.microsoft.com/office/powerpoint/2010/main" val="158519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1.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image" Target="../media/image10.emf"/><Relationship Id="rId5" Type="http://schemas.openxmlformats.org/officeDocument/2006/relationships/oleObject" Target="../embeddings/oleObject1.bin"/><Relationship Id="rId10" Type="http://schemas.openxmlformats.org/officeDocument/2006/relationships/image" Target="../media/image9.wmf"/><Relationship Id="rId4" Type="http://schemas.openxmlformats.org/officeDocument/2006/relationships/image" Target="../media/image2.png"/><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0"/>
            <a:ext cx="1487987" cy="1506857"/>
          </a:xfrm>
          <a:prstGeom prst="rect">
            <a:avLst/>
          </a:prstGeom>
        </p:spPr>
      </p:pic>
      <p:sp>
        <p:nvSpPr>
          <p:cNvPr id="6" name="TextBox 5"/>
          <p:cNvSpPr txBox="1"/>
          <p:nvPr/>
        </p:nvSpPr>
        <p:spPr>
          <a:xfrm>
            <a:off x="-1" y="1393322"/>
            <a:ext cx="12192000" cy="1107996"/>
          </a:xfrm>
          <a:prstGeom prst="rect">
            <a:avLst/>
          </a:prstGeom>
          <a:noFill/>
        </p:spPr>
        <p:txBody>
          <a:bodyPr wrap="square" rtlCol="0">
            <a:spAutoFit/>
          </a:bodyPr>
          <a:lstStyle/>
          <a:p>
            <a:pPr algn="ctr"/>
            <a:r>
              <a:rPr lang="en-US" sz="6600" dirty="0" smtClean="0">
                <a:latin typeface="Bahnschrift SemiBold" panose="020B0502040204020203" pitchFamily="34" charset="0"/>
                <a:ea typeface="Adobe Heiti Std R" panose="020B0400000000000000" pitchFamily="34" charset="-128"/>
              </a:rPr>
              <a:t>INISIASI 1</a:t>
            </a:r>
            <a:endParaRPr lang="en-US" sz="6600" dirty="0">
              <a:latin typeface="Bahnschrift SemiBold" panose="020B0502040204020203" pitchFamily="34" charset="0"/>
              <a:ea typeface="Adobe Heiti Std R" panose="020B0400000000000000" pitchFamily="34" charset="-128"/>
            </a:endParaRPr>
          </a:p>
        </p:txBody>
      </p:sp>
      <p:sp>
        <p:nvSpPr>
          <p:cNvPr id="7" name="TextBox 6"/>
          <p:cNvSpPr txBox="1"/>
          <p:nvPr/>
        </p:nvSpPr>
        <p:spPr>
          <a:xfrm>
            <a:off x="-398354" y="5547727"/>
            <a:ext cx="12192000" cy="1323439"/>
          </a:xfrm>
          <a:prstGeom prst="rect">
            <a:avLst/>
          </a:prstGeom>
          <a:noFill/>
        </p:spPr>
        <p:txBody>
          <a:bodyPr wrap="square" rtlCol="0">
            <a:spAutoFit/>
          </a:bodyPr>
          <a:lstStyle/>
          <a:p>
            <a:pPr algn="ctr"/>
            <a:r>
              <a:rPr lang="en-US" sz="4000" dirty="0" err="1" smtClean="0">
                <a:latin typeface="Bahnschrift SemiBold" panose="020B0502040204020203" pitchFamily="34" charset="0"/>
              </a:rPr>
              <a:t>Ukuran</a:t>
            </a:r>
            <a:r>
              <a:rPr lang="en-US" sz="4000" dirty="0" smtClean="0">
                <a:latin typeface="Bahnschrift SemiBold" panose="020B0502040204020203" pitchFamily="34" charset="0"/>
              </a:rPr>
              <a:t> </a:t>
            </a:r>
            <a:r>
              <a:rPr lang="en-US" sz="4000" dirty="0" err="1" smtClean="0">
                <a:latin typeface="Bahnschrift SemiBold" panose="020B0502040204020203" pitchFamily="34" charset="0"/>
              </a:rPr>
              <a:t>Pemusatan</a:t>
            </a:r>
            <a:r>
              <a:rPr lang="en-US" sz="4000" dirty="0" smtClean="0">
                <a:latin typeface="Bahnschrift SemiBold" panose="020B0502040204020203" pitchFamily="34" charset="0"/>
              </a:rPr>
              <a:t> </a:t>
            </a:r>
            <a:r>
              <a:rPr lang="en-US" sz="4000" dirty="0" err="1" smtClean="0">
                <a:latin typeface="Bahnschrift SemiBold" panose="020B0502040204020203" pitchFamily="34" charset="0"/>
              </a:rPr>
              <a:t>dan</a:t>
            </a:r>
            <a:r>
              <a:rPr lang="en-US" sz="4000" dirty="0" smtClean="0">
                <a:latin typeface="Bahnschrift SemiBold" panose="020B0502040204020203" pitchFamily="34" charset="0"/>
              </a:rPr>
              <a:t> </a:t>
            </a:r>
            <a:r>
              <a:rPr lang="en-US" sz="4000" dirty="0" err="1" smtClean="0">
                <a:latin typeface="Bahnschrift SemiBold" panose="020B0502040204020203" pitchFamily="34" charset="0"/>
              </a:rPr>
              <a:t>Penyebaran</a:t>
            </a:r>
            <a:r>
              <a:rPr lang="en-US" sz="4000" dirty="0" smtClean="0">
                <a:latin typeface="Bahnschrift SemiBold" panose="020B0502040204020203" pitchFamily="34" charset="0"/>
              </a:rPr>
              <a:t> Data</a:t>
            </a:r>
            <a:endParaRPr lang="en-US" sz="4000" dirty="0">
              <a:latin typeface="Bahnschrift SemiBold" panose="020B0502040204020203" pitchFamily="34" charset="0"/>
            </a:endParaRPr>
          </a:p>
          <a:p>
            <a:pPr algn="ctr"/>
            <a:endParaRPr lang="en-US" sz="4000" dirty="0">
              <a:latin typeface="Bahnschrift SemiBold" panose="020B0502040204020203" pitchFamily="34"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3045" y="2626464"/>
            <a:ext cx="5668380" cy="2834190"/>
          </a:xfrm>
          <a:prstGeom prst="rect">
            <a:avLst/>
          </a:prstGeom>
        </p:spPr>
      </p:pic>
    </p:spTree>
    <p:extLst>
      <p:ext uri="{BB962C8B-B14F-4D97-AF65-F5344CB8AC3E}">
        <p14:creationId xmlns:p14="http://schemas.microsoft.com/office/powerpoint/2010/main" val="5520560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152823"/>
            <a:ext cx="1487987" cy="1506857"/>
          </a:xfrm>
          <a:prstGeom prst="rect">
            <a:avLst/>
          </a:prstGeom>
        </p:spPr>
      </p:pic>
      <p:sp>
        <p:nvSpPr>
          <p:cNvPr id="6" name="Title 5"/>
          <p:cNvSpPr>
            <a:spLocks noGrp="1"/>
          </p:cNvSpPr>
          <p:nvPr>
            <p:ph type="title"/>
          </p:nvPr>
        </p:nvSpPr>
        <p:spPr>
          <a:xfrm>
            <a:off x="267832" y="225580"/>
            <a:ext cx="10515600" cy="779463"/>
          </a:xfrm>
        </p:spPr>
        <p:txBody>
          <a:bodyPr>
            <a:noAutofit/>
          </a:bodyPr>
          <a:lstStyle/>
          <a:p>
            <a:r>
              <a:rPr lang="en-US" sz="3600" b="1" dirty="0" smtClean="0">
                <a:solidFill>
                  <a:srgbClr val="0070C0"/>
                </a:solidFill>
              </a:rPr>
              <a:t>Cara </a:t>
            </a:r>
            <a:r>
              <a:rPr lang="en-US" sz="3600" b="1" dirty="0" err="1" smtClean="0">
                <a:solidFill>
                  <a:srgbClr val="0070C0"/>
                </a:solidFill>
              </a:rPr>
              <a:t>menghitung</a:t>
            </a:r>
            <a:r>
              <a:rPr lang="en-US" sz="3600" b="1" dirty="0" smtClean="0">
                <a:solidFill>
                  <a:srgbClr val="0070C0"/>
                </a:solidFill>
              </a:rPr>
              <a:t> </a:t>
            </a:r>
            <a:r>
              <a:rPr lang="en-US" sz="3600" b="1" dirty="0" err="1" smtClean="0">
                <a:solidFill>
                  <a:srgbClr val="0070C0"/>
                </a:solidFill>
              </a:rPr>
              <a:t>Kuartil</a:t>
            </a:r>
            <a:r>
              <a:rPr lang="en-US" sz="3600" b="1" dirty="0" smtClean="0">
                <a:solidFill>
                  <a:srgbClr val="0070C0"/>
                </a:solidFill>
              </a:rPr>
              <a:t> ….</a:t>
            </a:r>
            <a:br>
              <a:rPr lang="en-US" sz="3600" b="1" dirty="0" smtClean="0">
                <a:solidFill>
                  <a:srgbClr val="0070C0"/>
                </a:solidFill>
              </a:rPr>
            </a:br>
            <a:r>
              <a:rPr lang="en-US" sz="1800" b="1" dirty="0" err="1" smtClean="0">
                <a:solidFill>
                  <a:srgbClr val="0070C0"/>
                </a:solidFill>
              </a:rPr>
              <a:t>lanjutan</a:t>
            </a:r>
            <a:r>
              <a:rPr lang="en-US" sz="1800" b="1" dirty="0" smtClean="0">
                <a:solidFill>
                  <a:srgbClr val="0070C0"/>
                </a:solidFill>
              </a:rPr>
              <a:t/>
            </a:r>
            <a:br>
              <a:rPr lang="en-US" sz="1800" b="1" dirty="0" smtClean="0">
                <a:solidFill>
                  <a:srgbClr val="0070C0"/>
                </a:solidFill>
              </a:rPr>
            </a:br>
            <a:endParaRPr lang="en-US" sz="1100" b="1" dirty="0">
              <a:solidFill>
                <a:srgbClr val="0070C0"/>
              </a:solidFill>
            </a:endParaRPr>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a:xfrm>
                <a:off x="762000" y="2222302"/>
                <a:ext cx="5181600" cy="4036142"/>
              </a:xfrm>
              <a:ln>
                <a:solidFill>
                  <a:srgbClr val="00B0F0"/>
                </a:solidFill>
              </a:ln>
            </p:spPr>
            <p:txBody>
              <a:bodyPr>
                <a:noAutofit/>
              </a:bodyPr>
              <a:lstStyle/>
              <a:p>
                <a:pPr marL="0" indent="0">
                  <a:buNone/>
                </a:pPr>
                <a:r>
                  <a:rPr lang="id-ID" sz="1800" dirty="0"/>
                  <a:t>Pendekatan I : Metode belah dua</a:t>
                </a:r>
                <a:endParaRPr lang="en-US" sz="1800" dirty="0"/>
              </a:p>
              <a:p>
                <a:pPr lvl="0"/>
                <a:r>
                  <a:rPr lang="id-ID" sz="1800" dirty="0"/>
                  <a:t>Urutkan data : 3, 4, 5, 5, 6, 8, 8, 10</a:t>
                </a:r>
                <a:endParaRPr lang="en-US" sz="1800" dirty="0"/>
              </a:p>
              <a:p>
                <a:pPr lvl="0"/>
                <a:r>
                  <a:rPr lang="id-ID" sz="1800" dirty="0"/>
                  <a:t>Posisi kuartil </a:t>
                </a:r>
                <a:endParaRPr lang="en-US" sz="1800" dirty="0"/>
              </a:p>
              <a:p>
                <a:pPr lvl="1">
                  <a:buFont typeface="Wingdings" panose="05000000000000000000" pitchFamily="2" charset="2"/>
                  <a:buChar char="§"/>
                </a:pPr>
                <a14:m>
                  <m:oMath xmlns:m="http://schemas.openxmlformats.org/officeDocument/2006/math">
                    <m:sSub>
                      <m:sSubPr>
                        <m:ctrlPr>
                          <a:rPr lang="en-US" sz="1800" i="1">
                            <a:latin typeface="Cambria Math" panose="02040503050406030204" pitchFamily="18" charset="0"/>
                          </a:rPr>
                        </m:ctrlPr>
                      </m:sSubPr>
                      <m:e>
                        <m:r>
                          <a:rPr lang="id-ID" sz="1800" i="1">
                            <a:latin typeface="Cambria Math" panose="02040503050406030204" pitchFamily="18" charset="0"/>
                          </a:rPr>
                          <m:t>𝑛</m:t>
                        </m:r>
                      </m:e>
                      <m:sub>
                        <m:r>
                          <a:rPr lang="id-ID" sz="1800" i="1">
                            <a:latin typeface="Cambria Math" panose="02040503050406030204" pitchFamily="18" charset="0"/>
                          </a:rPr>
                          <m:t>𝑞</m:t>
                        </m:r>
                        <m:r>
                          <a:rPr lang="id-ID" sz="1800" i="1">
                            <a:latin typeface="Cambria Math" panose="02040503050406030204" pitchFamily="18" charset="0"/>
                          </a:rPr>
                          <m:t>2</m:t>
                        </m:r>
                      </m:sub>
                    </m:sSub>
                    <m:r>
                      <a:rPr lang="id-ID" sz="1800" i="1">
                        <a:latin typeface="Cambria Math" panose="02040503050406030204" pitchFamily="18" charset="0"/>
                      </a:rPr>
                      <m:t>=</m:t>
                    </m:r>
                    <m:f>
                      <m:fPr>
                        <m:ctrlPr>
                          <a:rPr lang="en-US" sz="1800" i="1">
                            <a:latin typeface="Cambria Math" panose="02040503050406030204" pitchFamily="18" charset="0"/>
                          </a:rPr>
                        </m:ctrlPr>
                      </m:fPr>
                      <m:num>
                        <m:r>
                          <a:rPr lang="id-ID" sz="1800" i="1">
                            <a:latin typeface="Cambria Math" panose="02040503050406030204" pitchFamily="18" charset="0"/>
                          </a:rPr>
                          <m:t>8+1</m:t>
                        </m:r>
                      </m:num>
                      <m:den>
                        <m:r>
                          <a:rPr lang="id-ID" sz="1800" i="1">
                            <a:latin typeface="Cambria Math" panose="02040503050406030204" pitchFamily="18" charset="0"/>
                          </a:rPr>
                          <m:t>2</m:t>
                        </m:r>
                      </m:den>
                    </m:f>
                    <m:r>
                      <a:rPr lang="id-ID" sz="1800" i="1">
                        <a:latin typeface="Cambria Math" panose="02040503050406030204" pitchFamily="18" charset="0"/>
                      </a:rPr>
                      <m:t>=4.5</m:t>
                    </m:r>
                  </m:oMath>
                </a14:m>
                <a:endParaRPr lang="en-US" sz="1800" dirty="0"/>
              </a:p>
              <a:p>
                <a:pPr lvl="1">
                  <a:buFont typeface="Wingdings" panose="05000000000000000000" pitchFamily="2" charset="2"/>
                  <a:buChar char="§"/>
                </a:pPr>
                <a14:m>
                  <m:oMath xmlns:m="http://schemas.openxmlformats.org/officeDocument/2006/math">
                    <m:sSub>
                      <m:sSubPr>
                        <m:ctrlPr>
                          <a:rPr lang="en-US" sz="1800" i="1">
                            <a:latin typeface="Cambria Math" panose="02040503050406030204" pitchFamily="18" charset="0"/>
                          </a:rPr>
                        </m:ctrlPr>
                      </m:sSubPr>
                      <m:e>
                        <m:r>
                          <a:rPr lang="id-ID" sz="1800" i="1">
                            <a:latin typeface="Cambria Math" panose="02040503050406030204" pitchFamily="18" charset="0"/>
                          </a:rPr>
                          <m:t>𝑛</m:t>
                        </m:r>
                      </m:e>
                      <m:sub>
                        <m:r>
                          <a:rPr lang="id-ID" sz="1800" i="1">
                            <a:latin typeface="Cambria Math" panose="02040503050406030204" pitchFamily="18" charset="0"/>
                          </a:rPr>
                          <m:t>𝑞</m:t>
                        </m:r>
                        <m:r>
                          <a:rPr lang="id-ID" sz="1800" i="1">
                            <a:latin typeface="Cambria Math" panose="02040503050406030204" pitchFamily="18" charset="0"/>
                          </a:rPr>
                          <m:t>1</m:t>
                        </m:r>
                      </m:sub>
                    </m:sSub>
                    <m:r>
                      <a:rPr lang="id-ID" sz="1800" i="1">
                        <a:latin typeface="Cambria Math" panose="02040503050406030204" pitchFamily="18" charset="0"/>
                      </a:rPr>
                      <m:t>=</m:t>
                    </m:r>
                    <m:sSub>
                      <m:sSubPr>
                        <m:ctrlPr>
                          <a:rPr lang="en-US" sz="1800" i="1">
                            <a:latin typeface="Cambria Math" panose="02040503050406030204" pitchFamily="18" charset="0"/>
                          </a:rPr>
                        </m:ctrlPr>
                      </m:sSubPr>
                      <m:e>
                        <m:r>
                          <a:rPr lang="id-ID" sz="1800" i="1">
                            <a:latin typeface="Cambria Math" panose="02040503050406030204" pitchFamily="18" charset="0"/>
                          </a:rPr>
                          <m:t>𝑛</m:t>
                        </m:r>
                      </m:e>
                      <m:sub>
                        <m:r>
                          <a:rPr lang="id-ID" sz="1800" i="1">
                            <a:latin typeface="Cambria Math" panose="02040503050406030204" pitchFamily="18" charset="0"/>
                          </a:rPr>
                          <m:t>𝑞</m:t>
                        </m:r>
                        <m:r>
                          <a:rPr lang="id-ID" sz="1800" i="1">
                            <a:latin typeface="Cambria Math" panose="02040503050406030204" pitchFamily="18" charset="0"/>
                          </a:rPr>
                          <m:t>3</m:t>
                        </m:r>
                      </m:sub>
                    </m:sSub>
                    <m:r>
                      <a:rPr lang="id-ID" sz="1800" i="1">
                        <a:latin typeface="Cambria Math" panose="02040503050406030204" pitchFamily="18" charset="0"/>
                      </a:rPr>
                      <m:t>=</m:t>
                    </m:r>
                    <m:f>
                      <m:fPr>
                        <m:ctrlPr>
                          <a:rPr lang="en-US" sz="1800" i="1">
                            <a:latin typeface="Cambria Math" panose="02040503050406030204" pitchFamily="18" charset="0"/>
                          </a:rPr>
                        </m:ctrlPr>
                      </m:fPr>
                      <m:num>
                        <m:r>
                          <a:rPr lang="id-ID" sz="1800" i="1">
                            <a:latin typeface="Cambria Math" panose="02040503050406030204" pitchFamily="18" charset="0"/>
                          </a:rPr>
                          <m:t>4+1</m:t>
                        </m:r>
                      </m:num>
                      <m:den>
                        <m:r>
                          <a:rPr lang="id-ID" sz="1800" i="1">
                            <a:latin typeface="Cambria Math" panose="02040503050406030204" pitchFamily="18" charset="0"/>
                          </a:rPr>
                          <m:t>2</m:t>
                        </m:r>
                      </m:den>
                    </m:f>
                    <m:r>
                      <a:rPr lang="id-ID" sz="1800" i="1">
                        <a:latin typeface="Cambria Math" panose="02040503050406030204" pitchFamily="18" charset="0"/>
                      </a:rPr>
                      <m:t>=2,5</m:t>
                    </m:r>
                  </m:oMath>
                </a14:m>
                <a:endParaRPr lang="en-US" sz="1800" dirty="0"/>
              </a:p>
              <a:p>
                <a:pPr lvl="0"/>
                <a:r>
                  <a:rPr lang="id-ID" sz="1800" dirty="0"/>
                  <a:t>Nilai kuartil</a:t>
                </a:r>
                <a:endParaRPr lang="en-US" sz="1800" dirty="0"/>
              </a:p>
              <a:p>
                <a:pPr lvl="1">
                  <a:buFont typeface="Wingdings" panose="05000000000000000000" pitchFamily="2" charset="2"/>
                  <a:buChar char="§"/>
                </a:pPr>
                <a14:m>
                  <m:oMath xmlns:m="http://schemas.openxmlformats.org/officeDocument/2006/math">
                    <m:sSub>
                      <m:sSubPr>
                        <m:ctrlPr>
                          <a:rPr lang="en-US" sz="1800" i="1">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2</m:t>
                        </m:r>
                      </m:sub>
                    </m:sSub>
                    <m:r>
                      <a:rPr lang="id-ID" sz="1800" i="1">
                        <a:latin typeface="Cambria Math" panose="02040503050406030204" pitchFamily="18" charset="0"/>
                      </a:rPr>
                      <m:t>=</m:t>
                    </m:r>
                    <m:f>
                      <m:fPr>
                        <m:ctrlPr>
                          <a:rPr lang="en-US" sz="1800" i="1">
                            <a:latin typeface="Cambria Math" panose="02040503050406030204" pitchFamily="18" charset="0"/>
                          </a:rPr>
                        </m:ctrlPr>
                      </m:fPr>
                      <m:num>
                        <m:r>
                          <a:rPr lang="id-ID" sz="1800" i="1">
                            <a:latin typeface="Cambria Math" panose="02040503050406030204" pitchFamily="18" charset="0"/>
                          </a:rPr>
                          <m:t>5+6</m:t>
                        </m:r>
                      </m:num>
                      <m:den>
                        <m:r>
                          <a:rPr lang="id-ID" sz="1800" i="1">
                            <a:latin typeface="Cambria Math" panose="02040503050406030204" pitchFamily="18" charset="0"/>
                          </a:rPr>
                          <m:t>2</m:t>
                        </m:r>
                      </m:den>
                    </m:f>
                    <m:r>
                      <a:rPr lang="id-ID" sz="1800" i="1">
                        <a:latin typeface="Cambria Math" panose="02040503050406030204" pitchFamily="18" charset="0"/>
                      </a:rPr>
                      <m:t>=5,5</m:t>
                    </m:r>
                  </m:oMath>
                </a14:m>
                <a:endParaRPr lang="en-US" sz="1800" dirty="0"/>
              </a:p>
              <a:p>
                <a:pPr lvl="1">
                  <a:buFont typeface="Wingdings" panose="05000000000000000000" pitchFamily="2" charset="2"/>
                  <a:buChar char="§"/>
                </a:pPr>
                <a:r>
                  <a:rPr lang="id-ID" sz="1800" dirty="0"/>
                  <a:t> </a:t>
                </a:r>
                <a14:m>
                  <m:oMath xmlns:m="http://schemas.openxmlformats.org/officeDocument/2006/math">
                    <m:sSub>
                      <m:sSubPr>
                        <m:ctrlPr>
                          <a:rPr lang="en-US" sz="1800" i="1">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1</m:t>
                        </m:r>
                      </m:sub>
                    </m:sSub>
                    <m:r>
                      <a:rPr lang="id-ID" sz="1800" i="1">
                        <a:latin typeface="Cambria Math" panose="02040503050406030204" pitchFamily="18" charset="0"/>
                      </a:rPr>
                      <m:t>=</m:t>
                    </m:r>
                    <m:f>
                      <m:fPr>
                        <m:ctrlPr>
                          <a:rPr lang="en-US" sz="1800" i="1">
                            <a:latin typeface="Cambria Math" panose="02040503050406030204" pitchFamily="18" charset="0"/>
                          </a:rPr>
                        </m:ctrlPr>
                      </m:fPr>
                      <m:num>
                        <m:r>
                          <a:rPr lang="id-ID" sz="1800" i="1">
                            <a:latin typeface="Cambria Math" panose="02040503050406030204" pitchFamily="18" charset="0"/>
                          </a:rPr>
                          <m:t>4+5</m:t>
                        </m:r>
                      </m:num>
                      <m:den>
                        <m:r>
                          <a:rPr lang="id-ID" sz="1800" i="1">
                            <a:latin typeface="Cambria Math" panose="02040503050406030204" pitchFamily="18" charset="0"/>
                          </a:rPr>
                          <m:t>2</m:t>
                        </m:r>
                      </m:den>
                    </m:f>
                    <m:r>
                      <a:rPr lang="id-ID" sz="1800" i="1">
                        <a:latin typeface="Cambria Math" panose="02040503050406030204" pitchFamily="18" charset="0"/>
                      </a:rPr>
                      <m:t>=4,5 </m:t>
                    </m:r>
                    <m:r>
                      <m:rPr>
                        <m:nor/>
                      </m:rPr>
                      <a:rPr lang="id-ID" sz="1800"/>
                      <m:t>(</m:t>
                    </m:r>
                    <m:r>
                      <m:rPr>
                        <m:nor/>
                      </m:rPr>
                      <a:rPr lang="id-ID" sz="1800"/>
                      <m:t>rata</m:t>
                    </m:r>
                    <m:r>
                      <m:rPr>
                        <m:nor/>
                      </m:rPr>
                      <a:rPr lang="id-ID" sz="1800" i="1"/>
                      <m:t>−</m:t>
                    </m:r>
                    <m:r>
                      <m:rPr>
                        <m:nor/>
                      </m:rPr>
                      <a:rPr lang="id-ID" sz="1800"/>
                      <m:t>rata</m:t>
                    </m:r>
                    <m:r>
                      <m:rPr>
                        <m:nor/>
                      </m:rPr>
                      <a:rPr lang="id-ID" sz="1800"/>
                      <m:t> </m:t>
                    </m:r>
                    <m:r>
                      <m:rPr>
                        <m:nor/>
                      </m:rPr>
                      <a:rPr lang="id-ID" sz="1800"/>
                      <m:t>data</m:t>
                    </m:r>
                    <m:r>
                      <m:rPr>
                        <m:nor/>
                      </m:rPr>
                      <a:rPr lang="id-ID" sz="1800"/>
                      <m:t> </m:t>
                    </m:r>
                    <m:r>
                      <m:rPr>
                        <m:nor/>
                      </m:rPr>
                      <a:rPr lang="id-ID" sz="1800"/>
                      <m:t>ke</m:t>
                    </m:r>
                    <m:r>
                      <m:rPr>
                        <m:nor/>
                      </m:rPr>
                      <a:rPr lang="id-ID" sz="1800" i="1"/>
                      <m:t>−</m:t>
                    </m:r>
                    <m:r>
                      <m:rPr>
                        <m:nor/>
                      </m:rPr>
                      <a:rPr lang="id-ID" sz="1800"/>
                      <m:t>2 </m:t>
                    </m:r>
                    <m:r>
                      <m:rPr>
                        <m:nor/>
                      </m:rPr>
                      <a:rPr lang="id-ID" sz="1800"/>
                      <m:t>dan</m:t>
                    </m:r>
                    <m:r>
                      <m:rPr>
                        <m:nor/>
                      </m:rPr>
                      <a:rPr lang="id-ID" sz="1800"/>
                      <m:t> </m:t>
                    </m:r>
                    <m:r>
                      <m:rPr>
                        <m:nor/>
                      </m:rPr>
                      <a:rPr lang="id-ID" sz="1800"/>
                      <m:t>ke</m:t>
                    </m:r>
                    <m:r>
                      <m:rPr>
                        <m:nor/>
                      </m:rPr>
                      <a:rPr lang="id-ID" sz="1800" i="1"/>
                      <m:t>−</m:t>
                    </m:r>
                    <m:r>
                      <m:rPr>
                        <m:nor/>
                      </m:rPr>
                      <a:rPr lang="id-ID" sz="1800"/>
                      <m:t>3)</m:t>
                    </m:r>
                  </m:oMath>
                </a14:m>
                <a:endParaRPr lang="en-US" sz="1800" dirty="0"/>
              </a:p>
              <a:p>
                <a:pPr lvl="1">
                  <a:buFont typeface="Wingdings" panose="05000000000000000000" pitchFamily="2" charset="2"/>
                  <a:buChar char="§"/>
                </a:pPr>
                <a14:m>
                  <m:oMath xmlns:m="http://schemas.openxmlformats.org/officeDocument/2006/math">
                    <m:sSub>
                      <m:sSubPr>
                        <m:ctrlPr>
                          <a:rPr lang="en-US" sz="1800" i="1">
                            <a:latin typeface="Cambria Math" panose="02040503050406030204" pitchFamily="18" charset="0"/>
                          </a:rPr>
                        </m:ctrlPr>
                      </m:sSubPr>
                      <m:e>
                        <m:r>
                          <a:rPr lang="id-ID" sz="1800" i="1">
                            <a:latin typeface="Cambria Math" panose="02040503050406030204" pitchFamily="18" charset="0"/>
                          </a:rPr>
                          <m:t>𝑄</m:t>
                        </m:r>
                      </m:e>
                      <m:sub>
                        <m:r>
                          <a:rPr lang="id-ID" sz="1800" i="1">
                            <a:latin typeface="Cambria Math" panose="02040503050406030204" pitchFamily="18" charset="0"/>
                          </a:rPr>
                          <m:t>3</m:t>
                        </m:r>
                      </m:sub>
                    </m:sSub>
                    <m:r>
                      <a:rPr lang="id-ID" sz="1800" i="1">
                        <a:latin typeface="Cambria Math" panose="02040503050406030204" pitchFamily="18" charset="0"/>
                      </a:rPr>
                      <m:t>=</m:t>
                    </m:r>
                    <m:f>
                      <m:fPr>
                        <m:ctrlPr>
                          <a:rPr lang="en-US" sz="1800" i="1">
                            <a:latin typeface="Cambria Math" panose="02040503050406030204" pitchFamily="18" charset="0"/>
                          </a:rPr>
                        </m:ctrlPr>
                      </m:fPr>
                      <m:num>
                        <m:r>
                          <a:rPr lang="id-ID" sz="1800" i="1">
                            <a:latin typeface="Cambria Math" panose="02040503050406030204" pitchFamily="18" charset="0"/>
                          </a:rPr>
                          <m:t>8+8</m:t>
                        </m:r>
                      </m:num>
                      <m:den>
                        <m:r>
                          <a:rPr lang="id-ID" sz="1800" i="1">
                            <a:latin typeface="Cambria Math" panose="02040503050406030204" pitchFamily="18" charset="0"/>
                          </a:rPr>
                          <m:t>2</m:t>
                        </m:r>
                      </m:den>
                    </m:f>
                    <m:r>
                      <a:rPr lang="id-ID" sz="1800" i="1">
                        <a:latin typeface="Cambria Math" panose="02040503050406030204" pitchFamily="18" charset="0"/>
                      </a:rPr>
                      <m:t>=8 </m:t>
                    </m:r>
                    <m:r>
                      <m:rPr>
                        <m:nor/>
                      </m:rPr>
                      <a:rPr lang="id-ID" sz="1800"/>
                      <m:t>(</m:t>
                    </m:r>
                    <m:r>
                      <m:rPr>
                        <m:nor/>
                      </m:rPr>
                      <a:rPr lang="id-ID" sz="1800"/>
                      <m:t>rata</m:t>
                    </m:r>
                    <m:r>
                      <m:rPr>
                        <m:nor/>
                      </m:rPr>
                      <a:rPr lang="id-ID" sz="1800" i="1"/>
                      <m:t>−</m:t>
                    </m:r>
                    <m:r>
                      <m:rPr>
                        <m:nor/>
                      </m:rPr>
                      <a:rPr lang="id-ID" sz="1800"/>
                      <m:t>rata</m:t>
                    </m:r>
                    <m:r>
                      <m:rPr>
                        <m:nor/>
                      </m:rPr>
                      <a:rPr lang="id-ID" sz="1800"/>
                      <m:t> </m:t>
                    </m:r>
                    <m:r>
                      <m:rPr>
                        <m:nor/>
                      </m:rPr>
                      <a:rPr lang="id-ID" sz="1800"/>
                      <m:t>data</m:t>
                    </m:r>
                    <m:r>
                      <m:rPr>
                        <m:nor/>
                      </m:rPr>
                      <a:rPr lang="id-ID" sz="1800"/>
                      <m:t> </m:t>
                    </m:r>
                    <m:r>
                      <m:rPr>
                        <m:nor/>
                      </m:rPr>
                      <a:rPr lang="id-ID" sz="1800"/>
                      <m:t>ke</m:t>
                    </m:r>
                    <m:r>
                      <m:rPr>
                        <m:nor/>
                      </m:rPr>
                      <a:rPr lang="id-ID" sz="1800" i="1"/>
                      <m:t>−</m:t>
                    </m:r>
                    <m:r>
                      <m:rPr>
                        <m:nor/>
                      </m:rPr>
                      <a:rPr lang="id-ID" sz="1800"/>
                      <m:t>6 </m:t>
                    </m:r>
                    <m:r>
                      <m:rPr>
                        <m:nor/>
                      </m:rPr>
                      <a:rPr lang="id-ID" sz="1800"/>
                      <m:t>dan</m:t>
                    </m:r>
                    <m:r>
                      <m:rPr>
                        <m:nor/>
                      </m:rPr>
                      <a:rPr lang="id-ID" sz="1800"/>
                      <m:t> </m:t>
                    </m:r>
                    <m:r>
                      <m:rPr>
                        <m:nor/>
                      </m:rPr>
                      <a:rPr lang="id-ID" sz="1800"/>
                      <m:t>ke</m:t>
                    </m:r>
                    <m:r>
                      <m:rPr>
                        <m:nor/>
                      </m:rPr>
                      <a:rPr lang="id-ID" sz="1800" i="1"/>
                      <m:t>−</m:t>
                    </m:r>
                    <m:r>
                      <m:rPr>
                        <m:nor/>
                      </m:rPr>
                      <a:rPr lang="id-ID" sz="1800"/>
                      <m:t>7)</m:t>
                    </m:r>
                  </m:oMath>
                </a14:m>
                <a:endParaRPr lang="en-US" sz="1800" dirty="0"/>
              </a:p>
              <a:p>
                <a:endParaRPr lang="en-US" sz="1800" dirty="0"/>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xfrm>
                <a:off x="762000" y="2222302"/>
                <a:ext cx="5181600" cy="4036142"/>
              </a:xfrm>
              <a:blipFill rotWithShape="0">
                <a:blip r:embed="rId4"/>
                <a:stretch>
                  <a:fillRect l="-822" t="-1355"/>
                </a:stretch>
              </a:blipFill>
              <a:ln>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sz="half" idx="2"/>
              </p:nvPr>
            </p:nvSpPr>
            <p:spPr>
              <a:xfrm>
                <a:off x="6163147" y="2222302"/>
                <a:ext cx="5181600" cy="4036142"/>
              </a:xfrm>
              <a:ln>
                <a:solidFill>
                  <a:srgbClr val="00B0F0"/>
                </a:solidFill>
              </a:ln>
            </p:spPr>
            <p:txBody>
              <a:bodyPr>
                <a:normAutofit fontScale="92500" lnSpcReduction="10000"/>
              </a:bodyPr>
              <a:lstStyle/>
              <a:p>
                <a:pPr marL="0" indent="0">
                  <a:buNone/>
                </a:pPr>
                <a:r>
                  <a:rPr lang="id-ID" dirty="0"/>
                  <a:t>Pendekatan II : Metode interpolasi</a:t>
                </a:r>
                <a:endParaRPr lang="en-US" dirty="0"/>
              </a:p>
              <a:p>
                <a:pPr lvl="0"/>
                <a:r>
                  <a:rPr lang="id-ID" dirty="0"/>
                  <a:t>Urutkan data : 3, 4, 5, 5, 6, 8, 8, 10</a:t>
                </a:r>
                <a:endParaRPr lang="en-US" dirty="0"/>
              </a:p>
              <a:p>
                <a:pPr lvl="0"/>
                <a:r>
                  <a:rPr lang="id-ID" dirty="0"/>
                  <a:t>Posisi kuartil :</a:t>
                </a:r>
                <a:endParaRPr lang="en-US" dirty="0"/>
              </a:p>
              <a:p>
                <a:pPr lvl="1">
                  <a:buFont typeface="Wingdings" panose="05000000000000000000" pitchFamily="2" charset="2"/>
                  <a:buChar char="§"/>
                </a:pPr>
                <a14:m>
                  <m:oMath xmlns:m="http://schemas.openxmlformats.org/officeDocument/2006/math">
                    <m:sSub>
                      <m:sSubPr>
                        <m:ctrlPr>
                          <a:rPr lang="en-US" sz="2200" i="1">
                            <a:latin typeface="Cambria Math" panose="02040503050406030204" pitchFamily="18" charset="0"/>
                          </a:rPr>
                        </m:ctrlPr>
                      </m:sSubPr>
                      <m:e>
                        <m:r>
                          <a:rPr lang="id-ID" sz="2200" i="1">
                            <a:latin typeface="Cambria Math" panose="02040503050406030204" pitchFamily="18" charset="0"/>
                          </a:rPr>
                          <m:t>𝑛</m:t>
                        </m:r>
                      </m:e>
                      <m:sub>
                        <m:r>
                          <a:rPr lang="id-ID" sz="2200" i="1">
                            <a:latin typeface="Cambria Math" panose="02040503050406030204" pitchFamily="18" charset="0"/>
                          </a:rPr>
                          <m:t>𝑞</m:t>
                        </m:r>
                        <m:r>
                          <a:rPr lang="id-ID" sz="2200" i="1">
                            <a:latin typeface="Cambria Math" panose="02040503050406030204" pitchFamily="18" charset="0"/>
                          </a:rPr>
                          <m:t>1</m:t>
                        </m:r>
                      </m:sub>
                    </m:sSub>
                    <m:r>
                      <a:rPr lang="id-ID" sz="2200" i="1">
                        <a:latin typeface="Cambria Math" panose="02040503050406030204" pitchFamily="18" charset="0"/>
                      </a:rPr>
                      <m:t>=</m:t>
                    </m:r>
                    <m:f>
                      <m:fPr>
                        <m:ctrlPr>
                          <a:rPr lang="en-US" sz="2200" i="1">
                            <a:latin typeface="Cambria Math" panose="02040503050406030204" pitchFamily="18" charset="0"/>
                          </a:rPr>
                        </m:ctrlPr>
                      </m:fPr>
                      <m:num>
                        <m:r>
                          <a:rPr lang="id-ID" sz="2200" i="1">
                            <a:latin typeface="Cambria Math" panose="02040503050406030204" pitchFamily="18" charset="0"/>
                          </a:rPr>
                          <m:t>1</m:t>
                        </m:r>
                      </m:num>
                      <m:den>
                        <m:r>
                          <a:rPr lang="id-ID" sz="2200" i="1">
                            <a:latin typeface="Cambria Math" panose="02040503050406030204" pitchFamily="18" charset="0"/>
                          </a:rPr>
                          <m:t>4</m:t>
                        </m:r>
                      </m:den>
                    </m:f>
                    <m:d>
                      <m:dPr>
                        <m:ctrlPr>
                          <a:rPr lang="en-US" sz="2200" i="1">
                            <a:latin typeface="Cambria Math" panose="02040503050406030204" pitchFamily="18" charset="0"/>
                          </a:rPr>
                        </m:ctrlPr>
                      </m:dPr>
                      <m:e>
                        <m:r>
                          <a:rPr lang="id-ID" sz="2200" i="1">
                            <a:latin typeface="Cambria Math" panose="02040503050406030204" pitchFamily="18" charset="0"/>
                          </a:rPr>
                          <m:t>8+1</m:t>
                        </m:r>
                      </m:e>
                    </m:d>
                    <m:r>
                      <a:rPr lang="id-ID" sz="2200" i="1">
                        <a:latin typeface="Cambria Math" panose="02040503050406030204" pitchFamily="18" charset="0"/>
                      </a:rPr>
                      <m:t>=2,25</m:t>
                    </m:r>
                  </m:oMath>
                </a14:m>
                <a:endParaRPr lang="en-US" sz="2200" dirty="0"/>
              </a:p>
              <a:p>
                <a:pPr lvl="1">
                  <a:buFont typeface="Wingdings" panose="05000000000000000000" pitchFamily="2" charset="2"/>
                  <a:buChar char="§"/>
                </a:pPr>
                <a14:m>
                  <m:oMath xmlns:m="http://schemas.openxmlformats.org/officeDocument/2006/math">
                    <m:sSub>
                      <m:sSubPr>
                        <m:ctrlPr>
                          <a:rPr lang="en-US" sz="2200" i="1">
                            <a:latin typeface="Cambria Math" panose="02040503050406030204" pitchFamily="18" charset="0"/>
                          </a:rPr>
                        </m:ctrlPr>
                      </m:sSubPr>
                      <m:e>
                        <m:r>
                          <a:rPr lang="id-ID" sz="2200" i="1">
                            <a:latin typeface="Cambria Math" panose="02040503050406030204" pitchFamily="18" charset="0"/>
                          </a:rPr>
                          <m:t>𝑛</m:t>
                        </m:r>
                      </m:e>
                      <m:sub>
                        <m:r>
                          <a:rPr lang="id-ID" sz="2200" i="1">
                            <a:latin typeface="Cambria Math" panose="02040503050406030204" pitchFamily="18" charset="0"/>
                          </a:rPr>
                          <m:t>𝑞</m:t>
                        </m:r>
                        <m:r>
                          <a:rPr lang="id-ID" sz="2200" i="1">
                            <a:latin typeface="Cambria Math" panose="02040503050406030204" pitchFamily="18" charset="0"/>
                          </a:rPr>
                          <m:t>2</m:t>
                        </m:r>
                      </m:sub>
                    </m:sSub>
                    <m:r>
                      <a:rPr lang="id-ID" sz="2200" i="1">
                        <a:latin typeface="Cambria Math" panose="02040503050406030204" pitchFamily="18" charset="0"/>
                      </a:rPr>
                      <m:t>=</m:t>
                    </m:r>
                    <m:f>
                      <m:fPr>
                        <m:ctrlPr>
                          <a:rPr lang="en-US" sz="2200" i="1">
                            <a:latin typeface="Cambria Math" panose="02040503050406030204" pitchFamily="18" charset="0"/>
                          </a:rPr>
                        </m:ctrlPr>
                      </m:fPr>
                      <m:num>
                        <m:r>
                          <a:rPr lang="id-ID" sz="2200" i="1">
                            <a:latin typeface="Cambria Math" panose="02040503050406030204" pitchFamily="18" charset="0"/>
                          </a:rPr>
                          <m:t>2</m:t>
                        </m:r>
                      </m:num>
                      <m:den>
                        <m:r>
                          <a:rPr lang="id-ID" sz="2200" i="1">
                            <a:latin typeface="Cambria Math" panose="02040503050406030204" pitchFamily="18" charset="0"/>
                          </a:rPr>
                          <m:t>4</m:t>
                        </m:r>
                      </m:den>
                    </m:f>
                    <m:d>
                      <m:dPr>
                        <m:ctrlPr>
                          <a:rPr lang="en-US" sz="2200" i="1">
                            <a:latin typeface="Cambria Math" panose="02040503050406030204" pitchFamily="18" charset="0"/>
                          </a:rPr>
                        </m:ctrlPr>
                      </m:dPr>
                      <m:e>
                        <m:r>
                          <a:rPr lang="id-ID" sz="2200" i="1">
                            <a:latin typeface="Cambria Math" panose="02040503050406030204" pitchFamily="18" charset="0"/>
                          </a:rPr>
                          <m:t>8+1</m:t>
                        </m:r>
                      </m:e>
                    </m:d>
                    <m:r>
                      <a:rPr lang="id-ID" sz="2200" i="1">
                        <a:latin typeface="Cambria Math" panose="02040503050406030204" pitchFamily="18" charset="0"/>
                      </a:rPr>
                      <m:t>=4,50</m:t>
                    </m:r>
                  </m:oMath>
                </a14:m>
                <a:endParaRPr lang="en-US" sz="2200" dirty="0"/>
              </a:p>
              <a:p>
                <a:pPr lvl="1">
                  <a:buFont typeface="Wingdings" panose="05000000000000000000" pitchFamily="2" charset="2"/>
                  <a:buChar char="§"/>
                </a:pPr>
                <a:r>
                  <a:rPr lang="id-ID" sz="2200" dirty="0"/>
                  <a:t> </a:t>
                </a:r>
                <a14:m>
                  <m:oMath xmlns:m="http://schemas.openxmlformats.org/officeDocument/2006/math">
                    <m:sSub>
                      <m:sSubPr>
                        <m:ctrlPr>
                          <a:rPr lang="en-US" sz="2200" i="1">
                            <a:latin typeface="Cambria Math" panose="02040503050406030204" pitchFamily="18" charset="0"/>
                          </a:rPr>
                        </m:ctrlPr>
                      </m:sSubPr>
                      <m:e>
                        <m:r>
                          <a:rPr lang="id-ID" sz="2200" i="1">
                            <a:latin typeface="Cambria Math" panose="02040503050406030204" pitchFamily="18" charset="0"/>
                          </a:rPr>
                          <m:t>𝑛</m:t>
                        </m:r>
                      </m:e>
                      <m:sub>
                        <m:r>
                          <a:rPr lang="id-ID" sz="2200" i="1">
                            <a:latin typeface="Cambria Math" panose="02040503050406030204" pitchFamily="18" charset="0"/>
                          </a:rPr>
                          <m:t>𝑞</m:t>
                        </m:r>
                        <m:r>
                          <a:rPr lang="id-ID" sz="2200" i="1">
                            <a:latin typeface="Cambria Math" panose="02040503050406030204" pitchFamily="18" charset="0"/>
                          </a:rPr>
                          <m:t>3</m:t>
                        </m:r>
                      </m:sub>
                    </m:sSub>
                    <m:r>
                      <a:rPr lang="id-ID" sz="2200" i="1">
                        <a:latin typeface="Cambria Math" panose="02040503050406030204" pitchFamily="18" charset="0"/>
                      </a:rPr>
                      <m:t>=</m:t>
                    </m:r>
                    <m:f>
                      <m:fPr>
                        <m:ctrlPr>
                          <a:rPr lang="en-US" sz="2200" i="1">
                            <a:latin typeface="Cambria Math" panose="02040503050406030204" pitchFamily="18" charset="0"/>
                          </a:rPr>
                        </m:ctrlPr>
                      </m:fPr>
                      <m:num>
                        <m:r>
                          <a:rPr lang="id-ID" sz="2200" i="1">
                            <a:latin typeface="Cambria Math" panose="02040503050406030204" pitchFamily="18" charset="0"/>
                          </a:rPr>
                          <m:t>3</m:t>
                        </m:r>
                      </m:num>
                      <m:den>
                        <m:r>
                          <a:rPr lang="id-ID" sz="2200" i="1">
                            <a:latin typeface="Cambria Math" panose="02040503050406030204" pitchFamily="18" charset="0"/>
                          </a:rPr>
                          <m:t>4</m:t>
                        </m:r>
                      </m:den>
                    </m:f>
                    <m:d>
                      <m:dPr>
                        <m:ctrlPr>
                          <a:rPr lang="en-US" sz="2200" i="1">
                            <a:latin typeface="Cambria Math" panose="02040503050406030204" pitchFamily="18" charset="0"/>
                          </a:rPr>
                        </m:ctrlPr>
                      </m:dPr>
                      <m:e>
                        <m:r>
                          <a:rPr lang="id-ID" sz="2200" i="1">
                            <a:latin typeface="Cambria Math" panose="02040503050406030204" pitchFamily="18" charset="0"/>
                          </a:rPr>
                          <m:t>8+1</m:t>
                        </m:r>
                      </m:e>
                    </m:d>
                    <m:r>
                      <a:rPr lang="id-ID" sz="2200" i="1">
                        <a:latin typeface="Cambria Math" panose="02040503050406030204" pitchFamily="18" charset="0"/>
                      </a:rPr>
                      <m:t>=6,75</m:t>
                    </m:r>
                  </m:oMath>
                </a14:m>
                <a:endParaRPr lang="en-US" sz="2200" dirty="0"/>
              </a:p>
              <a:p>
                <a:pPr lvl="0"/>
                <a:r>
                  <a:rPr lang="id-ID" dirty="0" smtClean="0"/>
                  <a:t>Nilai </a:t>
                </a:r>
                <a:r>
                  <a:rPr lang="id-ID" dirty="0"/>
                  <a:t>Kuartil</a:t>
                </a:r>
                <a:endParaRPr lang="en-US" dirty="0"/>
              </a:p>
              <a:p>
                <a:pPr lvl="1">
                  <a:buFont typeface="Wingdings" panose="05000000000000000000" pitchFamily="2" charset="2"/>
                  <a:buChar char="§"/>
                </a:pPr>
                <a14:m>
                  <m:oMath xmlns:m="http://schemas.openxmlformats.org/officeDocument/2006/math">
                    <m:sSub>
                      <m:sSubPr>
                        <m:ctrlPr>
                          <a:rPr lang="en-US" i="1">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1</m:t>
                        </m:r>
                      </m:sub>
                    </m:sSub>
                    <m:r>
                      <a:rPr lang="id-ID" i="1">
                        <a:latin typeface="Cambria Math" panose="02040503050406030204" pitchFamily="18" charset="0"/>
                      </a:rPr>
                      <m:t>=4+0,25</m:t>
                    </m:r>
                    <m:d>
                      <m:dPr>
                        <m:ctrlPr>
                          <a:rPr lang="en-US" i="1">
                            <a:latin typeface="Cambria Math" panose="02040503050406030204" pitchFamily="18" charset="0"/>
                          </a:rPr>
                        </m:ctrlPr>
                      </m:dPr>
                      <m:e>
                        <m:r>
                          <a:rPr lang="id-ID" i="1">
                            <a:latin typeface="Cambria Math" panose="02040503050406030204" pitchFamily="18" charset="0"/>
                          </a:rPr>
                          <m:t>5−4</m:t>
                        </m:r>
                      </m:e>
                    </m:d>
                    <m:r>
                      <a:rPr lang="id-ID" i="1">
                        <a:latin typeface="Cambria Math" panose="02040503050406030204" pitchFamily="18" charset="0"/>
                      </a:rPr>
                      <m:t>=4,25</m:t>
                    </m:r>
                  </m:oMath>
                </a14:m>
                <a:endParaRPr lang="en-US" dirty="0"/>
              </a:p>
              <a:p>
                <a:pPr lvl="1">
                  <a:buFont typeface="Wingdings" panose="05000000000000000000" pitchFamily="2" charset="2"/>
                  <a:buChar char="§"/>
                </a:pPr>
                <a14:m>
                  <m:oMath xmlns:m="http://schemas.openxmlformats.org/officeDocument/2006/math">
                    <m:sSub>
                      <m:sSubPr>
                        <m:ctrlPr>
                          <a:rPr lang="en-US" i="1">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2</m:t>
                        </m:r>
                      </m:sub>
                    </m:sSub>
                    <m:r>
                      <a:rPr lang="id-ID" i="1">
                        <a:latin typeface="Cambria Math" panose="02040503050406030204" pitchFamily="18" charset="0"/>
                      </a:rPr>
                      <m:t>=5+0,50</m:t>
                    </m:r>
                    <m:d>
                      <m:dPr>
                        <m:ctrlPr>
                          <a:rPr lang="en-US" i="1">
                            <a:latin typeface="Cambria Math" panose="02040503050406030204" pitchFamily="18" charset="0"/>
                          </a:rPr>
                        </m:ctrlPr>
                      </m:dPr>
                      <m:e>
                        <m:r>
                          <a:rPr lang="id-ID" i="1">
                            <a:latin typeface="Cambria Math" panose="02040503050406030204" pitchFamily="18" charset="0"/>
                          </a:rPr>
                          <m:t>6−5</m:t>
                        </m:r>
                      </m:e>
                    </m:d>
                    <m:r>
                      <a:rPr lang="id-ID" i="1">
                        <a:latin typeface="Cambria Math" panose="02040503050406030204" pitchFamily="18" charset="0"/>
                      </a:rPr>
                      <m:t>=5,50</m:t>
                    </m:r>
                  </m:oMath>
                </a14:m>
                <a:endParaRPr lang="en-US" dirty="0"/>
              </a:p>
              <a:p>
                <a:pPr lvl="1">
                  <a:buFont typeface="Wingdings" panose="05000000000000000000" pitchFamily="2" charset="2"/>
                  <a:buChar char="§"/>
                </a:pPr>
                <a:r>
                  <a:rPr lang="id-ID" dirty="0"/>
                  <a:t> </a:t>
                </a:r>
                <a14:m>
                  <m:oMath xmlns:m="http://schemas.openxmlformats.org/officeDocument/2006/math">
                    <m:sSub>
                      <m:sSubPr>
                        <m:ctrlPr>
                          <a:rPr lang="en-US" i="1">
                            <a:latin typeface="Cambria Math" panose="02040503050406030204" pitchFamily="18" charset="0"/>
                          </a:rPr>
                        </m:ctrlPr>
                      </m:sSubPr>
                      <m:e>
                        <m:r>
                          <a:rPr lang="id-ID" i="1">
                            <a:latin typeface="Cambria Math" panose="02040503050406030204" pitchFamily="18" charset="0"/>
                          </a:rPr>
                          <m:t>𝑄</m:t>
                        </m:r>
                      </m:e>
                      <m:sub>
                        <m:r>
                          <a:rPr lang="id-ID" i="1">
                            <a:latin typeface="Cambria Math" panose="02040503050406030204" pitchFamily="18" charset="0"/>
                          </a:rPr>
                          <m:t>3</m:t>
                        </m:r>
                      </m:sub>
                    </m:sSub>
                    <m:r>
                      <a:rPr lang="id-ID" i="1">
                        <a:latin typeface="Cambria Math" panose="02040503050406030204" pitchFamily="18" charset="0"/>
                      </a:rPr>
                      <m:t>=8+0,75</m:t>
                    </m:r>
                    <m:d>
                      <m:dPr>
                        <m:ctrlPr>
                          <a:rPr lang="en-US" i="1">
                            <a:latin typeface="Cambria Math" panose="02040503050406030204" pitchFamily="18" charset="0"/>
                          </a:rPr>
                        </m:ctrlPr>
                      </m:dPr>
                      <m:e>
                        <m:r>
                          <a:rPr lang="id-ID" i="1">
                            <a:latin typeface="Cambria Math" panose="02040503050406030204" pitchFamily="18" charset="0"/>
                          </a:rPr>
                          <m:t>8−8</m:t>
                        </m:r>
                      </m:e>
                    </m:d>
                    <m:r>
                      <a:rPr lang="id-ID" i="1">
                        <a:latin typeface="Cambria Math" panose="02040503050406030204" pitchFamily="18" charset="0"/>
                      </a:rPr>
                      <m:t>=8</m:t>
                    </m:r>
                  </m:oMath>
                </a14:m>
                <a:endParaRPr lang="en-US" dirty="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sz="half" idx="2"/>
              </p:nvPr>
            </p:nvSpPr>
            <p:spPr>
              <a:xfrm>
                <a:off x="6163147" y="2222302"/>
                <a:ext cx="5181600" cy="4036142"/>
              </a:xfrm>
              <a:blipFill rotWithShape="0">
                <a:blip r:embed="rId5"/>
                <a:stretch>
                  <a:fillRect l="-1995" t="-3012" b="-602"/>
                </a:stretch>
              </a:blipFill>
              <a:ln>
                <a:solidFill>
                  <a:srgbClr val="00B0F0"/>
                </a:solidFill>
              </a:ln>
            </p:spPr>
            <p:txBody>
              <a:bodyPr/>
              <a:lstStyle/>
              <a:p>
                <a:r>
                  <a:rPr lang="en-US">
                    <a:noFill/>
                  </a:rPr>
                  <a:t> </a:t>
                </a:r>
              </a:p>
            </p:txBody>
          </p:sp>
        </mc:Fallback>
      </mc:AlternateContent>
      <p:sp>
        <p:nvSpPr>
          <p:cNvPr id="3" name="TextBox 2"/>
          <p:cNvSpPr txBox="1"/>
          <p:nvPr/>
        </p:nvSpPr>
        <p:spPr>
          <a:xfrm>
            <a:off x="762000" y="1125158"/>
            <a:ext cx="10515599" cy="1015663"/>
          </a:xfrm>
          <a:prstGeom prst="rect">
            <a:avLst/>
          </a:prstGeom>
          <a:solidFill>
            <a:schemeClr val="accent3">
              <a:lumMod val="40000"/>
              <a:lumOff val="60000"/>
            </a:schemeClr>
          </a:solidFill>
        </p:spPr>
        <p:txBody>
          <a:bodyPr wrap="square" rtlCol="0">
            <a:spAutoFit/>
          </a:bodyPr>
          <a:lstStyle/>
          <a:p>
            <a:r>
              <a:rPr lang="en-US" sz="2000" dirty="0" err="1"/>
              <a:t>Contoh</a:t>
            </a:r>
            <a:r>
              <a:rPr lang="en-US" sz="2000" dirty="0"/>
              <a:t> : </a:t>
            </a:r>
            <a:endParaRPr lang="en-US" sz="2000" dirty="0" smtClean="0"/>
          </a:p>
          <a:p>
            <a:r>
              <a:rPr lang="id-ID" sz="2000" dirty="0" smtClean="0"/>
              <a:t>Tentukan </a:t>
            </a:r>
            <a:r>
              <a:rPr lang="id-ID" sz="2000" dirty="0"/>
              <a:t>kuartil pertama, kedua, dan ketiga dari data berikut.</a:t>
            </a:r>
            <a:r>
              <a:rPr lang="en-US" sz="2000" dirty="0"/>
              <a:t> </a:t>
            </a:r>
          </a:p>
          <a:p>
            <a:pPr algn="ctr"/>
            <a:r>
              <a:rPr lang="id-ID" sz="2000" b="1" dirty="0">
                <a:solidFill>
                  <a:srgbClr val="FF0000"/>
                </a:solidFill>
              </a:rPr>
              <a:t>5, 3, 4, 8, 5, 10, 6, 8</a:t>
            </a:r>
            <a:r>
              <a:rPr lang="id-ID" sz="2000" b="1" dirty="0" smtClean="0">
                <a:solidFill>
                  <a:srgbClr val="FF0000"/>
                </a:solidFill>
              </a:rPr>
              <a:t>.</a:t>
            </a:r>
            <a:endParaRPr lang="en-US" sz="1600" b="1" dirty="0">
              <a:solidFill>
                <a:srgbClr val="FF0000"/>
              </a:solidFill>
            </a:endParaRPr>
          </a:p>
        </p:txBody>
      </p:sp>
    </p:spTree>
    <p:extLst>
      <p:ext uri="{BB962C8B-B14F-4D97-AF65-F5344CB8AC3E}">
        <p14:creationId xmlns:p14="http://schemas.microsoft.com/office/powerpoint/2010/main" val="4291176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0"/>
            <a:ext cx="1487987" cy="1506857"/>
          </a:xfrm>
          <a:prstGeom prst="rect">
            <a:avLst/>
          </a:prstGeom>
        </p:spPr>
      </p:pic>
      <p:sp>
        <p:nvSpPr>
          <p:cNvPr id="2" name="Title 1"/>
          <p:cNvSpPr>
            <a:spLocks noGrp="1"/>
          </p:cNvSpPr>
          <p:nvPr>
            <p:ph type="title"/>
          </p:nvPr>
        </p:nvSpPr>
        <p:spPr>
          <a:xfrm>
            <a:off x="838200" y="1081307"/>
            <a:ext cx="10515600" cy="1325563"/>
          </a:xfrm>
        </p:spPr>
        <p:txBody>
          <a:bodyPr/>
          <a:lstStyle/>
          <a:p>
            <a:pPr algn="ctr"/>
            <a:r>
              <a:rPr lang="en-US" b="1" dirty="0" err="1" smtClean="0"/>
              <a:t>Ukuran</a:t>
            </a:r>
            <a:r>
              <a:rPr lang="en-US" b="1" dirty="0" smtClean="0"/>
              <a:t> </a:t>
            </a:r>
            <a:r>
              <a:rPr lang="en-US" b="1" dirty="0" err="1" smtClean="0"/>
              <a:t>Penyebaran</a:t>
            </a:r>
            <a:r>
              <a:rPr lang="en-US" b="1" dirty="0" smtClean="0"/>
              <a:t> Data</a:t>
            </a:r>
            <a:endParaRPr lang="en-US" b="1" dirty="0"/>
          </a:p>
        </p:txBody>
      </p:sp>
      <p:sp>
        <p:nvSpPr>
          <p:cNvPr id="3" name="Content Placeholder 2"/>
          <p:cNvSpPr>
            <a:spLocks noGrp="1"/>
          </p:cNvSpPr>
          <p:nvPr>
            <p:ph idx="1"/>
          </p:nvPr>
        </p:nvSpPr>
        <p:spPr>
          <a:xfrm>
            <a:off x="838200" y="2580237"/>
            <a:ext cx="10515600" cy="3596725"/>
          </a:xfrm>
          <a:ln>
            <a:solidFill>
              <a:schemeClr val="accent1"/>
            </a:solidFill>
          </a:ln>
        </p:spPr>
        <p:txBody>
          <a:bodyPr/>
          <a:lstStyle/>
          <a:p>
            <a:r>
              <a:rPr lang="en-US" dirty="0" err="1"/>
              <a:t>Ukuran</a:t>
            </a:r>
            <a:r>
              <a:rPr lang="en-US" dirty="0"/>
              <a:t> </a:t>
            </a:r>
            <a:r>
              <a:rPr lang="en-US" dirty="0" err="1"/>
              <a:t>penyebaran</a:t>
            </a:r>
            <a:r>
              <a:rPr lang="en-US" dirty="0"/>
              <a:t> data </a:t>
            </a:r>
            <a:r>
              <a:rPr lang="en-US" dirty="0" err="1"/>
              <a:t>dapat</a:t>
            </a:r>
            <a:r>
              <a:rPr lang="en-US" dirty="0"/>
              <a:t> </a:t>
            </a:r>
            <a:r>
              <a:rPr lang="en-US" dirty="0" err="1"/>
              <a:t>disebut</a:t>
            </a:r>
            <a:r>
              <a:rPr lang="en-US" dirty="0"/>
              <a:t> </a:t>
            </a:r>
            <a:r>
              <a:rPr lang="en-US" dirty="0" err="1"/>
              <a:t>juga</a:t>
            </a:r>
            <a:r>
              <a:rPr lang="en-US" dirty="0"/>
              <a:t> </a:t>
            </a:r>
            <a:r>
              <a:rPr lang="en-US" dirty="0" err="1"/>
              <a:t>ukuran</a:t>
            </a:r>
            <a:r>
              <a:rPr lang="en-US" dirty="0"/>
              <a:t> </a:t>
            </a:r>
            <a:r>
              <a:rPr lang="en-US" dirty="0" err="1"/>
              <a:t>variasi</a:t>
            </a:r>
            <a:endParaRPr lang="en-US" dirty="0"/>
          </a:p>
          <a:p>
            <a:r>
              <a:rPr lang="en-US" dirty="0" err="1"/>
              <a:t>Ukuran</a:t>
            </a:r>
            <a:r>
              <a:rPr lang="en-US" dirty="0"/>
              <a:t> </a:t>
            </a:r>
            <a:r>
              <a:rPr lang="en-US" dirty="0" err="1"/>
              <a:t>variasi</a:t>
            </a:r>
            <a:r>
              <a:rPr lang="en-US" dirty="0"/>
              <a:t> data </a:t>
            </a:r>
            <a:r>
              <a:rPr lang="en-US" dirty="0" err="1"/>
              <a:t>dapat</a:t>
            </a:r>
            <a:r>
              <a:rPr lang="en-US" dirty="0"/>
              <a:t> </a:t>
            </a:r>
            <a:r>
              <a:rPr lang="en-US" dirty="0" err="1"/>
              <a:t>berupa</a:t>
            </a:r>
            <a:r>
              <a:rPr lang="en-US" dirty="0"/>
              <a:t> :</a:t>
            </a:r>
          </a:p>
          <a:p>
            <a:pPr marL="914400" lvl="1" indent="-457200">
              <a:buFont typeface="+mj-lt"/>
              <a:buAutoNum type="arabicPeriod"/>
            </a:pPr>
            <a:r>
              <a:rPr lang="en-US" dirty="0" err="1"/>
              <a:t>Varians</a:t>
            </a:r>
            <a:endParaRPr lang="en-US" dirty="0"/>
          </a:p>
          <a:p>
            <a:pPr marL="914400" lvl="1" indent="-457200">
              <a:buFont typeface="+mj-lt"/>
              <a:buAutoNum type="arabicPeriod"/>
            </a:pPr>
            <a:r>
              <a:rPr lang="en-US" dirty="0" err="1"/>
              <a:t>Standar</a:t>
            </a:r>
            <a:r>
              <a:rPr lang="en-US" dirty="0"/>
              <a:t> </a:t>
            </a:r>
            <a:r>
              <a:rPr lang="en-US" dirty="0" err="1"/>
              <a:t>deviasi</a:t>
            </a:r>
            <a:endParaRPr lang="en-US" dirty="0"/>
          </a:p>
          <a:p>
            <a:pPr marL="914400" lvl="1" indent="-457200">
              <a:buFont typeface="+mj-lt"/>
              <a:buAutoNum type="arabicPeriod"/>
            </a:pPr>
            <a:r>
              <a:rPr lang="en-US" dirty="0" err="1"/>
              <a:t>Rentang</a:t>
            </a:r>
            <a:endParaRPr lang="en-US" dirty="0"/>
          </a:p>
          <a:p>
            <a:pPr marL="914400" lvl="1" indent="-457200">
              <a:buFont typeface="+mj-lt"/>
              <a:buAutoNum type="arabicPeriod"/>
            </a:pPr>
            <a:r>
              <a:rPr lang="en-US" dirty="0" err="1"/>
              <a:t>Rentang</a:t>
            </a:r>
            <a:r>
              <a:rPr lang="en-US" dirty="0"/>
              <a:t> </a:t>
            </a:r>
            <a:r>
              <a:rPr lang="en-US" dirty="0" err="1"/>
              <a:t>antar</a:t>
            </a:r>
            <a:r>
              <a:rPr lang="en-US" dirty="0"/>
              <a:t> </a:t>
            </a:r>
            <a:r>
              <a:rPr lang="en-US" dirty="0" err="1"/>
              <a:t>kuartil</a:t>
            </a:r>
            <a:endParaRPr lang="en-US" dirty="0"/>
          </a:p>
        </p:txBody>
      </p:sp>
      <p:pic>
        <p:nvPicPr>
          <p:cNvPr id="9" name="Picture 8"/>
          <p:cNvPicPr>
            <a:picLocks noChangeAspect="1"/>
          </p:cNvPicPr>
          <p:nvPr/>
        </p:nvPicPr>
        <p:blipFill>
          <a:blip r:embed="rId4"/>
          <a:stretch>
            <a:fillRect/>
          </a:stretch>
        </p:blipFill>
        <p:spPr>
          <a:xfrm>
            <a:off x="7492595" y="3113510"/>
            <a:ext cx="3861205" cy="2855221"/>
          </a:xfrm>
          <a:prstGeom prst="rect">
            <a:avLst/>
          </a:prstGeom>
        </p:spPr>
      </p:pic>
    </p:spTree>
    <p:extLst>
      <p:ext uri="{BB962C8B-B14F-4D97-AF65-F5344CB8AC3E}">
        <p14:creationId xmlns:p14="http://schemas.microsoft.com/office/powerpoint/2010/main" val="4853367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5173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0"/>
            <a:ext cx="1487987" cy="1506857"/>
          </a:xfrm>
          <a:prstGeom prst="rect">
            <a:avLst/>
          </a:prstGeom>
        </p:spPr>
      </p:pic>
      <p:sp>
        <p:nvSpPr>
          <p:cNvPr id="2" name="Title 1"/>
          <p:cNvSpPr>
            <a:spLocks noGrp="1"/>
          </p:cNvSpPr>
          <p:nvPr>
            <p:ph type="title"/>
          </p:nvPr>
        </p:nvSpPr>
        <p:spPr>
          <a:xfrm>
            <a:off x="838200" y="1081307"/>
            <a:ext cx="10515600" cy="1325563"/>
          </a:xfrm>
        </p:spPr>
        <p:txBody>
          <a:bodyPr/>
          <a:lstStyle/>
          <a:p>
            <a:pPr algn="ctr"/>
            <a:r>
              <a:rPr lang="en-US" b="1" dirty="0" err="1" smtClean="0"/>
              <a:t>Ukuran</a:t>
            </a:r>
            <a:r>
              <a:rPr lang="en-US" b="1" dirty="0" smtClean="0"/>
              <a:t> </a:t>
            </a:r>
            <a:r>
              <a:rPr lang="en-US" b="1" dirty="0" err="1" smtClean="0"/>
              <a:t>Penyebaran</a:t>
            </a:r>
            <a:r>
              <a:rPr lang="en-US" b="1" dirty="0" smtClean="0"/>
              <a:t> Data</a:t>
            </a:r>
            <a:endParaRPr lang="en-US" b="1" dirty="0"/>
          </a:p>
        </p:txBody>
      </p:sp>
      <p:pic>
        <p:nvPicPr>
          <p:cNvPr id="8" name="image12.png"/>
          <p:cNvPicPr/>
          <p:nvPr/>
        </p:nvPicPr>
        <p:blipFill>
          <a:blip r:embed="rId4" cstate="print"/>
          <a:stretch>
            <a:fillRect/>
          </a:stretch>
        </p:blipFill>
        <p:spPr>
          <a:xfrm>
            <a:off x="2616815" y="2674700"/>
            <a:ext cx="6264635" cy="2010280"/>
          </a:xfrm>
          <a:prstGeom prst="rect">
            <a:avLst/>
          </a:prstGeom>
        </p:spPr>
      </p:pic>
      <p:sp>
        <p:nvSpPr>
          <p:cNvPr id="11" name="Flowchart: Terminator 10"/>
          <p:cNvSpPr/>
          <p:nvPr/>
        </p:nvSpPr>
        <p:spPr>
          <a:xfrm>
            <a:off x="3721155" y="5143501"/>
            <a:ext cx="4218915" cy="68693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Trebuchet MS" panose="020B0603020202020204" pitchFamily="34" charset="0"/>
              <a:ea typeface="Times New Roman" panose="02020603050405020304" pitchFamily="18" charset="0"/>
              <a:cs typeface="Times New Roman" panose="02020603050405020304" pitchFamily="18" charset="0"/>
            </a:endParaRPr>
          </a:p>
          <a:p>
            <a:pPr algn="ctr"/>
            <a:r>
              <a:rPr lang="en-US" dirty="0" smtClean="0">
                <a:latin typeface="Trebuchet MS" panose="020B0603020202020204" pitchFamily="34" charset="0"/>
                <a:ea typeface="Times New Roman" panose="02020603050405020304" pitchFamily="18" charset="0"/>
                <a:cs typeface="Times New Roman" panose="02020603050405020304" pitchFamily="18" charset="0"/>
              </a:rPr>
              <a:t>Data </a:t>
            </a:r>
            <a:r>
              <a:rPr lang="en-US" dirty="0" err="1" smtClean="0">
                <a:latin typeface="Trebuchet MS" panose="020B0603020202020204" pitchFamily="34" charset="0"/>
                <a:ea typeface="Times New Roman" panose="02020603050405020304" pitchFamily="18" charset="0"/>
                <a:cs typeface="Times New Roman" panose="02020603050405020304" pitchFamily="18" charset="0"/>
              </a:rPr>
              <a:t>tersebut</a:t>
            </a:r>
            <a:r>
              <a:rPr lang="en-US" dirty="0" smtClean="0">
                <a:latin typeface="Trebuchet MS" panose="020B0603020202020204" pitchFamily="34" charset="0"/>
                <a:ea typeface="Times New Roman" panose="02020603050405020304" pitchFamily="18" charset="0"/>
                <a:cs typeface="Times New Roman" panose="02020603050405020304" pitchFamily="18" charset="0"/>
              </a:rPr>
              <a:t> </a:t>
            </a:r>
            <a:r>
              <a:rPr lang="id-ID" dirty="0" smtClean="0">
                <a:latin typeface="Trebuchet MS" panose="020B0603020202020204" pitchFamily="34" charset="0"/>
                <a:ea typeface="Times New Roman" panose="02020603050405020304" pitchFamily="18" charset="0"/>
                <a:cs typeface="Times New Roman" panose="02020603050405020304" pitchFamily="18" charset="0"/>
              </a:rPr>
              <a:t>mempunyai </a:t>
            </a:r>
            <a:r>
              <a:rPr lang="id-ID" dirty="0">
                <a:latin typeface="Trebuchet MS" panose="020B0603020202020204" pitchFamily="34" charset="0"/>
                <a:ea typeface="Times New Roman" panose="02020603050405020304" pitchFamily="18" charset="0"/>
                <a:cs typeface="Times New Roman" panose="02020603050405020304" pitchFamily="18" charset="0"/>
              </a:rPr>
              <a:t>nilai pusat sama tetapi variasi berbed</a:t>
            </a:r>
            <a:r>
              <a:rPr lang="en-US" dirty="0">
                <a:latin typeface="Trebuchet MS" panose="020B0603020202020204" pitchFamily="34" charset="0"/>
                <a:ea typeface="Times New Roman" panose="02020603050405020304" pitchFamily="18" charset="0"/>
                <a:cs typeface="Times New Roman" panose="02020603050405020304" pitchFamily="18" charset="0"/>
              </a:rPr>
              <a:t>a</a:t>
            </a:r>
            <a:endParaRPr lang="en-US" dirty="0"/>
          </a:p>
          <a:p>
            <a:pPr algn="ctr"/>
            <a:endParaRPr lang="en-US" dirty="0"/>
          </a:p>
        </p:txBody>
      </p:sp>
    </p:spTree>
    <p:extLst>
      <p:ext uri="{BB962C8B-B14F-4D97-AF65-F5344CB8AC3E}">
        <p14:creationId xmlns:p14="http://schemas.microsoft.com/office/powerpoint/2010/main" val="1261532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2006" y="0"/>
            <a:ext cx="1487987" cy="1506857"/>
          </a:xfrm>
          <a:prstGeom prst="rect">
            <a:avLst/>
          </a:prstGeom>
        </p:spPr>
      </p:pic>
      <p:sp>
        <p:nvSpPr>
          <p:cNvPr id="6" name="Title 5"/>
          <p:cNvSpPr>
            <a:spLocks noGrp="1"/>
          </p:cNvSpPr>
          <p:nvPr>
            <p:ph type="title"/>
          </p:nvPr>
        </p:nvSpPr>
        <p:spPr/>
        <p:txBody>
          <a:bodyPr/>
          <a:lstStyle/>
          <a:p>
            <a:r>
              <a:rPr lang="en-US" b="1" dirty="0" smtClean="0">
                <a:solidFill>
                  <a:srgbClr val="0070C0"/>
                </a:solidFill>
              </a:rPr>
              <a:t>=</a:t>
            </a:r>
            <a:r>
              <a:rPr lang="en-US" b="1" dirty="0" err="1" smtClean="0">
                <a:solidFill>
                  <a:srgbClr val="0070C0"/>
                </a:solidFill>
              </a:rPr>
              <a:t>Varians</a:t>
            </a:r>
            <a:r>
              <a:rPr lang="en-US" b="1" dirty="0" smtClean="0">
                <a:solidFill>
                  <a:srgbClr val="0070C0"/>
                </a:solidFill>
              </a:rPr>
              <a:t>=</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805120" y="2127076"/>
                <a:ext cx="10515600" cy="4351338"/>
              </a:xfrm>
              <a:ln>
                <a:solidFill>
                  <a:schemeClr val="accent1"/>
                </a:solidFill>
              </a:ln>
            </p:spPr>
            <p:txBody>
              <a:bodyPr/>
              <a:lstStyle/>
              <a:p>
                <a:r>
                  <a:rPr lang="en-US" dirty="0" err="1" smtClean="0"/>
                  <a:t>Varians</a:t>
                </a:r>
                <a:r>
                  <a:rPr lang="en-US" dirty="0" smtClean="0"/>
                  <a:t> </a:t>
                </a:r>
                <a:r>
                  <a:rPr lang="en-US" dirty="0" err="1" smtClean="0"/>
                  <a:t>populasi</a:t>
                </a:r>
                <a:r>
                  <a:rPr lang="en-US" dirty="0"/>
                  <a:t> </a:t>
                </a:r>
                <a:r>
                  <a:rPr lang="en-US" dirty="0" smtClean="0"/>
                  <a:t>: </a:t>
                </a:r>
                <a:r>
                  <a:rPr lang="en-US" dirty="0" err="1" smtClean="0"/>
                  <a:t>Untuk</a:t>
                </a:r>
                <a:r>
                  <a:rPr lang="en-US" dirty="0" smtClean="0"/>
                  <a:t> data </a:t>
                </a:r>
                <a:r>
                  <a:rPr lang="en-US" dirty="0"/>
                  <a:t>x</a:t>
                </a:r>
                <a:r>
                  <a:rPr lang="en-US" baseline="-25000" dirty="0"/>
                  <a:t>1</a:t>
                </a:r>
                <a:r>
                  <a:rPr lang="en-US" dirty="0"/>
                  <a:t>, x</a:t>
                </a:r>
                <a:r>
                  <a:rPr lang="en-US" baseline="-25000" dirty="0"/>
                  <a:t>2</a:t>
                </a:r>
                <a:r>
                  <a:rPr lang="en-US" dirty="0"/>
                  <a:t> , ….. , x</a:t>
                </a:r>
                <a:r>
                  <a:rPr lang="id-ID" baseline="-25000" dirty="0" smtClean="0"/>
                  <a:t>N</a:t>
                </a:r>
                <a:endParaRPr lang="en-US" baseline="-25000" dirty="0" smtClean="0"/>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en-US" i="1" smtClean="0">
                              <a:solidFill>
                                <a:srgbClr val="0070C0"/>
                              </a:solidFill>
                              <a:latin typeface="Cambria Math" panose="02040503050406030204" pitchFamily="18" charset="0"/>
                            </a:rPr>
                          </m:ctrlPr>
                        </m:sSupPr>
                        <m:e>
                          <m:r>
                            <a:rPr lang="id-ID" i="1">
                              <a:solidFill>
                                <a:srgbClr val="0070C0"/>
                              </a:solidFill>
                              <a:latin typeface="Cambria Math" panose="02040503050406030204" pitchFamily="18" charset="0"/>
                            </a:rPr>
                            <m:t>𝜎</m:t>
                          </m:r>
                        </m:e>
                        <m:sup>
                          <m:r>
                            <a:rPr lang="id-ID" i="1">
                              <a:solidFill>
                                <a:srgbClr val="0070C0"/>
                              </a:solidFill>
                              <a:latin typeface="Cambria Math" panose="02040503050406030204" pitchFamily="18" charset="0"/>
                            </a:rPr>
                            <m:t>2</m:t>
                          </m:r>
                        </m:sup>
                      </m:sSup>
                      <m:r>
                        <a:rPr lang="id-ID" i="1">
                          <a:solidFill>
                            <a:srgbClr val="0070C0"/>
                          </a:solidFill>
                          <a:latin typeface="Cambria Math" panose="02040503050406030204" pitchFamily="18" charset="0"/>
                        </a:rPr>
                        <m:t>=</m:t>
                      </m:r>
                      <m:nary>
                        <m:naryPr>
                          <m:chr m:val="∑"/>
                          <m:limLoc m:val="undOvr"/>
                          <m:ctrlPr>
                            <a:rPr lang="en-US" i="1">
                              <a:solidFill>
                                <a:srgbClr val="0070C0"/>
                              </a:solidFill>
                              <a:latin typeface="Cambria Math" panose="02040503050406030204" pitchFamily="18" charset="0"/>
                            </a:rPr>
                          </m:ctrlPr>
                        </m:naryPr>
                        <m:sub>
                          <m:r>
                            <a:rPr lang="id-ID" i="1">
                              <a:solidFill>
                                <a:srgbClr val="0070C0"/>
                              </a:solidFill>
                              <a:latin typeface="Cambria Math" panose="02040503050406030204" pitchFamily="18" charset="0"/>
                            </a:rPr>
                            <m:t>𝑖</m:t>
                          </m:r>
                          <m:r>
                            <a:rPr lang="id-ID" i="1">
                              <a:solidFill>
                                <a:srgbClr val="0070C0"/>
                              </a:solidFill>
                              <a:latin typeface="Cambria Math" panose="02040503050406030204" pitchFamily="18" charset="0"/>
                            </a:rPr>
                            <m:t>=1</m:t>
                          </m:r>
                        </m:sub>
                        <m:sup>
                          <m:r>
                            <a:rPr lang="id-ID" i="1">
                              <a:solidFill>
                                <a:srgbClr val="0070C0"/>
                              </a:solidFill>
                              <a:latin typeface="Cambria Math" panose="02040503050406030204" pitchFamily="18" charset="0"/>
                            </a:rPr>
                            <m:t>𝑁</m:t>
                          </m:r>
                        </m:sup>
                        <m:e>
                          <m:f>
                            <m:fPr>
                              <m:ctrlPr>
                                <a:rPr lang="en-US" i="1">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d>
                                    <m:dPr>
                                      <m:ctrlPr>
                                        <a:rPr lang="en-US" i="1">
                                          <a:solidFill>
                                            <a:srgbClr val="0070C0"/>
                                          </a:solidFill>
                                          <a:latin typeface="Cambria Math" panose="02040503050406030204" pitchFamily="18" charset="0"/>
                                        </a:rPr>
                                      </m:ctrlPr>
                                    </m:dPr>
                                    <m:e>
                                      <m:sSub>
                                        <m:sSubPr>
                                          <m:ctrlPr>
                                            <a:rPr lang="en-US" i="1">
                                              <a:solidFill>
                                                <a:srgbClr val="0070C0"/>
                                              </a:solidFill>
                                              <a:latin typeface="Cambria Math" panose="02040503050406030204" pitchFamily="18" charset="0"/>
                                            </a:rPr>
                                          </m:ctrlPr>
                                        </m:sSubPr>
                                        <m:e>
                                          <m:r>
                                            <a:rPr lang="id-ID" i="1">
                                              <a:solidFill>
                                                <a:srgbClr val="0070C0"/>
                                              </a:solidFill>
                                              <a:latin typeface="Cambria Math" panose="02040503050406030204" pitchFamily="18" charset="0"/>
                                            </a:rPr>
                                            <m:t>𝑥</m:t>
                                          </m:r>
                                        </m:e>
                                        <m:sub>
                                          <m:r>
                                            <a:rPr lang="id-ID" i="1">
                                              <a:solidFill>
                                                <a:srgbClr val="0070C0"/>
                                              </a:solidFill>
                                              <a:latin typeface="Cambria Math" panose="02040503050406030204" pitchFamily="18" charset="0"/>
                                            </a:rPr>
                                            <m:t>𝑖</m:t>
                                          </m:r>
                                        </m:sub>
                                      </m:sSub>
                                      <m:r>
                                        <a:rPr lang="id-ID" i="1">
                                          <a:solidFill>
                                            <a:srgbClr val="0070C0"/>
                                          </a:solidFill>
                                          <a:latin typeface="Cambria Math" panose="02040503050406030204" pitchFamily="18" charset="0"/>
                                        </a:rPr>
                                        <m:t>−</m:t>
                                      </m:r>
                                      <m:acc>
                                        <m:accPr>
                                          <m:chr m:val="̅"/>
                                          <m:ctrlPr>
                                            <a:rPr lang="en-US" i="1">
                                              <a:solidFill>
                                                <a:srgbClr val="0070C0"/>
                                              </a:solidFill>
                                              <a:latin typeface="Cambria Math" panose="02040503050406030204" pitchFamily="18" charset="0"/>
                                            </a:rPr>
                                          </m:ctrlPr>
                                        </m:accPr>
                                        <m:e>
                                          <m:r>
                                            <a:rPr lang="id-ID" i="1">
                                              <a:solidFill>
                                                <a:srgbClr val="0070C0"/>
                                              </a:solidFill>
                                              <a:latin typeface="Cambria Math" panose="02040503050406030204" pitchFamily="18" charset="0"/>
                                            </a:rPr>
                                            <m:t>𝑥</m:t>
                                          </m:r>
                                        </m:e>
                                      </m:acc>
                                    </m:e>
                                  </m:d>
                                </m:e>
                                <m:sup>
                                  <m:r>
                                    <a:rPr lang="id-ID" i="1">
                                      <a:solidFill>
                                        <a:srgbClr val="0070C0"/>
                                      </a:solidFill>
                                      <a:latin typeface="Cambria Math" panose="02040503050406030204" pitchFamily="18" charset="0"/>
                                    </a:rPr>
                                    <m:t>2</m:t>
                                  </m:r>
                                </m:sup>
                              </m:sSup>
                            </m:num>
                            <m:den>
                              <m:r>
                                <a:rPr lang="id-ID" i="1">
                                  <a:solidFill>
                                    <a:srgbClr val="0070C0"/>
                                  </a:solidFill>
                                  <a:latin typeface="Cambria Math" panose="02040503050406030204" pitchFamily="18" charset="0"/>
                                </a:rPr>
                                <m:t>𝑁</m:t>
                              </m:r>
                            </m:den>
                          </m:f>
                        </m:e>
                      </m:nary>
                    </m:oMath>
                  </m:oMathPara>
                </a14:m>
                <a:endParaRPr lang="en-US" dirty="0" smtClean="0"/>
              </a:p>
              <a:p>
                <a:r>
                  <a:rPr lang="en-US" dirty="0" err="1" smtClean="0"/>
                  <a:t>Varians</a:t>
                </a:r>
                <a:r>
                  <a:rPr lang="en-US" dirty="0" smtClean="0"/>
                  <a:t> </a:t>
                </a:r>
                <a:r>
                  <a:rPr lang="en-US" dirty="0" err="1" smtClean="0"/>
                  <a:t>sampel</a:t>
                </a:r>
                <a:r>
                  <a:rPr lang="en-US" dirty="0" smtClean="0"/>
                  <a:t> : </a:t>
                </a:r>
                <a:r>
                  <a:rPr lang="en-US" dirty="0" err="1" smtClean="0"/>
                  <a:t>Untuk</a:t>
                </a:r>
                <a:r>
                  <a:rPr lang="en-US" dirty="0" smtClean="0"/>
                  <a:t> data </a:t>
                </a:r>
                <a:r>
                  <a:rPr lang="en-US" dirty="0"/>
                  <a:t>x</a:t>
                </a:r>
                <a:r>
                  <a:rPr lang="en-US" baseline="-25000" dirty="0"/>
                  <a:t>1</a:t>
                </a:r>
                <a:r>
                  <a:rPr lang="en-US" dirty="0"/>
                  <a:t>, x</a:t>
                </a:r>
                <a:r>
                  <a:rPr lang="en-US" baseline="-25000" dirty="0"/>
                  <a:t>2</a:t>
                </a:r>
                <a:r>
                  <a:rPr lang="en-US" dirty="0"/>
                  <a:t> , ….. , </a:t>
                </a:r>
                <a:r>
                  <a:rPr lang="en-US" dirty="0" err="1" smtClean="0"/>
                  <a:t>x</a:t>
                </a:r>
                <a:r>
                  <a:rPr lang="en-US" baseline="-25000" dirty="0" err="1"/>
                  <a:t>n</a:t>
                </a:r>
                <a:endParaRPr lang="en-US" dirty="0" smtClean="0"/>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805120" y="2127076"/>
                <a:ext cx="10515600" cy="4351338"/>
              </a:xfrm>
              <a:blipFill rotWithShape="0">
                <a:blip r:embed="rId5"/>
                <a:stretch>
                  <a:fillRect l="-984" t="-2235"/>
                </a:stretch>
              </a:blipFill>
              <a:ln>
                <a:solidFill>
                  <a:schemeClr val="accent1"/>
                </a:solidFill>
              </a:ln>
            </p:spPr>
            <p:txBody>
              <a:bodyPr/>
              <a:lstStyle/>
              <a:p>
                <a:r>
                  <a:rPr lang="en-US">
                    <a:noFill/>
                  </a:rPr>
                  <a:t> </a:t>
                </a:r>
              </a:p>
            </p:txBody>
          </p:sp>
        </mc:Fallback>
      </mc:AlternateContent>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114851708"/>
              </p:ext>
            </p:extLst>
          </p:nvPr>
        </p:nvGraphicFramePr>
        <p:xfrm>
          <a:off x="4374606" y="5003800"/>
          <a:ext cx="2465387" cy="1082675"/>
        </p:xfrm>
        <a:graphic>
          <a:graphicData uri="http://schemas.openxmlformats.org/presentationml/2006/ole">
            <mc:AlternateContent xmlns:mc="http://schemas.openxmlformats.org/markup-compatibility/2006">
              <mc:Choice xmlns:v="urn:schemas-microsoft-com:vml" Requires="v">
                <p:oleObj spid="_x0000_s3085" name="Equation" r:id="rId6" imgW="1041120" imgH="457200" progId="Equation.3">
                  <p:embed/>
                </p:oleObj>
              </mc:Choice>
              <mc:Fallback>
                <p:oleObj name="Equation" r:id="rId6" imgW="1041120" imgH="457200" progId="Equation.3">
                  <p:embed/>
                  <p:pic>
                    <p:nvPicPr>
                      <p:cNvPr id="0" name="Object 1"/>
                      <p:cNvPicPr>
                        <a:picLocks noChangeAspect="1" noChangeArrowheads="1"/>
                      </p:cNvPicPr>
                      <p:nvPr/>
                    </p:nvPicPr>
                    <p:blipFill>
                      <a:blip r:embed="rId7"/>
                      <a:srcRect/>
                      <a:stretch>
                        <a:fillRect/>
                      </a:stretch>
                    </p:blipFill>
                    <p:spPr bwMode="auto">
                      <a:xfrm>
                        <a:off x="4374606" y="5003800"/>
                        <a:ext cx="2465387" cy="1082675"/>
                      </a:xfrm>
                      <a:prstGeom prst="rect">
                        <a:avLst/>
                      </a:prstGeom>
                      <a:solidFill>
                        <a:schemeClr val="accent5">
                          <a:lumMod val="40000"/>
                          <a:lumOff val="60000"/>
                        </a:schemeClr>
                      </a:solidFill>
                    </p:spPr>
                  </p:pic>
                </p:oleObj>
              </mc:Fallback>
            </mc:AlternateContent>
          </a:graphicData>
        </a:graphic>
      </p:graphicFrame>
    </p:spTree>
    <p:extLst>
      <p:ext uri="{BB962C8B-B14F-4D97-AF65-F5344CB8AC3E}">
        <p14:creationId xmlns:p14="http://schemas.microsoft.com/office/powerpoint/2010/main" val="5429491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0"/>
            <a:ext cx="1487987" cy="1506857"/>
          </a:xfrm>
          <a:prstGeom prst="rect">
            <a:avLst/>
          </a:prstGeom>
        </p:spPr>
      </p:pic>
      <p:sp>
        <p:nvSpPr>
          <p:cNvPr id="6" name="Title 5"/>
          <p:cNvSpPr>
            <a:spLocks noGrp="1"/>
          </p:cNvSpPr>
          <p:nvPr>
            <p:ph type="title"/>
          </p:nvPr>
        </p:nvSpPr>
        <p:spPr/>
        <p:txBody>
          <a:bodyPr/>
          <a:lstStyle/>
          <a:p>
            <a:r>
              <a:rPr lang="en-US" b="1" dirty="0" smtClean="0">
                <a:solidFill>
                  <a:srgbClr val="0070C0"/>
                </a:solidFill>
              </a:rPr>
              <a:t>=</a:t>
            </a:r>
            <a:r>
              <a:rPr lang="en-US" b="1" dirty="0" err="1" smtClean="0">
                <a:solidFill>
                  <a:srgbClr val="0070C0"/>
                </a:solidFill>
              </a:rPr>
              <a:t>Standar</a:t>
            </a:r>
            <a:r>
              <a:rPr lang="en-US" b="1" dirty="0" smtClean="0">
                <a:solidFill>
                  <a:srgbClr val="0070C0"/>
                </a:solidFill>
              </a:rPr>
              <a:t> </a:t>
            </a:r>
            <a:r>
              <a:rPr lang="en-US" b="1" dirty="0" err="1" smtClean="0">
                <a:solidFill>
                  <a:srgbClr val="0070C0"/>
                </a:solidFill>
              </a:rPr>
              <a:t>Deviasi</a:t>
            </a:r>
            <a:r>
              <a:rPr lang="en-US" b="1" dirty="0" smtClean="0">
                <a:solidFill>
                  <a:srgbClr val="0070C0"/>
                </a:solidFill>
              </a:rPr>
              <a: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ln>
                <a:solidFill>
                  <a:schemeClr val="accent1"/>
                </a:solidFill>
              </a:ln>
            </p:spPr>
            <p:txBody>
              <a:bodyPr>
                <a:normAutofit fontScale="92500"/>
              </a:bodyPr>
              <a:lstStyle/>
              <a:p>
                <a:r>
                  <a:rPr lang="en-US" dirty="0" smtClean="0"/>
                  <a:t>Standar </a:t>
                </a:r>
                <a:r>
                  <a:rPr lang="en-US" dirty="0" err="1" smtClean="0"/>
                  <a:t>deviasi</a:t>
                </a:r>
                <a:r>
                  <a:rPr lang="en-US" dirty="0" smtClean="0"/>
                  <a:t> = </a:t>
                </a:r>
                <a:r>
                  <a:rPr lang="en-US" dirty="0" err="1" smtClean="0"/>
                  <a:t>akar</a:t>
                </a:r>
                <a:r>
                  <a:rPr lang="en-US" dirty="0" smtClean="0"/>
                  <a:t> </a:t>
                </a:r>
                <a:r>
                  <a:rPr lang="en-US" dirty="0" err="1" smtClean="0"/>
                  <a:t>dari</a:t>
                </a:r>
                <a:r>
                  <a:rPr lang="en-US" dirty="0" smtClean="0"/>
                  <a:t> </a:t>
                </a:r>
                <a:r>
                  <a:rPr lang="en-US" dirty="0" err="1" smtClean="0"/>
                  <a:t>varians</a:t>
                </a:r>
                <a:r>
                  <a:rPr lang="en-US" dirty="0" smtClean="0"/>
                  <a:t>.</a:t>
                </a:r>
              </a:p>
              <a:p>
                <a:r>
                  <a:rPr lang="en-US" dirty="0" err="1" smtClean="0"/>
                  <a:t>Standar</a:t>
                </a:r>
                <a:r>
                  <a:rPr lang="en-US" dirty="0" smtClean="0"/>
                  <a:t> </a:t>
                </a:r>
                <a:r>
                  <a:rPr lang="en-US" dirty="0" err="1" smtClean="0"/>
                  <a:t>deviasi</a:t>
                </a:r>
                <a:r>
                  <a:rPr lang="en-US" dirty="0" smtClean="0"/>
                  <a:t> </a:t>
                </a:r>
                <a:r>
                  <a:rPr lang="en-US" dirty="0" err="1" smtClean="0"/>
                  <a:t>populasi</a:t>
                </a:r>
                <a:r>
                  <a:rPr lang="en-US" dirty="0" smtClean="0"/>
                  <a:t> </a:t>
                </a:r>
              </a:p>
              <a:p>
                <a:pPr marL="0" indent="0">
                  <a:buNone/>
                </a:pPr>
                <a14:m>
                  <m:oMathPara xmlns:m="http://schemas.openxmlformats.org/officeDocument/2006/math">
                    <m:oMathParaPr>
                      <m:jc m:val="left"/>
                    </m:oMathParaPr>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 </m:t>
                      </m:r>
                      <m:r>
                        <a:rPr lang="en-US" i="1" smtClean="0">
                          <a:solidFill>
                            <a:srgbClr val="0070C0"/>
                          </a:solidFill>
                          <a:latin typeface="Cambria Math" panose="02040503050406030204" pitchFamily="18" charset="0"/>
                          <a:ea typeface="Cambria Math" panose="02040503050406030204" pitchFamily="18" charset="0"/>
                        </a:rPr>
                        <m:t>𝜎</m:t>
                      </m:r>
                      <m:r>
                        <a:rPr lang="en-US" b="0" i="1" smtClean="0">
                          <a:solidFill>
                            <a:srgbClr val="0070C0"/>
                          </a:solidFill>
                          <a:latin typeface="Cambria Math" panose="02040503050406030204" pitchFamily="18" charset="0"/>
                          <a:ea typeface="Cambria Math" panose="02040503050406030204" pitchFamily="18" charset="0"/>
                        </a:rPr>
                        <m:t>=</m:t>
                      </m:r>
                      <m:rad>
                        <m:radPr>
                          <m:degHide m:val="on"/>
                          <m:ctrlPr>
                            <a:rPr lang="en-US" b="0" i="1" smtClean="0">
                              <a:solidFill>
                                <a:srgbClr val="0070C0"/>
                              </a:solidFill>
                              <a:latin typeface="Cambria Math" panose="02040503050406030204" pitchFamily="18" charset="0"/>
                              <a:ea typeface="Cambria Math" panose="02040503050406030204" pitchFamily="18" charset="0"/>
                            </a:rPr>
                          </m:ctrlPr>
                        </m:radPr>
                        <m:deg/>
                        <m:e>
                          <m:nary>
                            <m:naryPr>
                              <m:chr m:val="∑"/>
                              <m:limLoc m:val="undOvr"/>
                              <m:ctrlPr>
                                <a:rPr lang="en-US" i="1">
                                  <a:solidFill>
                                    <a:srgbClr val="0070C0"/>
                                  </a:solidFill>
                                  <a:latin typeface="Cambria Math" panose="02040503050406030204" pitchFamily="18" charset="0"/>
                                </a:rPr>
                              </m:ctrlPr>
                            </m:naryPr>
                            <m:sub>
                              <m:r>
                                <a:rPr lang="id-ID" i="1">
                                  <a:solidFill>
                                    <a:srgbClr val="0070C0"/>
                                  </a:solidFill>
                                  <a:latin typeface="Cambria Math" panose="02040503050406030204" pitchFamily="18" charset="0"/>
                                </a:rPr>
                                <m:t>𝑖</m:t>
                              </m:r>
                              <m:r>
                                <a:rPr lang="id-ID" i="1">
                                  <a:solidFill>
                                    <a:srgbClr val="0070C0"/>
                                  </a:solidFill>
                                  <a:latin typeface="Cambria Math" panose="02040503050406030204" pitchFamily="18" charset="0"/>
                                </a:rPr>
                                <m:t>=1</m:t>
                              </m:r>
                            </m:sub>
                            <m:sup>
                              <m:r>
                                <a:rPr lang="id-ID" i="1">
                                  <a:solidFill>
                                    <a:srgbClr val="0070C0"/>
                                  </a:solidFill>
                                  <a:latin typeface="Cambria Math" panose="02040503050406030204" pitchFamily="18" charset="0"/>
                                </a:rPr>
                                <m:t>𝑁</m:t>
                              </m:r>
                            </m:sup>
                            <m:e>
                              <m:f>
                                <m:fPr>
                                  <m:ctrlPr>
                                    <a:rPr lang="en-US" i="1">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d>
                                        <m:dPr>
                                          <m:ctrlPr>
                                            <a:rPr lang="en-US" i="1">
                                              <a:solidFill>
                                                <a:srgbClr val="0070C0"/>
                                              </a:solidFill>
                                              <a:latin typeface="Cambria Math" panose="02040503050406030204" pitchFamily="18" charset="0"/>
                                            </a:rPr>
                                          </m:ctrlPr>
                                        </m:dPr>
                                        <m:e>
                                          <m:sSub>
                                            <m:sSubPr>
                                              <m:ctrlPr>
                                                <a:rPr lang="en-US" i="1">
                                                  <a:solidFill>
                                                    <a:srgbClr val="0070C0"/>
                                                  </a:solidFill>
                                                  <a:latin typeface="Cambria Math" panose="02040503050406030204" pitchFamily="18" charset="0"/>
                                                </a:rPr>
                                              </m:ctrlPr>
                                            </m:sSubPr>
                                            <m:e>
                                              <m:r>
                                                <a:rPr lang="id-ID" i="1">
                                                  <a:solidFill>
                                                    <a:srgbClr val="0070C0"/>
                                                  </a:solidFill>
                                                  <a:latin typeface="Cambria Math" panose="02040503050406030204" pitchFamily="18" charset="0"/>
                                                </a:rPr>
                                                <m:t>𝑥</m:t>
                                              </m:r>
                                            </m:e>
                                            <m:sub>
                                              <m:r>
                                                <a:rPr lang="id-ID" i="1">
                                                  <a:solidFill>
                                                    <a:srgbClr val="0070C0"/>
                                                  </a:solidFill>
                                                  <a:latin typeface="Cambria Math" panose="02040503050406030204" pitchFamily="18" charset="0"/>
                                                </a:rPr>
                                                <m:t>𝑖</m:t>
                                              </m:r>
                                            </m:sub>
                                          </m:sSub>
                                          <m:r>
                                            <a:rPr lang="id-ID" i="1">
                                              <a:solidFill>
                                                <a:srgbClr val="0070C0"/>
                                              </a:solidFill>
                                              <a:latin typeface="Cambria Math" panose="02040503050406030204" pitchFamily="18" charset="0"/>
                                            </a:rPr>
                                            <m:t>−</m:t>
                                          </m:r>
                                          <m:acc>
                                            <m:accPr>
                                              <m:chr m:val="̅"/>
                                              <m:ctrlPr>
                                                <a:rPr lang="en-US" i="1">
                                                  <a:solidFill>
                                                    <a:srgbClr val="0070C0"/>
                                                  </a:solidFill>
                                                  <a:latin typeface="Cambria Math" panose="02040503050406030204" pitchFamily="18" charset="0"/>
                                                </a:rPr>
                                              </m:ctrlPr>
                                            </m:accPr>
                                            <m:e>
                                              <m:r>
                                                <a:rPr lang="id-ID" i="1">
                                                  <a:solidFill>
                                                    <a:srgbClr val="0070C0"/>
                                                  </a:solidFill>
                                                  <a:latin typeface="Cambria Math" panose="02040503050406030204" pitchFamily="18" charset="0"/>
                                                </a:rPr>
                                                <m:t>𝑥</m:t>
                                              </m:r>
                                            </m:e>
                                          </m:acc>
                                        </m:e>
                                      </m:d>
                                    </m:e>
                                    <m:sup>
                                      <m:r>
                                        <a:rPr lang="id-ID" i="1">
                                          <a:solidFill>
                                            <a:srgbClr val="0070C0"/>
                                          </a:solidFill>
                                          <a:latin typeface="Cambria Math" panose="02040503050406030204" pitchFamily="18" charset="0"/>
                                        </a:rPr>
                                        <m:t>2</m:t>
                                      </m:r>
                                    </m:sup>
                                  </m:sSup>
                                </m:num>
                                <m:den>
                                  <m:r>
                                    <a:rPr lang="id-ID" i="1">
                                      <a:solidFill>
                                        <a:srgbClr val="0070C0"/>
                                      </a:solidFill>
                                      <a:latin typeface="Cambria Math" panose="02040503050406030204" pitchFamily="18" charset="0"/>
                                    </a:rPr>
                                    <m:t>𝑁</m:t>
                                  </m:r>
                                </m:den>
                              </m:f>
                            </m:e>
                          </m:nary>
                        </m:e>
                      </m:rad>
                    </m:oMath>
                  </m:oMathPara>
                </a14:m>
                <a:endParaRPr lang="en-US" dirty="0" smtClean="0"/>
              </a:p>
              <a:p>
                <a:r>
                  <a:rPr lang="en-US" dirty="0" err="1" smtClean="0"/>
                  <a:t>Standar</a:t>
                </a:r>
                <a:r>
                  <a:rPr lang="en-US" dirty="0" smtClean="0"/>
                  <a:t> </a:t>
                </a:r>
                <a:r>
                  <a:rPr lang="en-US" dirty="0" err="1" smtClean="0"/>
                  <a:t>deviasi</a:t>
                </a:r>
                <a:r>
                  <a:rPr lang="en-US" dirty="0" smtClean="0"/>
                  <a:t> </a:t>
                </a:r>
                <a:r>
                  <a:rPr lang="en-US" dirty="0" err="1" smtClean="0"/>
                  <a:t>sampel</a:t>
                </a:r>
                <a:endParaRPr lang="en-US" dirty="0" smtClean="0"/>
              </a:p>
              <a:p>
                <a:pPr marL="0" indent="0">
                  <a:buNone/>
                </a:pPr>
                <a14:m>
                  <m:oMathPara xmlns:m="http://schemas.openxmlformats.org/officeDocument/2006/math">
                    <m:oMathParaPr>
                      <m:jc m:val="left"/>
                    </m:oMathParaPr>
                    <m:oMath xmlns:m="http://schemas.openxmlformats.org/officeDocument/2006/math">
                      <m:r>
                        <a:rPr lang="en-US" b="0" i="1" smtClean="0">
                          <a:solidFill>
                            <a:srgbClr val="0070C0"/>
                          </a:solidFill>
                          <a:latin typeface="Cambria Math" panose="02040503050406030204" pitchFamily="18" charset="0"/>
                          <a:ea typeface="Cambria Math" panose="02040503050406030204" pitchFamily="18" charset="0"/>
                        </a:rPr>
                        <m:t>𝑠</m:t>
                      </m:r>
                      <m:r>
                        <a:rPr lang="en-US" i="1">
                          <a:solidFill>
                            <a:srgbClr val="0070C0"/>
                          </a:solidFill>
                          <a:latin typeface="Cambria Math" panose="02040503050406030204" pitchFamily="18" charset="0"/>
                          <a:ea typeface="Cambria Math" panose="02040503050406030204" pitchFamily="18" charset="0"/>
                        </a:rPr>
                        <m:t>=</m:t>
                      </m:r>
                      <m:rad>
                        <m:radPr>
                          <m:degHide m:val="on"/>
                          <m:ctrlPr>
                            <a:rPr lang="en-US" i="1">
                              <a:solidFill>
                                <a:srgbClr val="0070C0"/>
                              </a:solidFill>
                              <a:latin typeface="Cambria Math" panose="02040503050406030204" pitchFamily="18" charset="0"/>
                              <a:ea typeface="Cambria Math" panose="02040503050406030204" pitchFamily="18" charset="0"/>
                            </a:rPr>
                          </m:ctrlPr>
                        </m:radPr>
                        <m:deg/>
                        <m:e>
                          <m:nary>
                            <m:naryPr>
                              <m:chr m:val="∑"/>
                              <m:limLoc m:val="undOvr"/>
                              <m:ctrlPr>
                                <a:rPr lang="en-US" i="1">
                                  <a:solidFill>
                                    <a:srgbClr val="0070C0"/>
                                  </a:solidFill>
                                  <a:latin typeface="Cambria Math" panose="02040503050406030204" pitchFamily="18" charset="0"/>
                                </a:rPr>
                              </m:ctrlPr>
                            </m:naryPr>
                            <m:sub>
                              <m:r>
                                <a:rPr lang="id-ID" i="1">
                                  <a:solidFill>
                                    <a:srgbClr val="0070C0"/>
                                  </a:solidFill>
                                  <a:latin typeface="Cambria Math" panose="02040503050406030204" pitchFamily="18" charset="0"/>
                                </a:rPr>
                                <m:t>𝑖</m:t>
                              </m:r>
                              <m:r>
                                <a:rPr lang="id-ID" i="1">
                                  <a:solidFill>
                                    <a:srgbClr val="0070C0"/>
                                  </a:solidFill>
                                  <a:latin typeface="Cambria Math" panose="02040503050406030204" pitchFamily="18" charset="0"/>
                                </a:rPr>
                                <m:t>=1</m:t>
                              </m:r>
                            </m:sub>
                            <m:sup>
                              <m:r>
                                <a:rPr lang="en-US" b="0" i="1" smtClean="0">
                                  <a:solidFill>
                                    <a:srgbClr val="0070C0"/>
                                  </a:solidFill>
                                  <a:latin typeface="Cambria Math" panose="02040503050406030204" pitchFamily="18" charset="0"/>
                                </a:rPr>
                                <m:t>𝑛</m:t>
                              </m:r>
                            </m:sup>
                            <m:e>
                              <m:f>
                                <m:fPr>
                                  <m:ctrlPr>
                                    <a:rPr lang="en-US" i="1">
                                      <a:solidFill>
                                        <a:srgbClr val="0070C0"/>
                                      </a:solidFill>
                                      <a:latin typeface="Cambria Math" panose="02040503050406030204" pitchFamily="18" charset="0"/>
                                    </a:rPr>
                                  </m:ctrlPr>
                                </m:fPr>
                                <m:num>
                                  <m:sSup>
                                    <m:sSupPr>
                                      <m:ctrlPr>
                                        <a:rPr lang="en-US" i="1">
                                          <a:solidFill>
                                            <a:srgbClr val="0070C0"/>
                                          </a:solidFill>
                                          <a:latin typeface="Cambria Math" panose="02040503050406030204" pitchFamily="18" charset="0"/>
                                        </a:rPr>
                                      </m:ctrlPr>
                                    </m:sSupPr>
                                    <m:e>
                                      <m:d>
                                        <m:dPr>
                                          <m:ctrlPr>
                                            <a:rPr lang="en-US" i="1">
                                              <a:solidFill>
                                                <a:srgbClr val="0070C0"/>
                                              </a:solidFill>
                                              <a:latin typeface="Cambria Math" panose="02040503050406030204" pitchFamily="18" charset="0"/>
                                            </a:rPr>
                                          </m:ctrlPr>
                                        </m:dPr>
                                        <m:e>
                                          <m:sSub>
                                            <m:sSubPr>
                                              <m:ctrlPr>
                                                <a:rPr lang="en-US" i="1">
                                                  <a:solidFill>
                                                    <a:srgbClr val="0070C0"/>
                                                  </a:solidFill>
                                                  <a:latin typeface="Cambria Math" panose="02040503050406030204" pitchFamily="18" charset="0"/>
                                                </a:rPr>
                                              </m:ctrlPr>
                                            </m:sSubPr>
                                            <m:e>
                                              <m:r>
                                                <a:rPr lang="id-ID" i="1">
                                                  <a:solidFill>
                                                    <a:srgbClr val="0070C0"/>
                                                  </a:solidFill>
                                                  <a:latin typeface="Cambria Math" panose="02040503050406030204" pitchFamily="18" charset="0"/>
                                                </a:rPr>
                                                <m:t>𝑥</m:t>
                                              </m:r>
                                            </m:e>
                                            <m:sub>
                                              <m:r>
                                                <a:rPr lang="id-ID" i="1">
                                                  <a:solidFill>
                                                    <a:srgbClr val="0070C0"/>
                                                  </a:solidFill>
                                                  <a:latin typeface="Cambria Math" panose="02040503050406030204" pitchFamily="18" charset="0"/>
                                                </a:rPr>
                                                <m:t>𝑖</m:t>
                                              </m:r>
                                            </m:sub>
                                          </m:sSub>
                                          <m:r>
                                            <a:rPr lang="id-ID" i="1">
                                              <a:solidFill>
                                                <a:srgbClr val="0070C0"/>
                                              </a:solidFill>
                                              <a:latin typeface="Cambria Math" panose="02040503050406030204" pitchFamily="18" charset="0"/>
                                            </a:rPr>
                                            <m:t>−</m:t>
                                          </m:r>
                                          <m:acc>
                                            <m:accPr>
                                              <m:chr m:val="̅"/>
                                              <m:ctrlPr>
                                                <a:rPr lang="en-US" i="1">
                                                  <a:solidFill>
                                                    <a:srgbClr val="0070C0"/>
                                                  </a:solidFill>
                                                  <a:latin typeface="Cambria Math" panose="02040503050406030204" pitchFamily="18" charset="0"/>
                                                </a:rPr>
                                              </m:ctrlPr>
                                            </m:accPr>
                                            <m:e>
                                              <m:r>
                                                <a:rPr lang="id-ID" i="1">
                                                  <a:solidFill>
                                                    <a:srgbClr val="0070C0"/>
                                                  </a:solidFill>
                                                  <a:latin typeface="Cambria Math" panose="02040503050406030204" pitchFamily="18" charset="0"/>
                                                </a:rPr>
                                                <m:t>𝑥</m:t>
                                              </m:r>
                                            </m:e>
                                          </m:acc>
                                        </m:e>
                                      </m:d>
                                    </m:e>
                                    <m:sup>
                                      <m:r>
                                        <a:rPr lang="id-ID" i="1">
                                          <a:solidFill>
                                            <a:srgbClr val="0070C0"/>
                                          </a:solidFill>
                                          <a:latin typeface="Cambria Math" panose="02040503050406030204" pitchFamily="18" charset="0"/>
                                        </a:rPr>
                                        <m:t>2</m:t>
                                      </m:r>
                                    </m:sup>
                                  </m:sSup>
                                </m:num>
                                <m:den>
                                  <m:r>
                                    <a:rPr lang="en-US" b="0" i="1" smtClean="0">
                                      <a:solidFill>
                                        <a:srgbClr val="0070C0"/>
                                      </a:solidFill>
                                      <a:latin typeface="Cambria Math" panose="02040503050406030204" pitchFamily="18" charset="0"/>
                                    </a:rPr>
                                    <m:t>𝑛</m:t>
                                  </m:r>
                                  <m:r>
                                    <a:rPr lang="en-US" b="0" i="1" smtClean="0">
                                      <a:solidFill>
                                        <a:srgbClr val="0070C0"/>
                                      </a:solidFill>
                                      <a:latin typeface="Cambria Math" panose="02040503050406030204" pitchFamily="18" charset="0"/>
                                    </a:rPr>
                                    <m:t>−1</m:t>
                                  </m:r>
                                </m:den>
                              </m:f>
                            </m:e>
                          </m:nary>
                        </m:e>
                      </m:rad>
                    </m:oMath>
                  </m:oMathPara>
                </a14:m>
                <a:endParaRPr lang="en-US" sz="3600" dirty="0" smtClean="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rotWithShape="0">
                <a:blip r:embed="rId4"/>
                <a:stretch>
                  <a:fillRect l="-869" t="-1955"/>
                </a:stretch>
              </a:blipFill>
              <a:ln>
                <a:solidFill>
                  <a:schemeClr val="accent1"/>
                </a:solidFill>
              </a:ln>
            </p:spPr>
            <p:txBody>
              <a:bodyPr/>
              <a:lstStyle/>
              <a:p>
                <a:r>
                  <a:rPr lang="en-US">
                    <a:noFill/>
                  </a:rPr>
                  <a:t> </a:t>
                </a:r>
              </a:p>
            </p:txBody>
          </p:sp>
        </mc:Fallback>
      </mc:AlternateContent>
      <p:pic>
        <p:nvPicPr>
          <p:cNvPr id="8" name="Content Placeholder 7"/>
          <p:cNvPicPr>
            <a:picLocks noChangeAspect="1"/>
          </p:cNvPicPr>
          <p:nvPr/>
        </p:nvPicPr>
        <p:blipFill>
          <a:blip r:embed="rId5">
            <a:duotone>
              <a:prstClr val="black"/>
              <a:schemeClr val="accent4">
                <a:tint val="45000"/>
                <a:satMod val="400000"/>
              </a:schemeClr>
            </a:duotone>
          </a:blip>
          <a:stretch>
            <a:fillRect/>
          </a:stretch>
        </p:blipFill>
        <p:spPr>
          <a:xfrm>
            <a:off x="6836005" y="3236938"/>
            <a:ext cx="4022275" cy="1730426"/>
          </a:xfrm>
          <a:prstGeom prst="rect">
            <a:avLst/>
          </a:prstGeom>
        </p:spPr>
      </p:pic>
      <p:sp>
        <p:nvSpPr>
          <p:cNvPr id="3" name="TextBox 2"/>
          <p:cNvSpPr txBox="1"/>
          <p:nvPr/>
        </p:nvSpPr>
        <p:spPr>
          <a:xfrm>
            <a:off x="6762541" y="1949380"/>
            <a:ext cx="4169205" cy="954107"/>
          </a:xfrm>
          <a:prstGeom prst="rect">
            <a:avLst/>
          </a:prstGeom>
          <a:noFill/>
        </p:spPr>
        <p:txBody>
          <a:bodyPr wrap="square" rtlCol="0">
            <a:spAutoFit/>
          </a:bodyPr>
          <a:lstStyle/>
          <a:p>
            <a:r>
              <a:rPr lang="en-US" sz="2800" dirty="0" err="1" smtClean="0">
                <a:solidFill>
                  <a:srgbClr val="FF0000"/>
                </a:solidFill>
              </a:rPr>
              <a:t>Rumus</a:t>
            </a:r>
            <a:r>
              <a:rPr lang="en-US" sz="2800" dirty="0" smtClean="0">
                <a:solidFill>
                  <a:srgbClr val="FF0000"/>
                </a:solidFill>
              </a:rPr>
              <a:t> </a:t>
            </a:r>
            <a:r>
              <a:rPr lang="en-US" sz="2800" dirty="0" err="1" smtClean="0">
                <a:solidFill>
                  <a:srgbClr val="FF0000"/>
                </a:solidFill>
              </a:rPr>
              <a:t>hitung</a:t>
            </a:r>
            <a:r>
              <a:rPr lang="en-US" sz="2800" dirty="0" smtClean="0">
                <a:solidFill>
                  <a:srgbClr val="FF0000"/>
                </a:solidFill>
              </a:rPr>
              <a:t> </a:t>
            </a:r>
            <a:r>
              <a:rPr lang="en-US" sz="2800" dirty="0" err="1" smtClean="0">
                <a:solidFill>
                  <a:srgbClr val="FF0000"/>
                </a:solidFill>
              </a:rPr>
              <a:t>varian</a:t>
            </a:r>
            <a:r>
              <a:rPr lang="en-US" sz="2800" dirty="0" smtClean="0">
                <a:solidFill>
                  <a:srgbClr val="FF0000"/>
                </a:solidFill>
              </a:rPr>
              <a:t> </a:t>
            </a:r>
            <a:r>
              <a:rPr lang="en-US" sz="2800" dirty="0" err="1" smtClean="0">
                <a:solidFill>
                  <a:srgbClr val="FF0000"/>
                </a:solidFill>
              </a:rPr>
              <a:t>sampel</a:t>
            </a:r>
            <a:endParaRPr lang="en-US" sz="2800" dirty="0">
              <a:solidFill>
                <a:srgbClr val="FF0000"/>
              </a:solidFill>
            </a:endParaRPr>
          </a:p>
        </p:txBody>
      </p:sp>
      <p:cxnSp>
        <p:nvCxnSpPr>
          <p:cNvPr id="12" name="Straight Connector 11"/>
          <p:cNvCxnSpPr>
            <a:stCxn id="7" idx="0"/>
          </p:cNvCxnSpPr>
          <p:nvPr/>
        </p:nvCxnSpPr>
        <p:spPr>
          <a:xfrm>
            <a:off x="6096000" y="1825625"/>
            <a:ext cx="3349" cy="435133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80099" y="4950746"/>
            <a:ext cx="3778181" cy="830997"/>
          </a:xfrm>
          <a:prstGeom prst="rect">
            <a:avLst/>
          </a:prstGeom>
          <a:noFill/>
        </p:spPr>
        <p:txBody>
          <a:bodyPr wrap="square" rtlCol="0">
            <a:spAutoFit/>
          </a:bodyPr>
          <a:lstStyle/>
          <a:p>
            <a:r>
              <a:rPr lang="en-US" sz="2400" dirty="0" err="1" smtClean="0">
                <a:solidFill>
                  <a:srgbClr val="0070C0"/>
                </a:solidFill>
              </a:rPr>
              <a:t>Standar</a:t>
            </a:r>
            <a:r>
              <a:rPr lang="en-US" sz="2400" dirty="0" smtClean="0">
                <a:solidFill>
                  <a:srgbClr val="0070C0"/>
                </a:solidFill>
              </a:rPr>
              <a:t> </a:t>
            </a:r>
            <a:r>
              <a:rPr lang="en-US" sz="2400" dirty="0" err="1" smtClean="0">
                <a:solidFill>
                  <a:srgbClr val="0070C0"/>
                </a:solidFill>
              </a:rPr>
              <a:t>deviasi</a:t>
            </a:r>
            <a:r>
              <a:rPr lang="en-US" sz="2400" dirty="0" smtClean="0">
                <a:solidFill>
                  <a:srgbClr val="0070C0"/>
                </a:solidFill>
              </a:rPr>
              <a:t> = </a:t>
            </a:r>
            <a:r>
              <a:rPr lang="en-US" sz="2400" dirty="0" err="1" smtClean="0">
                <a:solidFill>
                  <a:srgbClr val="0070C0"/>
                </a:solidFill>
              </a:rPr>
              <a:t>akar</a:t>
            </a:r>
            <a:r>
              <a:rPr lang="en-US" sz="2400" dirty="0" smtClean="0">
                <a:solidFill>
                  <a:srgbClr val="0070C0"/>
                </a:solidFill>
              </a:rPr>
              <a:t> </a:t>
            </a:r>
            <a:r>
              <a:rPr lang="en-US" sz="2400" dirty="0" err="1" smtClean="0">
                <a:solidFill>
                  <a:srgbClr val="0070C0"/>
                </a:solidFill>
              </a:rPr>
              <a:t>dari</a:t>
            </a:r>
            <a:r>
              <a:rPr lang="en-US" sz="2400" dirty="0" smtClean="0">
                <a:solidFill>
                  <a:srgbClr val="0070C0"/>
                </a:solidFill>
              </a:rPr>
              <a:t> </a:t>
            </a:r>
            <a:r>
              <a:rPr lang="en-US" sz="2400" dirty="0" err="1" smtClean="0">
                <a:solidFill>
                  <a:srgbClr val="0070C0"/>
                </a:solidFill>
              </a:rPr>
              <a:t>varians</a:t>
            </a:r>
            <a:r>
              <a:rPr lang="en-US" sz="2400" dirty="0" smtClean="0">
                <a:solidFill>
                  <a:srgbClr val="0070C0"/>
                </a:solidFill>
              </a:rPr>
              <a:t> </a:t>
            </a:r>
            <a:r>
              <a:rPr lang="en-US" sz="2400" dirty="0" err="1" smtClean="0">
                <a:solidFill>
                  <a:srgbClr val="0070C0"/>
                </a:solidFill>
              </a:rPr>
              <a:t>tersebut</a:t>
            </a:r>
            <a:endParaRPr lang="en-US" sz="2400" dirty="0">
              <a:solidFill>
                <a:srgbClr val="0070C0"/>
              </a:solidFill>
            </a:endParaRPr>
          </a:p>
        </p:txBody>
      </p:sp>
    </p:spTree>
    <p:extLst>
      <p:ext uri="{BB962C8B-B14F-4D97-AF65-F5344CB8AC3E}">
        <p14:creationId xmlns:p14="http://schemas.microsoft.com/office/powerpoint/2010/main" val="618875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0"/>
            <a:ext cx="1487987" cy="1506857"/>
          </a:xfrm>
          <a:prstGeom prst="rect">
            <a:avLst/>
          </a:prstGeom>
        </p:spPr>
      </p:pic>
      <p:sp>
        <p:nvSpPr>
          <p:cNvPr id="6" name="Title 5"/>
          <p:cNvSpPr>
            <a:spLocks noGrp="1"/>
          </p:cNvSpPr>
          <p:nvPr>
            <p:ph type="title"/>
          </p:nvPr>
        </p:nvSpPr>
        <p:spPr/>
        <p:txBody>
          <a:bodyPr/>
          <a:lstStyle/>
          <a:p>
            <a:r>
              <a:rPr lang="en-US" b="1" dirty="0" smtClean="0">
                <a:solidFill>
                  <a:srgbClr val="0070C0"/>
                </a:solidFill>
              </a:rPr>
              <a:t>=</a:t>
            </a:r>
            <a:r>
              <a:rPr lang="en-US" b="1" dirty="0" err="1" smtClean="0">
                <a:solidFill>
                  <a:srgbClr val="0070C0"/>
                </a:solidFill>
              </a:rPr>
              <a:t>Standar</a:t>
            </a:r>
            <a:r>
              <a:rPr lang="en-US" b="1" dirty="0" smtClean="0">
                <a:solidFill>
                  <a:srgbClr val="0070C0"/>
                </a:solidFill>
              </a:rPr>
              <a:t> </a:t>
            </a:r>
            <a:r>
              <a:rPr lang="en-US" b="1" dirty="0" err="1" smtClean="0">
                <a:solidFill>
                  <a:srgbClr val="0070C0"/>
                </a:solidFill>
              </a:rPr>
              <a:t>Deviasi</a:t>
            </a:r>
            <a:r>
              <a:rPr lang="en-US" b="1" dirty="0" smtClean="0">
                <a:solidFill>
                  <a:srgbClr val="0070C0"/>
                </a:solidFill>
              </a:rPr>
              <a:t>=</a:t>
            </a:r>
            <a:br>
              <a:rPr lang="en-US" b="1" dirty="0" smtClean="0">
                <a:solidFill>
                  <a:srgbClr val="0070C0"/>
                </a:solidFill>
              </a:rPr>
            </a:br>
            <a:r>
              <a:rPr lang="en-US" sz="2000" b="1" dirty="0" err="1" smtClean="0">
                <a:solidFill>
                  <a:srgbClr val="0070C0"/>
                </a:solidFill>
              </a:rPr>
              <a:t>lanjutan</a:t>
            </a:r>
            <a:endParaRPr lang="en-US" dirty="0"/>
          </a:p>
        </p:txBody>
      </p:sp>
      <p:sp>
        <p:nvSpPr>
          <p:cNvPr id="9" name="TextBox 8"/>
          <p:cNvSpPr txBox="1"/>
          <p:nvPr/>
        </p:nvSpPr>
        <p:spPr>
          <a:xfrm>
            <a:off x="225249" y="2300823"/>
            <a:ext cx="4849167" cy="3785652"/>
          </a:xfrm>
          <a:prstGeom prst="rect">
            <a:avLst/>
          </a:prstGeom>
          <a:noFill/>
          <a:ln>
            <a:solidFill>
              <a:srgbClr val="00B0F0"/>
            </a:solidFill>
          </a:ln>
        </p:spPr>
        <p:txBody>
          <a:bodyPr wrap="square" rtlCol="0">
            <a:spAutoFit/>
          </a:bodyPr>
          <a:lstStyle/>
          <a:p>
            <a:pPr algn="just"/>
            <a:r>
              <a:rPr lang="id-ID" sz="2400" dirty="0"/>
              <a:t>Dalam suatu eksperimen psikologis, sinyal yang membangkitkan semangat dengan intensitas tertentu digunakan pada enam subjek eksperimen. Waktu reaksi mereka dicatat dalam detik, adalah 4, 2, 3, 3, 6, 3. Hitunglah deviasi standar himpunan data ini dengan menggunakan rumus </a:t>
            </a:r>
            <a:r>
              <a:rPr lang="en-US" sz="2400" dirty="0" err="1" smtClean="0"/>
              <a:t>hitung</a:t>
            </a:r>
            <a:r>
              <a:rPr lang="id-ID" sz="2400" dirty="0" smtClean="0"/>
              <a:t>!</a:t>
            </a:r>
            <a:endParaRPr lang="en-US" sz="2400" dirty="0"/>
          </a:p>
          <a:p>
            <a:pPr algn="just"/>
            <a:endParaRPr lang="en-US" sz="2400" dirty="0"/>
          </a:p>
        </p:txBody>
      </p:sp>
      <p:sp>
        <p:nvSpPr>
          <p:cNvPr id="11" name="TextBox 10"/>
          <p:cNvSpPr txBox="1"/>
          <p:nvPr/>
        </p:nvSpPr>
        <p:spPr>
          <a:xfrm>
            <a:off x="1660069" y="1875222"/>
            <a:ext cx="1979525" cy="584775"/>
          </a:xfrm>
          <a:prstGeom prst="rect">
            <a:avLst/>
          </a:prstGeom>
          <a:noFill/>
        </p:spPr>
        <p:txBody>
          <a:bodyPr wrap="square" rtlCol="0">
            <a:spAutoFit/>
          </a:bodyPr>
          <a:lstStyle/>
          <a:p>
            <a:r>
              <a:rPr lang="en-US" sz="3200" dirty="0" err="1" smtClean="0">
                <a:solidFill>
                  <a:srgbClr val="FF0000"/>
                </a:solidFill>
              </a:rPr>
              <a:t>Contoh</a:t>
            </a:r>
            <a:endParaRPr lang="en-US" sz="3200" dirty="0">
              <a:solidFill>
                <a:srgbClr val="FF0000"/>
              </a:solidFill>
            </a:endParaRPr>
          </a:p>
        </p:txBody>
      </p:sp>
      <p:pic>
        <p:nvPicPr>
          <p:cNvPr id="12" name="Picture 11"/>
          <p:cNvPicPr>
            <a:picLocks noChangeAspect="1"/>
          </p:cNvPicPr>
          <p:nvPr/>
        </p:nvPicPr>
        <p:blipFill>
          <a:blip r:embed="rId4"/>
          <a:stretch>
            <a:fillRect/>
          </a:stretch>
        </p:blipFill>
        <p:spPr>
          <a:xfrm>
            <a:off x="5299665" y="2300823"/>
            <a:ext cx="6578069" cy="1380433"/>
          </a:xfrm>
          <a:prstGeom prst="rect">
            <a:avLst/>
          </a:prstGeom>
        </p:spPr>
      </p:pic>
      <p:pic>
        <p:nvPicPr>
          <p:cNvPr id="13" name="Picture 12"/>
          <p:cNvPicPr>
            <a:picLocks noChangeAspect="1"/>
          </p:cNvPicPr>
          <p:nvPr/>
        </p:nvPicPr>
        <p:blipFill>
          <a:blip r:embed="rId5"/>
          <a:stretch>
            <a:fillRect/>
          </a:stretch>
        </p:blipFill>
        <p:spPr>
          <a:xfrm>
            <a:off x="5662656" y="3599604"/>
            <a:ext cx="4962259" cy="2210422"/>
          </a:xfrm>
          <a:prstGeom prst="rect">
            <a:avLst/>
          </a:prstGeom>
        </p:spPr>
      </p:pic>
      <p:sp>
        <p:nvSpPr>
          <p:cNvPr id="14" name="TextBox 13"/>
          <p:cNvSpPr txBox="1"/>
          <p:nvPr/>
        </p:nvSpPr>
        <p:spPr>
          <a:xfrm>
            <a:off x="7529998" y="1856806"/>
            <a:ext cx="1979525" cy="584775"/>
          </a:xfrm>
          <a:prstGeom prst="rect">
            <a:avLst/>
          </a:prstGeom>
          <a:noFill/>
        </p:spPr>
        <p:txBody>
          <a:bodyPr wrap="square" rtlCol="0">
            <a:spAutoFit/>
          </a:bodyPr>
          <a:lstStyle/>
          <a:p>
            <a:r>
              <a:rPr lang="en-US" sz="3200" dirty="0" err="1" smtClean="0">
                <a:solidFill>
                  <a:srgbClr val="FF0000"/>
                </a:solidFill>
              </a:rPr>
              <a:t>Jawab</a:t>
            </a:r>
            <a:endParaRPr lang="en-US" sz="3200" dirty="0">
              <a:solidFill>
                <a:srgbClr val="FF0000"/>
              </a:solidFill>
            </a:endParaRPr>
          </a:p>
        </p:txBody>
      </p:sp>
      <p:pic>
        <p:nvPicPr>
          <p:cNvPr id="15" name="Picture 14"/>
          <p:cNvPicPr>
            <a:picLocks noChangeAspect="1"/>
          </p:cNvPicPr>
          <p:nvPr/>
        </p:nvPicPr>
        <p:blipFill>
          <a:blip r:embed="rId6"/>
          <a:stretch>
            <a:fillRect/>
          </a:stretch>
        </p:blipFill>
        <p:spPr>
          <a:xfrm>
            <a:off x="5532027" y="5738812"/>
            <a:ext cx="2447925" cy="695325"/>
          </a:xfrm>
          <a:prstGeom prst="rect">
            <a:avLst/>
          </a:prstGeom>
        </p:spPr>
      </p:pic>
    </p:spTree>
    <p:extLst>
      <p:ext uri="{BB962C8B-B14F-4D97-AF65-F5344CB8AC3E}">
        <p14:creationId xmlns:p14="http://schemas.microsoft.com/office/powerpoint/2010/main" val="2495684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0"/>
            <a:ext cx="1487987" cy="1506857"/>
          </a:xfrm>
          <a:prstGeom prst="rect">
            <a:avLst/>
          </a:prstGeom>
        </p:spPr>
      </p:pic>
      <p:sp>
        <p:nvSpPr>
          <p:cNvPr id="6" name="Title 5"/>
          <p:cNvSpPr>
            <a:spLocks noGrp="1"/>
          </p:cNvSpPr>
          <p:nvPr>
            <p:ph type="title"/>
          </p:nvPr>
        </p:nvSpPr>
        <p:spPr/>
        <p:txBody>
          <a:bodyPr/>
          <a:lstStyle/>
          <a:p>
            <a:r>
              <a:rPr lang="en-US" b="1" dirty="0" smtClean="0">
                <a:solidFill>
                  <a:srgbClr val="0070C0"/>
                </a:solidFill>
              </a:rPr>
              <a:t>=</a:t>
            </a:r>
            <a:r>
              <a:rPr lang="en-US" b="1" dirty="0" err="1" smtClean="0">
                <a:solidFill>
                  <a:srgbClr val="0070C0"/>
                </a:solidFill>
              </a:rPr>
              <a:t>Rentang</a:t>
            </a:r>
            <a:r>
              <a:rPr lang="en-US" b="1" dirty="0" smtClean="0">
                <a:solidFill>
                  <a:srgbClr val="0070C0"/>
                </a:solidFill>
              </a:rPr>
              <a:t>=</a:t>
            </a:r>
            <a:endParaRPr lang="en-US" dirty="0"/>
          </a:p>
        </p:txBody>
      </p:sp>
      <p:sp>
        <p:nvSpPr>
          <p:cNvPr id="2" name="Text Box 2"/>
          <p:cNvSpPr txBox="1">
            <a:spLocks noChangeArrowheads="1"/>
          </p:cNvSpPr>
          <p:nvPr/>
        </p:nvSpPr>
        <p:spPr bwMode="auto">
          <a:xfrm>
            <a:off x="708877" y="1871982"/>
            <a:ext cx="7128837" cy="570663"/>
          </a:xfrm>
          <a:prstGeom prst="rect">
            <a:avLst/>
          </a:prstGeom>
          <a:solidFill>
            <a:srgbClr val="FFFF00"/>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0" fontAlgn="base" latinLnBrk="0" hangingPunct="0">
              <a:lnSpc>
                <a:spcPct val="100000"/>
              </a:lnSpc>
              <a:spcBef>
                <a:spcPts val="475"/>
              </a:spcBef>
              <a:spcAft>
                <a:spcPts val="800"/>
              </a:spcAft>
              <a:buClrTx/>
              <a:buSzTx/>
              <a:buFontTx/>
              <a:buNone/>
              <a:tabLst/>
            </a:pPr>
            <a:r>
              <a:rPr kumimoji="0" lang="en-US" sz="2400" b="0" i="1" u="none" strike="noStrike" cap="none" normalizeH="0" baseline="0" dirty="0" err="1" smtClean="0">
                <a:ln>
                  <a:noFill/>
                </a:ln>
                <a:solidFill>
                  <a:schemeClr val="tx1"/>
                </a:solidFill>
                <a:effectLst/>
                <a:latin typeface="Calibri" panose="020F0502020204030204" pitchFamily="34" charset="0"/>
              </a:rPr>
              <a:t>Rentang</a:t>
            </a:r>
            <a:r>
              <a:rPr kumimoji="0" lang="en-US" sz="2400" b="0" i="1" u="none" strike="noStrike" cap="none" normalizeH="0" baseline="0" dirty="0" smtClean="0">
                <a:ln>
                  <a:noFill/>
                </a:ln>
                <a:solidFill>
                  <a:schemeClr val="tx1"/>
                </a:solidFill>
                <a:effectLst/>
                <a:latin typeface="Calibri" panose="020F0502020204030204" pitchFamily="34" charset="0"/>
              </a:rPr>
              <a:t> </a:t>
            </a:r>
            <a:r>
              <a:rPr kumimoji="0" lang="en-US" sz="2400" b="0" i="1" u="none" strike="noStrike" cap="none" normalizeH="0" baseline="0" dirty="0" err="1" smtClean="0">
                <a:ln>
                  <a:noFill/>
                </a:ln>
                <a:solidFill>
                  <a:schemeClr val="tx1"/>
                </a:solidFill>
                <a:effectLst/>
                <a:latin typeface="Calibri" panose="020F0502020204030204" pitchFamily="34" charset="0"/>
              </a:rPr>
              <a:t>sampel</a:t>
            </a:r>
            <a:r>
              <a:rPr kumimoji="0" lang="en-US" sz="2400" b="0" i="1" u="none" strike="noStrike" cap="none" normalizeH="0" baseline="0" dirty="0" smtClean="0">
                <a:ln>
                  <a:noFill/>
                </a:ln>
                <a:solidFill>
                  <a:schemeClr val="tx1"/>
                </a:solidFill>
                <a:effectLst/>
                <a:latin typeface="Calibri" panose="020F0502020204030204" pitchFamily="34" charset="0"/>
              </a:rPr>
              <a:t> </a:t>
            </a:r>
            <a:r>
              <a:rPr kumimoji="0" lang="en-US" sz="2400" b="0" i="0" u="none" strike="noStrike" cap="none" normalizeH="0" baseline="0" dirty="0" smtClean="0">
                <a:ln>
                  <a:noFill/>
                </a:ln>
                <a:solidFill>
                  <a:schemeClr val="tx1"/>
                </a:solidFill>
                <a:effectLst/>
                <a:latin typeface="Calibri" panose="020F0502020204030204" pitchFamily="34" charset="0"/>
              </a:rPr>
              <a:t>= </a:t>
            </a:r>
            <a:r>
              <a:rPr kumimoji="0" lang="en-US" sz="2400" b="0" i="0" u="none" strike="noStrike" cap="none" normalizeH="0" baseline="0" dirty="0" err="1" smtClean="0">
                <a:ln>
                  <a:noFill/>
                </a:ln>
                <a:solidFill>
                  <a:schemeClr val="tx1"/>
                </a:solidFill>
                <a:effectLst/>
                <a:latin typeface="Calibri" panose="020F0502020204030204" pitchFamily="34" charset="0"/>
              </a:rPr>
              <a:t>observasi</a:t>
            </a:r>
            <a:r>
              <a:rPr kumimoji="0" lang="en-US" sz="2400" b="0" i="0" u="none" strike="noStrike" cap="none" normalizeH="0" baseline="0" dirty="0" smtClean="0">
                <a:ln>
                  <a:noFill/>
                </a:ln>
                <a:solidFill>
                  <a:schemeClr val="tx1"/>
                </a:solidFill>
                <a:effectLst/>
                <a:latin typeface="Calibri" panose="020F0502020204030204" pitchFamily="34" charset="0"/>
              </a:rPr>
              <a:t> </a:t>
            </a:r>
            <a:r>
              <a:rPr kumimoji="0" lang="en-US" sz="2400" b="0" i="0" u="none" strike="noStrike" cap="none" normalizeH="0" baseline="0" dirty="0" err="1" smtClean="0">
                <a:ln>
                  <a:noFill/>
                </a:ln>
                <a:solidFill>
                  <a:schemeClr val="tx1"/>
                </a:solidFill>
                <a:effectLst/>
                <a:latin typeface="Calibri" panose="020F0502020204030204" pitchFamily="34" charset="0"/>
              </a:rPr>
              <a:t>terbesar</a:t>
            </a:r>
            <a:r>
              <a:rPr kumimoji="0" lang="en-US" sz="2400" b="0" i="0" u="none" strike="noStrike" cap="none" normalizeH="0" baseline="0" dirty="0" smtClean="0">
                <a:ln>
                  <a:noFill/>
                </a:ln>
                <a:solidFill>
                  <a:schemeClr val="tx1"/>
                </a:solidFill>
                <a:effectLst/>
                <a:latin typeface="Calibri" panose="020F0502020204030204" pitchFamily="34" charset="0"/>
              </a:rPr>
              <a:t> - </a:t>
            </a:r>
            <a:r>
              <a:rPr kumimoji="0" lang="en-US" sz="2400" b="0" i="0" u="none" strike="noStrike" cap="none" normalizeH="0" baseline="0" dirty="0" err="1" smtClean="0">
                <a:ln>
                  <a:noFill/>
                </a:ln>
                <a:solidFill>
                  <a:schemeClr val="tx1"/>
                </a:solidFill>
                <a:effectLst/>
                <a:latin typeface="Calibri" panose="020F0502020204030204" pitchFamily="34" charset="0"/>
              </a:rPr>
              <a:t>observasi</a:t>
            </a:r>
            <a:r>
              <a:rPr kumimoji="0" lang="en-US" sz="2400" b="0" i="0" u="none" strike="noStrike" cap="none" normalizeH="0" baseline="0" dirty="0" smtClean="0">
                <a:ln>
                  <a:noFill/>
                </a:ln>
                <a:solidFill>
                  <a:schemeClr val="tx1"/>
                </a:solidFill>
                <a:effectLst/>
                <a:latin typeface="Calibri" panose="020F0502020204030204" pitchFamily="34" charset="0"/>
              </a:rPr>
              <a:t> </a:t>
            </a:r>
            <a:r>
              <a:rPr kumimoji="0" lang="en-US" sz="2400" b="0" i="0" u="none" strike="noStrike" cap="none" normalizeH="0" baseline="0" dirty="0" err="1" smtClean="0">
                <a:ln>
                  <a:noFill/>
                </a:ln>
                <a:solidFill>
                  <a:schemeClr val="tx1"/>
                </a:solidFill>
                <a:effectLst/>
                <a:latin typeface="Calibri" panose="020F0502020204030204" pitchFamily="34" charset="0"/>
              </a:rPr>
              <a:t>terkecil</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2386951" y="2493802"/>
            <a:ext cx="7641301" cy="1384995"/>
          </a:xfrm>
          <a:prstGeom prst="rect">
            <a:avLst/>
          </a:prstGeom>
          <a:noFill/>
        </p:spPr>
        <p:txBody>
          <a:bodyPr wrap="square" rtlCol="0">
            <a:spAutoFit/>
          </a:bodyPr>
          <a:lstStyle/>
          <a:p>
            <a:r>
              <a:rPr lang="en-US" sz="2800" dirty="0" err="1" smtClean="0"/>
              <a:t>Contoh</a:t>
            </a:r>
            <a:r>
              <a:rPr lang="en-US" sz="2800" dirty="0" smtClean="0"/>
              <a:t> :</a:t>
            </a:r>
          </a:p>
          <a:p>
            <a:r>
              <a:rPr lang="en-US" sz="2800" dirty="0" smtClean="0"/>
              <a:t>Data : </a:t>
            </a:r>
            <a:r>
              <a:rPr lang="id-ID" sz="2800" dirty="0" smtClean="0"/>
              <a:t>4</a:t>
            </a:r>
            <a:r>
              <a:rPr lang="id-ID" sz="2800" dirty="0"/>
              <a:t>, 2, 3, 3, 6, 3</a:t>
            </a:r>
            <a:r>
              <a:rPr lang="id-ID" sz="2800" dirty="0" smtClean="0"/>
              <a:t>.</a:t>
            </a:r>
            <a:endParaRPr lang="en-US" sz="2800" dirty="0" smtClean="0"/>
          </a:p>
          <a:p>
            <a:r>
              <a:rPr lang="en-US" sz="2800" dirty="0" err="1" smtClean="0"/>
              <a:t>Rentang</a:t>
            </a:r>
            <a:r>
              <a:rPr lang="en-US" sz="2800" dirty="0" smtClean="0"/>
              <a:t> = 6 – 2 = 4.</a:t>
            </a:r>
            <a:r>
              <a:rPr lang="id-ID" sz="2800" dirty="0" smtClean="0"/>
              <a:t> </a:t>
            </a:r>
            <a:endParaRPr lang="en-US" sz="2800" dirty="0"/>
          </a:p>
        </p:txBody>
      </p:sp>
      <p:sp>
        <p:nvSpPr>
          <p:cNvPr id="7" name="Title 5"/>
          <p:cNvSpPr txBox="1">
            <a:spLocks/>
          </p:cNvSpPr>
          <p:nvPr/>
        </p:nvSpPr>
        <p:spPr>
          <a:xfrm>
            <a:off x="708877" y="4024130"/>
            <a:ext cx="10515600" cy="572743"/>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solidFill>
                  <a:srgbClr val="0070C0"/>
                </a:solidFill>
              </a:rPr>
              <a:t>=</a:t>
            </a:r>
            <a:r>
              <a:rPr lang="en-US" b="1" dirty="0" err="1" smtClean="0">
                <a:solidFill>
                  <a:srgbClr val="0070C0"/>
                </a:solidFill>
              </a:rPr>
              <a:t>Rentang</a:t>
            </a:r>
            <a:r>
              <a:rPr lang="en-US" b="1" dirty="0" smtClean="0">
                <a:solidFill>
                  <a:srgbClr val="0070C0"/>
                </a:solidFill>
              </a:rPr>
              <a:t> </a:t>
            </a:r>
            <a:r>
              <a:rPr lang="en-US" b="1" dirty="0" err="1" smtClean="0">
                <a:solidFill>
                  <a:srgbClr val="0070C0"/>
                </a:solidFill>
              </a:rPr>
              <a:t>antar</a:t>
            </a:r>
            <a:r>
              <a:rPr lang="en-US" b="1" dirty="0" smtClean="0">
                <a:solidFill>
                  <a:srgbClr val="0070C0"/>
                </a:solidFill>
              </a:rPr>
              <a:t> </a:t>
            </a:r>
            <a:r>
              <a:rPr lang="en-US" b="1" dirty="0" err="1" smtClean="0">
                <a:solidFill>
                  <a:srgbClr val="0070C0"/>
                </a:solidFill>
              </a:rPr>
              <a:t>Kuartil</a:t>
            </a:r>
            <a:r>
              <a:rPr lang="en-US" b="1" dirty="0" smtClean="0">
                <a:solidFill>
                  <a:srgbClr val="0070C0"/>
                </a:solidFill>
              </a:rPr>
              <a:t>=</a:t>
            </a:r>
            <a:endParaRPr lang="en-US" dirty="0"/>
          </a:p>
        </p:txBody>
      </p:sp>
      <p:sp>
        <p:nvSpPr>
          <p:cNvPr id="8" name="TextBox 7"/>
          <p:cNvSpPr txBox="1"/>
          <p:nvPr/>
        </p:nvSpPr>
        <p:spPr>
          <a:xfrm>
            <a:off x="676453" y="4742206"/>
            <a:ext cx="3915644" cy="830997"/>
          </a:xfrm>
          <a:prstGeom prst="rect">
            <a:avLst/>
          </a:prstGeom>
          <a:solidFill>
            <a:schemeClr val="accent3">
              <a:lumMod val="40000"/>
              <a:lumOff val="60000"/>
            </a:schemeClr>
          </a:solidFill>
        </p:spPr>
        <p:txBody>
          <a:bodyPr wrap="square" rtlCol="0">
            <a:spAutoFit/>
          </a:bodyPr>
          <a:lstStyle/>
          <a:p>
            <a:r>
              <a:rPr lang="en-US" sz="2400" dirty="0" err="1"/>
              <a:t>Contoh</a:t>
            </a:r>
            <a:r>
              <a:rPr lang="en-US" sz="2400" dirty="0"/>
              <a:t> </a:t>
            </a:r>
            <a:r>
              <a:rPr lang="en-US" sz="2400" dirty="0" err="1" smtClean="0"/>
              <a:t>soal</a:t>
            </a:r>
            <a:r>
              <a:rPr lang="en-US" sz="2400" dirty="0" smtClean="0"/>
              <a:t> </a:t>
            </a:r>
            <a:r>
              <a:rPr lang="en-US" sz="2400" dirty="0" err="1" smtClean="0"/>
              <a:t>kuartil</a:t>
            </a:r>
            <a:r>
              <a:rPr lang="en-US" sz="2400" dirty="0" smtClean="0"/>
              <a:t>: </a:t>
            </a:r>
          </a:p>
          <a:p>
            <a:r>
              <a:rPr lang="en-US" sz="2400" dirty="0" smtClean="0"/>
              <a:t>Data : </a:t>
            </a:r>
            <a:r>
              <a:rPr lang="id-ID" sz="2400" b="1" dirty="0" smtClean="0">
                <a:solidFill>
                  <a:srgbClr val="FF0000"/>
                </a:solidFill>
              </a:rPr>
              <a:t>5</a:t>
            </a:r>
            <a:r>
              <a:rPr lang="id-ID" sz="2400" b="1" dirty="0">
                <a:solidFill>
                  <a:srgbClr val="FF0000"/>
                </a:solidFill>
              </a:rPr>
              <a:t>, 3, 4, 8, 5, 10, 6, 8</a:t>
            </a:r>
            <a:r>
              <a:rPr lang="id-ID" sz="2400" b="1" dirty="0" smtClean="0">
                <a:solidFill>
                  <a:srgbClr val="FF0000"/>
                </a:solidFill>
              </a:rPr>
              <a:t>.</a:t>
            </a:r>
            <a:endParaRPr lang="en-US" b="1" dirty="0">
              <a:solidFill>
                <a:srgbClr val="FF0000"/>
              </a:solidFill>
            </a:endParaRPr>
          </a:p>
        </p:txBody>
      </p:sp>
      <p:sp>
        <p:nvSpPr>
          <p:cNvPr id="9" name="Right Arrow 8"/>
          <p:cNvSpPr/>
          <p:nvPr/>
        </p:nvSpPr>
        <p:spPr>
          <a:xfrm>
            <a:off x="4742822" y="4681911"/>
            <a:ext cx="428314" cy="884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5677319" y="4800872"/>
                <a:ext cx="1306285" cy="646331"/>
              </a:xfrm>
              <a:prstGeom prst="rect">
                <a:avLst/>
              </a:prstGeom>
              <a:solidFill>
                <a:srgbClr val="FFC000"/>
              </a:solidFill>
              <a:ln>
                <a:solidFill>
                  <a:srgbClr val="00B0F0"/>
                </a:solidFill>
              </a:ln>
            </p:spPr>
            <p:txBody>
              <a:bodyPr wrap="square" rtlCol="0">
                <a:spAutoFit/>
              </a:bodyPr>
              <a:lstStyle/>
              <a:p>
                <a:pPr marL="0" lvl="1"/>
                <a:r>
                  <a:rPr lang="en-US" dirty="0" smtClean="0"/>
                  <a:t>Q1 =</a:t>
                </a:r>
                <a14:m>
                  <m:oMath xmlns:m="http://schemas.openxmlformats.org/officeDocument/2006/math">
                    <m:r>
                      <a:rPr lang="id-ID" i="1">
                        <a:latin typeface="Cambria Math" panose="02040503050406030204" pitchFamily="18" charset="0"/>
                      </a:rPr>
                      <m:t>4.5</m:t>
                    </m:r>
                  </m:oMath>
                </a14:m>
                <a:endParaRPr lang="en-US" dirty="0"/>
              </a:p>
              <a:p>
                <a:r>
                  <a:rPr lang="en-US" dirty="0" smtClean="0"/>
                  <a:t>Q3 =</a:t>
                </a:r>
                <a:r>
                  <a:rPr lang="id-ID" dirty="0"/>
                  <a:t> </a:t>
                </a:r>
                <a14:m>
                  <m:oMath xmlns:m="http://schemas.openxmlformats.org/officeDocument/2006/math">
                    <m:r>
                      <a:rPr lang="id-ID" i="1">
                        <a:latin typeface="Cambria Math" panose="02040503050406030204" pitchFamily="18" charset="0"/>
                      </a:rPr>
                      <m:t>8</m:t>
                    </m:r>
                  </m:oMath>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677319" y="4800872"/>
                <a:ext cx="1306285" cy="646331"/>
              </a:xfrm>
              <a:prstGeom prst="rect">
                <a:avLst/>
              </a:prstGeom>
              <a:blipFill rotWithShape="0">
                <a:blip r:embed="rId4"/>
                <a:stretch>
                  <a:fillRect l="-3226" t="-4630" b="-12963"/>
                </a:stretch>
              </a:blipFill>
              <a:ln>
                <a:solidFill>
                  <a:srgbClr val="00B0F0"/>
                </a:solidFill>
              </a:ln>
            </p:spPr>
            <p:txBody>
              <a:bodyPr/>
              <a:lstStyle/>
              <a:p>
                <a:r>
                  <a:rPr lang="en-US">
                    <a:noFill/>
                  </a:rPr>
                  <a:t> </a:t>
                </a:r>
              </a:p>
            </p:txBody>
          </p:sp>
        </mc:Fallback>
      </mc:AlternateContent>
      <p:sp>
        <p:nvSpPr>
          <p:cNvPr id="11" name="Right Arrow 10"/>
          <p:cNvSpPr/>
          <p:nvPr/>
        </p:nvSpPr>
        <p:spPr>
          <a:xfrm>
            <a:off x="7347020" y="4688948"/>
            <a:ext cx="428314" cy="884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058982" y="4892503"/>
            <a:ext cx="3992136" cy="400110"/>
          </a:xfrm>
          <a:prstGeom prst="rect">
            <a:avLst/>
          </a:prstGeom>
          <a:solidFill>
            <a:srgbClr val="FFC000"/>
          </a:solidFill>
          <a:ln>
            <a:solidFill>
              <a:srgbClr val="00B0F0"/>
            </a:solidFill>
          </a:ln>
        </p:spPr>
        <p:txBody>
          <a:bodyPr wrap="square" rtlCol="0">
            <a:spAutoFit/>
          </a:bodyPr>
          <a:lstStyle/>
          <a:p>
            <a:pPr marL="0" lvl="1"/>
            <a:r>
              <a:rPr lang="en-US" sz="2000" dirty="0" err="1" smtClean="0"/>
              <a:t>Rentang</a:t>
            </a:r>
            <a:r>
              <a:rPr lang="en-US" sz="2000" dirty="0" smtClean="0"/>
              <a:t> </a:t>
            </a:r>
            <a:r>
              <a:rPr lang="en-US" sz="2000" dirty="0" err="1" smtClean="0"/>
              <a:t>antar</a:t>
            </a:r>
            <a:r>
              <a:rPr lang="en-US" sz="2000" dirty="0" smtClean="0"/>
              <a:t> </a:t>
            </a:r>
            <a:r>
              <a:rPr lang="en-US" sz="2000" dirty="0" err="1" smtClean="0"/>
              <a:t>Kuartil</a:t>
            </a:r>
            <a:r>
              <a:rPr lang="en-US" sz="2000" dirty="0" smtClean="0"/>
              <a:t> = 8 – 4.5 = 3.5</a:t>
            </a:r>
            <a:endParaRPr lang="en-US" sz="2000" dirty="0"/>
          </a:p>
        </p:txBody>
      </p:sp>
    </p:spTree>
    <p:extLst>
      <p:ext uri="{BB962C8B-B14F-4D97-AF65-F5344CB8AC3E}">
        <p14:creationId xmlns:p14="http://schemas.microsoft.com/office/powerpoint/2010/main" val="5868874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78015" y="-90956"/>
            <a:ext cx="1487987" cy="1506857"/>
          </a:xfrm>
          <a:prstGeom prst="rect">
            <a:avLst/>
          </a:prstGeom>
        </p:spPr>
      </p:pic>
      <p:sp>
        <p:nvSpPr>
          <p:cNvPr id="6" name="Rectangle 5"/>
          <p:cNvSpPr/>
          <p:nvPr/>
        </p:nvSpPr>
        <p:spPr>
          <a:xfrm>
            <a:off x="4164061" y="1495873"/>
            <a:ext cx="3115896" cy="1188744"/>
          </a:xfrm>
          <a:prstGeom prst="rect">
            <a:avLst/>
          </a:prstGeom>
          <a:noFill/>
        </p:spPr>
        <p:txBody>
          <a:bodyPr wrap="none" lIns="72665" tIns="36332" rIns="72665" bIns="36332">
            <a:spAutoFit/>
          </a:bodyPr>
          <a:lstStyle/>
          <a:p>
            <a:pPr algn="ctr"/>
            <a:r>
              <a:rPr lang="en-US" sz="7248"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SELESAI</a:t>
            </a:r>
          </a:p>
        </p:txBody>
      </p:sp>
      <p:pic>
        <p:nvPicPr>
          <p:cNvPr id="7" name="Picture 6"/>
          <p:cNvPicPr>
            <a:picLocks noChangeAspect="1"/>
          </p:cNvPicPr>
          <p:nvPr/>
        </p:nvPicPr>
        <p:blipFill>
          <a:blip r:embed="rId4"/>
          <a:stretch>
            <a:fillRect/>
          </a:stretch>
        </p:blipFill>
        <p:spPr>
          <a:xfrm>
            <a:off x="4300953" y="2684678"/>
            <a:ext cx="3106812" cy="2327110"/>
          </a:xfrm>
          <a:prstGeom prst="rect">
            <a:avLst/>
          </a:prstGeom>
        </p:spPr>
      </p:pic>
      <p:sp>
        <p:nvSpPr>
          <p:cNvPr id="8" name="TextBox 7"/>
          <p:cNvSpPr txBox="1"/>
          <p:nvPr/>
        </p:nvSpPr>
        <p:spPr>
          <a:xfrm>
            <a:off x="3403430" y="5155007"/>
            <a:ext cx="4901859" cy="873188"/>
          </a:xfrm>
          <a:prstGeom prst="rect">
            <a:avLst/>
          </a:prstGeom>
          <a:noFill/>
        </p:spPr>
        <p:txBody>
          <a:bodyPr wrap="square" rtlCol="0">
            <a:spAutoFit/>
          </a:bodyPr>
          <a:lstStyle/>
          <a:p>
            <a:pPr algn="ctr"/>
            <a:r>
              <a:rPr lang="en-US" sz="2537" b="1" dirty="0" err="1">
                <a:solidFill>
                  <a:srgbClr val="FF3399"/>
                </a:solidFill>
              </a:rPr>
              <a:t>Jangan</a:t>
            </a:r>
            <a:r>
              <a:rPr lang="en-US" sz="2537" b="1" dirty="0">
                <a:solidFill>
                  <a:srgbClr val="FF3399"/>
                </a:solidFill>
              </a:rPr>
              <a:t> </a:t>
            </a:r>
            <a:r>
              <a:rPr lang="en-US" sz="2537" b="1" dirty="0" err="1">
                <a:solidFill>
                  <a:srgbClr val="FF3399"/>
                </a:solidFill>
              </a:rPr>
              <a:t>lupa</a:t>
            </a:r>
            <a:r>
              <a:rPr lang="en-US" sz="2537" b="1" dirty="0">
                <a:solidFill>
                  <a:srgbClr val="FF3399"/>
                </a:solidFill>
              </a:rPr>
              <a:t> </a:t>
            </a:r>
            <a:r>
              <a:rPr lang="en-US" sz="2537" b="1" dirty="0" err="1">
                <a:solidFill>
                  <a:srgbClr val="FF3399"/>
                </a:solidFill>
              </a:rPr>
              <a:t>selalu</a:t>
            </a:r>
            <a:r>
              <a:rPr lang="en-US" sz="2537" b="1" dirty="0">
                <a:solidFill>
                  <a:srgbClr val="FF3399"/>
                </a:solidFill>
              </a:rPr>
              <a:t> </a:t>
            </a:r>
            <a:r>
              <a:rPr lang="en-US" sz="2537" b="1" dirty="0" err="1">
                <a:solidFill>
                  <a:srgbClr val="FF3399"/>
                </a:solidFill>
              </a:rPr>
              <a:t>berdoa</a:t>
            </a:r>
            <a:r>
              <a:rPr lang="en-US" sz="2537" b="1" dirty="0">
                <a:solidFill>
                  <a:srgbClr val="FF3399"/>
                </a:solidFill>
              </a:rPr>
              <a:t> </a:t>
            </a:r>
            <a:r>
              <a:rPr lang="en-US" sz="2537" b="1" dirty="0" err="1">
                <a:solidFill>
                  <a:srgbClr val="FF3399"/>
                </a:solidFill>
              </a:rPr>
              <a:t>sebelum</a:t>
            </a:r>
            <a:r>
              <a:rPr lang="en-US" sz="2537" b="1" dirty="0">
                <a:solidFill>
                  <a:srgbClr val="FF3399"/>
                </a:solidFill>
              </a:rPr>
              <a:t> </a:t>
            </a:r>
            <a:r>
              <a:rPr lang="en-US" sz="2537" b="1" dirty="0" err="1">
                <a:solidFill>
                  <a:srgbClr val="FF3399"/>
                </a:solidFill>
              </a:rPr>
              <a:t>dan</a:t>
            </a:r>
            <a:r>
              <a:rPr lang="en-US" sz="2537" b="1" dirty="0">
                <a:solidFill>
                  <a:srgbClr val="FF3399"/>
                </a:solidFill>
              </a:rPr>
              <a:t> </a:t>
            </a:r>
            <a:r>
              <a:rPr lang="en-US" sz="2537" b="1" dirty="0" err="1">
                <a:solidFill>
                  <a:srgbClr val="FF3399"/>
                </a:solidFill>
              </a:rPr>
              <a:t>sesudah</a:t>
            </a:r>
            <a:r>
              <a:rPr lang="en-US" sz="2537" b="1" dirty="0">
                <a:solidFill>
                  <a:srgbClr val="FF3399"/>
                </a:solidFill>
              </a:rPr>
              <a:t> </a:t>
            </a:r>
            <a:r>
              <a:rPr lang="en-US" sz="2537" b="1" dirty="0" err="1">
                <a:solidFill>
                  <a:srgbClr val="FF3399"/>
                </a:solidFill>
              </a:rPr>
              <a:t>belajar</a:t>
            </a:r>
            <a:r>
              <a:rPr lang="en-US" sz="2537" b="1" dirty="0">
                <a:solidFill>
                  <a:srgbClr val="FF3399"/>
                </a:solidFill>
              </a:rPr>
              <a:t>.</a:t>
            </a:r>
          </a:p>
        </p:txBody>
      </p:sp>
    </p:spTree>
    <p:extLst>
      <p:ext uri="{BB962C8B-B14F-4D97-AF65-F5344CB8AC3E}">
        <p14:creationId xmlns:p14="http://schemas.microsoft.com/office/powerpoint/2010/main" val="2268259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18107"/>
            <a:ext cx="1487987" cy="1506857"/>
          </a:xfrm>
          <a:prstGeom prst="rect">
            <a:avLst/>
          </a:prstGeom>
        </p:spPr>
      </p:pic>
      <p:sp>
        <p:nvSpPr>
          <p:cNvPr id="8" name="Title 2"/>
          <p:cNvSpPr txBox="1">
            <a:spLocks/>
          </p:cNvSpPr>
          <p:nvPr/>
        </p:nvSpPr>
        <p:spPr>
          <a:xfrm>
            <a:off x="167364" y="1381500"/>
            <a:ext cx="6299199" cy="50783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300" b="1" dirty="0" smtClean="0"/>
              <a:t>TUJUAN INSTRUKSIONAL KHUSUS</a:t>
            </a:r>
            <a:endParaRPr lang="en-US" sz="3300" b="1" dirty="0"/>
          </a:p>
        </p:txBody>
      </p:sp>
      <p:sp>
        <p:nvSpPr>
          <p:cNvPr id="9" name="TextBox 8"/>
          <p:cNvSpPr txBox="1"/>
          <p:nvPr/>
        </p:nvSpPr>
        <p:spPr>
          <a:xfrm>
            <a:off x="695825" y="1962350"/>
            <a:ext cx="9352548" cy="3108543"/>
          </a:xfrm>
          <a:prstGeom prst="rect">
            <a:avLst/>
          </a:prstGeom>
          <a:noFill/>
        </p:spPr>
        <p:txBody>
          <a:bodyPr wrap="square" rtlCol="0">
            <a:spAutoFit/>
          </a:bodyPr>
          <a:lstStyle/>
          <a:p>
            <a:pPr algn="just"/>
            <a:r>
              <a:rPr lang="en-US" sz="2800" b="1" dirty="0" err="1" smtClean="0">
                <a:solidFill>
                  <a:srgbClr val="002060"/>
                </a:solidFill>
              </a:rPr>
              <a:t>Setelah</a:t>
            </a:r>
            <a:r>
              <a:rPr lang="en-US" sz="2800" b="1" dirty="0" smtClean="0">
                <a:solidFill>
                  <a:srgbClr val="002060"/>
                </a:solidFill>
              </a:rPr>
              <a:t> </a:t>
            </a:r>
            <a:r>
              <a:rPr lang="en-US" sz="2800" b="1" dirty="0" err="1" smtClean="0">
                <a:solidFill>
                  <a:srgbClr val="002060"/>
                </a:solidFill>
              </a:rPr>
              <a:t>mempelajari</a:t>
            </a:r>
            <a:r>
              <a:rPr lang="en-US" sz="2800" b="1" dirty="0" smtClean="0">
                <a:solidFill>
                  <a:srgbClr val="002060"/>
                </a:solidFill>
              </a:rPr>
              <a:t> </a:t>
            </a:r>
            <a:r>
              <a:rPr lang="en-US" sz="2800" b="1" dirty="0" err="1" smtClean="0">
                <a:solidFill>
                  <a:srgbClr val="002060"/>
                </a:solidFill>
              </a:rPr>
              <a:t>materi</a:t>
            </a:r>
            <a:r>
              <a:rPr lang="en-US" sz="2800" b="1" dirty="0" smtClean="0">
                <a:solidFill>
                  <a:srgbClr val="002060"/>
                </a:solidFill>
              </a:rPr>
              <a:t> </a:t>
            </a:r>
            <a:r>
              <a:rPr lang="en-US" sz="2800" b="1" dirty="0" err="1" smtClean="0">
                <a:solidFill>
                  <a:srgbClr val="002060"/>
                </a:solidFill>
              </a:rPr>
              <a:t>ini</a:t>
            </a:r>
            <a:r>
              <a:rPr lang="en-US" sz="2800" b="1" dirty="0" smtClean="0">
                <a:solidFill>
                  <a:srgbClr val="002060"/>
                </a:solidFill>
              </a:rPr>
              <a:t> </a:t>
            </a:r>
            <a:r>
              <a:rPr lang="en-US" sz="2800" b="1" dirty="0" err="1" smtClean="0">
                <a:solidFill>
                  <a:srgbClr val="002060"/>
                </a:solidFill>
              </a:rPr>
              <a:t>diharapkan</a:t>
            </a:r>
            <a:r>
              <a:rPr lang="en-US" sz="2800" b="1" dirty="0" smtClean="0">
                <a:solidFill>
                  <a:srgbClr val="002060"/>
                </a:solidFill>
              </a:rPr>
              <a:t> </a:t>
            </a:r>
            <a:r>
              <a:rPr lang="en-US" sz="2800" b="1" dirty="0" err="1" smtClean="0">
                <a:solidFill>
                  <a:srgbClr val="002060"/>
                </a:solidFill>
              </a:rPr>
              <a:t>mahasiswa</a:t>
            </a:r>
            <a:r>
              <a:rPr lang="en-US" sz="2800" b="1" dirty="0" smtClean="0">
                <a:solidFill>
                  <a:srgbClr val="002060"/>
                </a:solidFill>
              </a:rPr>
              <a:t> </a:t>
            </a:r>
            <a:r>
              <a:rPr lang="en-US" sz="2800" b="1" dirty="0" err="1" smtClean="0">
                <a:solidFill>
                  <a:srgbClr val="002060"/>
                </a:solidFill>
              </a:rPr>
              <a:t>mampu</a:t>
            </a:r>
            <a:r>
              <a:rPr lang="en-US" sz="2800" b="1" dirty="0" smtClean="0">
                <a:solidFill>
                  <a:srgbClr val="002060"/>
                </a:solidFill>
              </a:rPr>
              <a:t>:</a:t>
            </a:r>
          </a:p>
          <a:p>
            <a:pPr marL="514350" indent="-514350" algn="just">
              <a:buFont typeface="+mj-lt"/>
              <a:buAutoNum type="arabicPeriod"/>
            </a:pPr>
            <a:r>
              <a:rPr lang="en-US" sz="2800" b="1" dirty="0" err="1" smtClean="0">
                <a:solidFill>
                  <a:srgbClr val="002060"/>
                </a:solidFill>
              </a:rPr>
              <a:t>melakukan</a:t>
            </a:r>
            <a:r>
              <a:rPr lang="en-US" sz="2800" b="1" dirty="0" smtClean="0">
                <a:solidFill>
                  <a:srgbClr val="002060"/>
                </a:solidFill>
              </a:rPr>
              <a:t> </a:t>
            </a:r>
            <a:r>
              <a:rPr lang="en-US" sz="2800" b="1" dirty="0" err="1" smtClean="0">
                <a:solidFill>
                  <a:srgbClr val="002060"/>
                </a:solidFill>
              </a:rPr>
              <a:t>eksplorasi</a:t>
            </a:r>
            <a:r>
              <a:rPr lang="en-US" sz="2800" b="1" dirty="0" smtClean="0">
                <a:solidFill>
                  <a:srgbClr val="002060"/>
                </a:solidFill>
              </a:rPr>
              <a:t> data </a:t>
            </a:r>
            <a:r>
              <a:rPr lang="en-US" sz="2800" b="1" dirty="0" err="1" smtClean="0">
                <a:solidFill>
                  <a:srgbClr val="002060"/>
                </a:solidFill>
              </a:rPr>
              <a:t>menggunakan</a:t>
            </a:r>
            <a:r>
              <a:rPr lang="en-US" sz="2800" b="1" dirty="0" smtClean="0">
                <a:solidFill>
                  <a:srgbClr val="002060"/>
                </a:solidFill>
              </a:rPr>
              <a:t> </a:t>
            </a:r>
            <a:r>
              <a:rPr lang="en-US" sz="2800" b="1" dirty="0" err="1" smtClean="0">
                <a:solidFill>
                  <a:srgbClr val="002060"/>
                </a:solidFill>
              </a:rPr>
              <a:t>ukuran</a:t>
            </a:r>
            <a:r>
              <a:rPr lang="en-US" sz="2800" b="1" dirty="0" smtClean="0">
                <a:solidFill>
                  <a:srgbClr val="002060"/>
                </a:solidFill>
              </a:rPr>
              <a:t> </a:t>
            </a:r>
            <a:r>
              <a:rPr lang="en-US" sz="2800" b="1" dirty="0" err="1" smtClean="0">
                <a:solidFill>
                  <a:srgbClr val="002060"/>
                </a:solidFill>
              </a:rPr>
              <a:t>pemusatan</a:t>
            </a:r>
            <a:r>
              <a:rPr lang="en-US" sz="2800" b="1" dirty="0" smtClean="0">
                <a:solidFill>
                  <a:srgbClr val="002060"/>
                </a:solidFill>
              </a:rPr>
              <a:t> </a:t>
            </a:r>
            <a:r>
              <a:rPr lang="en-US" sz="2800" b="1" dirty="0" err="1" smtClean="0">
                <a:solidFill>
                  <a:srgbClr val="002060"/>
                </a:solidFill>
              </a:rPr>
              <a:t>dan</a:t>
            </a:r>
            <a:r>
              <a:rPr lang="en-US" sz="2800" b="1" dirty="0" smtClean="0">
                <a:solidFill>
                  <a:srgbClr val="002060"/>
                </a:solidFill>
              </a:rPr>
              <a:t> </a:t>
            </a:r>
            <a:r>
              <a:rPr lang="en-US" sz="2800" b="1" dirty="0" err="1" smtClean="0">
                <a:solidFill>
                  <a:srgbClr val="002060"/>
                </a:solidFill>
              </a:rPr>
              <a:t>ukuran</a:t>
            </a:r>
            <a:r>
              <a:rPr lang="en-US" sz="2800" b="1" dirty="0" smtClean="0">
                <a:solidFill>
                  <a:srgbClr val="002060"/>
                </a:solidFill>
              </a:rPr>
              <a:t> </a:t>
            </a:r>
            <a:r>
              <a:rPr lang="en-US" sz="2800" b="1" dirty="0" err="1" smtClean="0">
                <a:solidFill>
                  <a:srgbClr val="002060"/>
                </a:solidFill>
              </a:rPr>
              <a:t>penyebaran</a:t>
            </a:r>
            <a:r>
              <a:rPr lang="en-US" sz="2800" b="1" dirty="0" smtClean="0">
                <a:solidFill>
                  <a:srgbClr val="002060"/>
                </a:solidFill>
              </a:rPr>
              <a:t> data;</a:t>
            </a:r>
          </a:p>
          <a:p>
            <a:pPr marL="514350" indent="-514350" algn="just">
              <a:buFont typeface="+mj-lt"/>
              <a:buAutoNum type="arabicPeriod"/>
            </a:pPr>
            <a:r>
              <a:rPr lang="en-US" sz="2800" b="1" dirty="0" err="1" smtClean="0">
                <a:solidFill>
                  <a:srgbClr val="002060"/>
                </a:solidFill>
              </a:rPr>
              <a:t>Menghitung</a:t>
            </a:r>
            <a:r>
              <a:rPr lang="en-US" sz="2800" b="1" dirty="0" smtClean="0">
                <a:solidFill>
                  <a:srgbClr val="002060"/>
                </a:solidFill>
              </a:rPr>
              <a:t> rata-rata, median, modus, </a:t>
            </a:r>
            <a:r>
              <a:rPr lang="en-US" sz="2800" b="1" dirty="0" err="1" smtClean="0">
                <a:solidFill>
                  <a:srgbClr val="002060"/>
                </a:solidFill>
              </a:rPr>
              <a:t>dan</a:t>
            </a:r>
            <a:r>
              <a:rPr lang="en-US" sz="2800" b="1" dirty="0" smtClean="0">
                <a:solidFill>
                  <a:srgbClr val="002060"/>
                </a:solidFill>
              </a:rPr>
              <a:t> </a:t>
            </a:r>
            <a:r>
              <a:rPr lang="en-US" sz="2800" b="1" dirty="0" err="1" smtClean="0">
                <a:solidFill>
                  <a:srgbClr val="002060"/>
                </a:solidFill>
              </a:rPr>
              <a:t>kuartil</a:t>
            </a:r>
            <a:r>
              <a:rPr lang="en-US" sz="2800" b="1" dirty="0" smtClean="0">
                <a:solidFill>
                  <a:srgbClr val="002060"/>
                </a:solidFill>
              </a:rPr>
              <a:t>;</a:t>
            </a:r>
          </a:p>
          <a:p>
            <a:pPr marL="514350" indent="-514350" algn="just">
              <a:buFont typeface="+mj-lt"/>
              <a:buAutoNum type="arabicPeriod"/>
            </a:pPr>
            <a:r>
              <a:rPr lang="en-US" sz="2800" b="1" dirty="0" err="1" smtClean="0">
                <a:solidFill>
                  <a:srgbClr val="002060"/>
                </a:solidFill>
              </a:rPr>
              <a:t>Menghitung</a:t>
            </a:r>
            <a:r>
              <a:rPr lang="en-US" sz="2800" b="1" dirty="0" smtClean="0">
                <a:solidFill>
                  <a:srgbClr val="002060"/>
                </a:solidFill>
              </a:rPr>
              <a:t> </a:t>
            </a:r>
            <a:r>
              <a:rPr lang="en-US" sz="2800" b="1" dirty="0" err="1" smtClean="0">
                <a:solidFill>
                  <a:srgbClr val="002060"/>
                </a:solidFill>
              </a:rPr>
              <a:t>varian</a:t>
            </a:r>
            <a:r>
              <a:rPr lang="en-US" sz="2800" b="1" dirty="0" smtClean="0">
                <a:solidFill>
                  <a:srgbClr val="002060"/>
                </a:solidFill>
              </a:rPr>
              <a:t>, </a:t>
            </a:r>
            <a:r>
              <a:rPr lang="en-US" sz="2800" b="1" dirty="0" err="1" smtClean="0">
                <a:solidFill>
                  <a:srgbClr val="002060"/>
                </a:solidFill>
              </a:rPr>
              <a:t>simpangan</a:t>
            </a:r>
            <a:r>
              <a:rPr lang="en-US" sz="2800" b="1" dirty="0" smtClean="0">
                <a:solidFill>
                  <a:srgbClr val="002060"/>
                </a:solidFill>
              </a:rPr>
              <a:t> </a:t>
            </a:r>
            <a:r>
              <a:rPr lang="en-US" sz="2800" b="1" dirty="0" err="1" smtClean="0">
                <a:solidFill>
                  <a:srgbClr val="002060"/>
                </a:solidFill>
              </a:rPr>
              <a:t>baku</a:t>
            </a:r>
            <a:r>
              <a:rPr lang="en-US" sz="2800" b="1" dirty="0" smtClean="0">
                <a:solidFill>
                  <a:srgbClr val="002060"/>
                </a:solidFill>
              </a:rPr>
              <a:t>, </a:t>
            </a:r>
            <a:r>
              <a:rPr lang="en-US" sz="2800" b="1" dirty="0" err="1" smtClean="0">
                <a:solidFill>
                  <a:srgbClr val="002060"/>
                </a:solidFill>
              </a:rPr>
              <a:t>rentang</a:t>
            </a:r>
            <a:r>
              <a:rPr lang="en-US" sz="2800" b="1" dirty="0" smtClean="0">
                <a:solidFill>
                  <a:srgbClr val="002060"/>
                </a:solidFill>
              </a:rPr>
              <a:t>, </a:t>
            </a:r>
            <a:r>
              <a:rPr lang="en-US" sz="2800" b="1" dirty="0" err="1" smtClean="0">
                <a:solidFill>
                  <a:srgbClr val="002060"/>
                </a:solidFill>
              </a:rPr>
              <a:t>dan</a:t>
            </a:r>
            <a:r>
              <a:rPr lang="en-US" sz="2800" b="1" dirty="0" smtClean="0">
                <a:solidFill>
                  <a:srgbClr val="002060"/>
                </a:solidFill>
              </a:rPr>
              <a:t> </a:t>
            </a:r>
            <a:r>
              <a:rPr lang="en-US" sz="2800" b="1" dirty="0" err="1" smtClean="0">
                <a:solidFill>
                  <a:srgbClr val="002060"/>
                </a:solidFill>
              </a:rPr>
              <a:t>rentang</a:t>
            </a:r>
            <a:r>
              <a:rPr lang="en-US" sz="2800" b="1" dirty="0" smtClean="0">
                <a:solidFill>
                  <a:srgbClr val="002060"/>
                </a:solidFill>
              </a:rPr>
              <a:t> </a:t>
            </a:r>
            <a:r>
              <a:rPr lang="en-US" sz="2800" b="1" dirty="0" err="1" smtClean="0">
                <a:solidFill>
                  <a:srgbClr val="002060"/>
                </a:solidFill>
              </a:rPr>
              <a:t>antar</a:t>
            </a:r>
            <a:r>
              <a:rPr lang="en-US" sz="2800" b="1" dirty="0" smtClean="0">
                <a:solidFill>
                  <a:srgbClr val="002060"/>
                </a:solidFill>
              </a:rPr>
              <a:t> </a:t>
            </a:r>
            <a:r>
              <a:rPr lang="en-US" sz="2800" b="1" dirty="0" err="1" smtClean="0">
                <a:solidFill>
                  <a:srgbClr val="002060"/>
                </a:solidFill>
              </a:rPr>
              <a:t>kuartil</a:t>
            </a:r>
            <a:r>
              <a:rPr lang="en-US" sz="2800" b="1" dirty="0">
                <a:solidFill>
                  <a:srgbClr val="002060"/>
                </a:solidFill>
              </a:rPr>
              <a:t>.</a:t>
            </a:r>
          </a:p>
        </p:txBody>
      </p:sp>
    </p:spTree>
    <p:extLst>
      <p:ext uri="{BB962C8B-B14F-4D97-AF65-F5344CB8AC3E}">
        <p14:creationId xmlns:p14="http://schemas.microsoft.com/office/powerpoint/2010/main" val="4219056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18107"/>
            <a:ext cx="1487987" cy="1506857"/>
          </a:xfrm>
          <a:prstGeom prst="rect">
            <a:avLst/>
          </a:prstGeom>
        </p:spPr>
      </p:pic>
      <p:sp>
        <p:nvSpPr>
          <p:cNvPr id="2" name="Title 1"/>
          <p:cNvSpPr>
            <a:spLocks noGrp="1"/>
          </p:cNvSpPr>
          <p:nvPr>
            <p:ph type="title"/>
          </p:nvPr>
        </p:nvSpPr>
        <p:spPr>
          <a:xfrm>
            <a:off x="838199" y="1254674"/>
            <a:ext cx="10515600" cy="1325563"/>
          </a:xfrm>
        </p:spPr>
        <p:txBody>
          <a:bodyPr/>
          <a:lstStyle/>
          <a:p>
            <a:pPr algn="ctr"/>
            <a:r>
              <a:rPr lang="en-US" b="1" dirty="0" err="1"/>
              <a:t>Ukuran</a:t>
            </a:r>
            <a:r>
              <a:rPr lang="en-US" b="1" dirty="0"/>
              <a:t> </a:t>
            </a:r>
            <a:r>
              <a:rPr lang="en-US" b="1" dirty="0" err="1" smtClean="0"/>
              <a:t>Pemusatan</a:t>
            </a:r>
            <a:r>
              <a:rPr lang="en-US" b="1" dirty="0" smtClean="0"/>
              <a:t> </a:t>
            </a:r>
            <a:r>
              <a:rPr lang="en-US" b="1" dirty="0"/>
              <a:t>Data</a:t>
            </a:r>
          </a:p>
        </p:txBody>
      </p:sp>
      <p:sp>
        <p:nvSpPr>
          <p:cNvPr id="3" name="Content Placeholder 2"/>
          <p:cNvSpPr>
            <a:spLocks noGrp="1"/>
          </p:cNvSpPr>
          <p:nvPr>
            <p:ph idx="1"/>
          </p:nvPr>
        </p:nvSpPr>
        <p:spPr>
          <a:xfrm>
            <a:off x="838200" y="2580237"/>
            <a:ext cx="10515600" cy="3596725"/>
          </a:xfrm>
          <a:ln>
            <a:solidFill>
              <a:srgbClr val="00B0F0"/>
            </a:solidFill>
          </a:ln>
        </p:spPr>
        <p:txBody>
          <a:bodyPr/>
          <a:lstStyle/>
          <a:p>
            <a:r>
              <a:rPr lang="en-US" dirty="0" err="1" smtClean="0"/>
              <a:t>Ukuran</a:t>
            </a:r>
            <a:r>
              <a:rPr lang="en-US" dirty="0" smtClean="0"/>
              <a:t> </a:t>
            </a:r>
            <a:r>
              <a:rPr lang="en-US" dirty="0" err="1" smtClean="0"/>
              <a:t>pemusatan</a:t>
            </a:r>
            <a:r>
              <a:rPr lang="en-US" dirty="0" smtClean="0"/>
              <a:t> </a:t>
            </a:r>
            <a:r>
              <a:rPr lang="en-US" dirty="0" err="1" smtClean="0"/>
              <a:t>dapat</a:t>
            </a:r>
            <a:r>
              <a:rPr lang="en-US" dirty="0" smtClean="0"/>
              <a:t> </a:t>
            </a:r>
            <a:r>
              <a:rPr lang="en-US" dirty="0" err="1" smtClean="0"/>
              <a:t>juga</a:t>
            </a:r>
            <a:r>
              <a:rPr lang="en-US" dirty="0" smtClean="0"/>
              <a:t> </a:t>
            </a:r>
            <a:r>
              <a:rPr lang="en-US" dirty="0" err="1" smtClean="0"/>
              <a:t>disebut</a:t>
            </a:r>
            <a:r>
              <a:rPr lang="en-US" dirty="0" smtClean="0"/>
              <a:t> </a:t>
            </a:r>
            <a:r>
              <a:rPr lang="en-US" dirty="0" err="1" smtClean="0"/>
              <a:t>ukuran</a:t>
            </a:r>
            <a:r>
              <a:rPr lang="en-US" dirty="0" smtClean="0"/>
              <a:t> </a:t>
            </a:r>
            <a:r>
              <a:rPr lang="en-US" dirty="0" err="1" smtClean="0"/>
              <a:t>tengah</a:t>
            </a:r>
            <a:r>
              <a:rPr lang="en-US" dirty="0" smtClean="0"/>
              <a:t> data</a:t>
            </a:r>
          </a:p>
          <a:p>
            <a:r>
              <a:rPr lang="en-US" dirty="0" err="1" smtClean="0"/>
              <a:t>Ukuran</a:t>
            </a:r>
            <a:r>
              <a:rPr lang="en-US" dirty="0" smtClean="0"/>
              <a:t> </a:t>
            </a:r>
            <a:r>
              <a:rPr lang="en-US" dirty="0" err="1" smtClean="0"/>
              <a:t>pemusatan</a:t>
            </a:r>
            <a:r>
              <a:rPr lang="en-US" dirty="0" smtClean="0"/>
              <a:t> </a:t>
            </a:r>
            <a:r>
              <a:rPr lang="en-US" dirty="0" err="1" smtClean="0"/>
              <a:t>dapat</a:t>
            </a:r>
            <a:r>
              <a:rPr lang="en-US" dirty="0" smtClean="0"/>
              <a:t> </a:t>
            </a:r>
            <a:r>
              <a:rPr lang="en-US" dirty="0" err="1" smtClean="0"/>
              <a:t>berupa</a:t>
            </a:r>
            <a:r>
              <a:rPr lang="en-US" dirty="0" smtClean="0"/>
              <a:t> :</a:t>
            </a:r>
          </a:p>
          <a:p>
            <a:pPr marL="914400" lvl="1" indent="-457200">
              <a:buFont typeface="+mj-lt"/>
              <a:buAutoNum type="arabicPeriod"/>
            </a:pPr>
            <a:r>
              <a:rPr lang="en-US" dirty="0" smtClean="0"/>
              <a:t>Mean (rata-rata)</a:t>
            </a:r>
          </a:p>
          <a:p>
            <a:pPr marL="914400" lvl="1" indent="-457200">
              <a:buFont typeface="+mj-lt"/>
              <a:buAutoNum type="arabicPeriod"/>
            </a:pPr>
            <a:r>
              <a:rPr lang="en-US" dirty="0" smtClean="0"/>
              <a:t>Median </a:t>
            </a:r>
          </a:p>
          <a:p>
            <a:pPr marL="914400" lvl="1" indent="-457200">
              <a:buFont typeface="+mj-lt"/>
              <a:buAutoNum type="arabicPeriod"/>
            </a:pPr>
            <a:r>
              <a:rPr lang="en-US" dirty="0" smtClean="0"/>
              <a:t>Modus</a:t>
            </a:r>
          </a:p>
          <a:p>
            <a:pPr marL="914400" lvl="1" indent="-457200">
              <a:buFont typeface="+mj-lt"/>
              <a:buAutoNum type="arabicPeriod"/>
            </a:pPr>
            <a:r>
              <a:rPr lang="en-US" dirty="0" err="1" smtClean="0"/>
              <a:t>Kuartil</a:t>
            </a:r>
            <a:r>
              <a:rPr lang="en-US" dirty="0" smtClean="0"/>
              <a:t> </a:t>
            </a:r>
            <a:endParaRPr lang="en-US" dirty="0"/>
          </a:p>
        </p:txBody>
      </p:sp>
      <p:pic>
        <p:nvPicPr>
          <p:cNvPr id="6" name="Picture 5"/>
          <p:cNvPicPr>
            <a:picLocks noChangeAspect="1"/>
          </p:cNvPicPr>
          <p:nvPr/>
        </p:nvPicPr>
        <p:blipFill>
          <a:blip r:embed="rId4"/>
          <a:stretch>
            <a:fillRect/>
          </a:stretch>
        </p:blipFill>
        <p:spPr>
          <a:xfrm>
            <a:off x="6977016" y="3080746"/>
            <a:ext cx="3953912" cy="2773640"/>
          </a:xfrm>
          <a:prstGeom prst="rect">
            <a:avLst/>
          </a:prstGeom>
        </p:spPr>
      </p:pic>
    </p:spTree>
    <p:extLst>
      <p:ext uri="{BB962C8B-B14F-4D97-AF65-F5344CB8AC3E}">
        <p14:creationId xmlns:p14="http://schemas.microsoft.com/office/powerpoint/2010/main" val="1464288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18107"/>
            <a:ext cx="1487987" cy="1506857"/>
          </a:xfrm>
          <a:prstGeom prst="rect">
            <a:avLst/>
          </a:prstGeom>
        </p:spPr>
      </p:pic>
      <p:sp>
        <p:nvSpPr>
          <p:cNvPr id="6" name="Title 5"/>
          <p:cNvSpPr>
            <a:spLocks noGrp="1"/>
          </p:cNvSpPr>
          <p:nvPr>
            <p:ph type="title"/>
          </p:nvPr>
        </p:nvSpPr>
        <p:spPr>
          <a:xfrm>
            <a:off x="394581" y="1198870"/>
            <a:ext cx="10469577" cy="545152"/>
          </a:xfrm>
        </p:spPr>
        <p:txBody>
          <a:bodyPr>
            <a:normAutofit fontScale="90000"/>
          </a:bodyPr>
          <a:lstStyle/>
          <a:p>
            <a:r>
              <a:rPr lang="en-US" b="1" dirty="0" smtClean="0">
                <a:solidFill>
                  <a:srgbClr val="0070C0"/>
                </a:solidFill>
              </a:rPr>
              <a:t>=Mean (rata-rata)=</a:t>
            </a:r>
            <a:endParaRPr lang="en-US" b="1" dirty="0">
              <a:solidFill>
                <a:srgbClr val="0070C0"/>
              </a:solidFill>
            </a:endParaRPr>
          </a:p>
        </p:txBody>
      </p:sp>
      <p:sp>
        <p:nvSpPr>
          <p:cNvPr id="7" name="Content Placeholder 6"/>
          <p:cNvSpPr>
            <a:spLocks noGrp="1"/>
          </p:cNvSpPr>
          <p:nvPr>
            <p:ph idx="1"/>
          </p:nvPr>
        </p:nvSpPr>
        <p:spPr>
          <a:xfrm>
            <a:off x="838199" y="1961408"/>
            <a:ext cx="10515600" cy="4351338"/>
          </a:xfrm>
          <a:ln>
            <a:solidFill>
              <a:srgbClr val="00B0F0"/>
            </a:solidFill>
          </a:ln>
        </p:spPr>
        <p:txBody>
          <a:bodyPr/>
          <a:lstStyle/>
          <a:p>
            <a:r>
              <a:rPr lang="en-US" dirty="0" smtClean="0"/>
              <a:t>Mean = </a:t>
            </a:r>
            <a:r>
              <a:rPr lang="id-ID" dirty="0" smtClean="0"/>
              <a:t>jumlah </a:t>
            </a:r>
            <a:r>
              <a:rPr lang="id-ID" dirty="0"/>
              <a:t>semua data yang dibagi dengan banyaknya </a:t>
            </a:r>
            <a:r>
              <a:rPr lang="id-ID" dirty="0" smtClean="0"/>
              <a:t>data</a:t>
            </a:r>
            <a:endParaRPr lang="en-US" dirty="0" smtClean="0"/>
          </a:p>
          <a:p>
            <a:r>
              <a:rPr lang="id-ID" dirty="0"/>
              <a:t>Apabila terdapat n data yang dinyatakan dengan </a:t>
            </a:r>
            <a:r>
              <a:rPr lang="en-US" dirty="0" smtClean="0"/>
              <a:t>x</a:t>
            </a:r>
            <a:r>
              <a:rPr lang="id-ID" baseline="-25000" dirty="0" smtClean="0"/>
              <a:t>1</a:t>
            </a:r>
            <a:r>
              <a:rPr lang="id-ID" dirty="0"/>
              <a:t>, </a:t>
            </a:r>
            <a:r>
              <a:rPr lang="en-US" dirty="0" smtClean="0"/>
              <a:t>x</a:t>
            </a:r>
            <a:r>
              <a:rPr lang="id-ID" baseline="-25000" dirty="0" smtClean="0"/>
              <a:t>2</a:t>
            </a:r>
            <a:r>
              <a:rPr lang="id-ID" dirty="0"/>
              <a:t>, ..., </a:t>
            </a:r>
            <a:r>
              <a:rPr lang="en-US" dirty="0" smtClean="0"/>
              <a:t>x</a:t>
            </a:r>
            <a:r>
              <a:rPr lang="id-ID" baseline="-25000" dirty="0" smtClean="0"/>
              <a:t>n</a:t>
            </a:r>
            <a:r>
              <a:rPr lang="id-ID" dirty="0" smtClean="0"/>
              <a:t> </a:t>
            </a:r>
            <a:r>
              <a:rPr lang="id-ID" dirty="0"/>
              <a:t>maka rata-ratanya adalah </a:t>
            </a:r>
            <a:r>
              <a:rPr lang="id-ID" dirty="0" smtClean="0"/>
              <a:t>:</a:t>
            </a:r>
            <a:endParaRPr lang="en-US" dirty="0" smtClean="0"/>
          </a:p>
          <a:p>
            <a:endParaRPr lang="en-US" dirty="0"/>
          </a:p>
          <a:p>
            <a:endParaRPr lang="en-US" dirty="0" smtClean="0"/>
          </a:p>
          <a:p>
            <a:r>
              <a:rPr lang="en-US" dirty="0" err="1" smtClean="0"/>
              <a:t>Contoh</a:t>
            </a:r>
            <a:r>
              <a:rPr lang="en-US" dirty="0" smtClean="0"/>
              <a:t> : </a:t>
            </a:r>
          </a:p>
          <a:p>
            <a:pPr marL="457200" lvl="1" indent="0" algn="just">
              <a:buNone/>
            </a:pPr>
            <a:r>
              <a:rPr lang="id-ID" sz="2000" dirty="0" smtClean="0"/>
              <a:t>Berat </a:t>
            </a:r>
            <a:r>
              <a:rPr lang="id-ID" sz="2000" dirty="0"/>
              <a:t>lima orang bayi yang baru lahir  di  suatu rumah bersalin pada suatu hari adalah (dalam kilogram) 3,28; 2,56; 4,20; 3,04; 3,12. Maka mean dari berat waktu lahir untuk data itu adalah</a:t>
            </a:r>
            <a:endParaRPr lang="en-US" sz="2000" dirty="0"/>
          </a:p>
        </p:txBody>
      </p:sp>
      <p:pic>
        <p:nvPicPr>
          <p:cNvPr id="9" name="Picture 8"/>
          <p:cNvPicPr>
            <a:picLocks noChangeAspect="1"/>
          </p:cNvPicPr>
          <p:nvPr/>
        </p:nvPicPr>
        <p:blipFill>
          <a:blip r:embed="rId4">
            <a:duotone>
              <a:prstClr val="black"/>
              <a:schemeClr val="accent6">
                <a:tint val="45000"/>
                <a:satMod val="400000"/>
              </a:schemeClr>
            </a:duotone>
          </a:blip>
          <a:stretch>
            <a:fillRect/>
          </a:stretch>
        </p:blipFill>
        <p:spPr>
          <a:xfrm>
            <a:off x="4345932" y="3195873"/>
            <a:ext cx="3957473" cy="1284314"/>
          </a:xfrm>
          <a:prstGeom prst="rect">
            <a:avLst/>
          </a:prstGeom>
          <a:ln>
            <a:solidFill>
              <a:srgbClr val="00B0F0"/>
            </a:solidFill>
          </a:ln>
        </p:spPr>
      </p:pic>
      <p:pic>
        <p:nvPicPr>
          <p:cNvPr id="2" name="Picture 1"/>
          <p:cNvPicPr>
            <a:picLocks noChangeAspect="1"/>
          </p:cNvPicPr>
          <p:nvPr/>
        </p:nvPicPr>
        <p:blipFill>
          <a:blip r:embed="rId5">
            <a:duotone>
              <a:prstClr val="black"/>
              <a:schemeClr val="accent6">
                <a:tint val="45000"/>
                <a:satMod val="400000"/>
              </a:schemeClr>
            </a:duotone>
          </a:blip>
          <a:stretch>
            <a:fillRect/>
          </a:stretch>
        </p:blipFill>
        <p:spPr>
          <a:xfrm>
            <a:off x="2715357" y="5541221"/>
            <a:ext cx="5651422" cy="771525"/>
          </a:xfrm>
          <a:prstGeom prst="rect">
            <a:avLst/>
          </a:prstGeom>
        </p:spPr>
      </p:pic>
    </p:spTree>
    <p:extLst>
      <p:ext uri="{BB962C8B-B14F-4D97-AF65-F5344CB8AC3E}">
        <p14:creationId xmlns:p14="http://schemas.microsoft.com/office/powerpoint/2010/main" val="387248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2006" y="-18107"/>
            <a:ext cx="1487987" cy="1506857"/>
          </a:xfrm>
          <a:prstGeom prst="rect">
            <a:avLst/>
          </a:prstGeom>
        </p:spPr>
      </p:pic>
      <p:sp>
        <p:nvSpPr>
          <p:cNvPr id="6" name="Title 5"/>
          <p:cNvSpPr>
            <a:spLocks noGrp="1"/>
          </p:cNvSpPr>
          <p:nvPr>
            <p:ph type="title"/>
          </p:nvPr>
        </p:nvSpPr>
        <p:spPr>
          <a:xfrm>
            <a:off x="387349" y="1095090"/>
            <a:ext cx="10515600" cy="622871"/>
          </a:xfrm>
        </p:spPr>
        <p:txBody>
          <a:bodyPr>
            <a:normAutofit fontScale="90000"/>
          </a:bodyPr>
          <a:lstStyle/>
          <a:p>
            <a:r>
              <a:rPr lang="en-US" b="1" dirty="0" smtClean="0">
                <a:solidFill>
                  <a:srgbClr val="0070C0"/>
                </a:solidFill>
              </a:rPr>
              <a:t>=Median=</a:t>
            </a:r>
            <a:endParaRPr lang="en-US" b="1" dirty="0">
              <a:solidFill>
                <a:srgbClr val="0070C0"/>
              </a:solidFill>
            </a:endParaRPr>
          </a:p>
        </p:txBody>
      </p:sp>
      <p:sp>
        <p:nvSpPr>
          <p:cNvPr id="7" name="Content Placeholder 6"/>
          <p:cNvSpPr>
            <a:spLocks noGrp="1"/>
          </p:cNvSpPr>
          <p:nvPr>
            <p:ph idx="1"/>
          </p:nvPr>
        </p:nvSpPr>
        <p:spPr>
          <a:xfrm>
            <a:off x="838200" y="1825625"/>
            <a:ext cx="10515600" cy="4978074"/>
          </a:xfrm>
          <a:ln>
            <a:solidFill>
              <a:srgbClr val="00B0F0"/>
            </a:solidFill>
          </a:ln>
        </p:spPr>
        <p:txBody>
          <a:bodyPr/>
          <a:lstStyle/>
          <a:p>
            <a:r>
              <a:rPr lang="en-US" dirty="0"/>
              <a:t>M</a:t>
            </a:r>
            <a:r>
              <a:rPr lang="id-ID" dirty="0" smtClean="0"/>
              <a:t>edian </a:t>
            </a:r>
            <a:r>
              <a:rPr lang="id-ID" dirty="0"/>
              <a:t>adalah nilai yang membagi data menjadi dua bagian yang </a:t>
            </a:r>
            <a:r>
              <a:rPr lang="id-ID" dirty="0" smtClean="0"/>
              <a:t>sama</a:t>
            </a:r>
            <a:r>
              <a:rPr lang="en-US" dirty="0" smtClean="0"/>
              <a:t>. </a:t>
            </a:r>
          </a:p>
          <a:p>
            <a:r>
              <a:rPr lang="en-US" dirty="0" smtClean="0">
                <a:solidFill>
                  <a:srgbClr val="00B050"/>
                </a:solidFill>
              </a:rPr>
              <a:t>Median = </a:t>
            </a:r>
            <a:r>
              <a:rPr lang="en-US" dirty="0" err="1" smtClean="0">
                <a:solidFill>
                  <a:srgbClr val="00B050"/>
                </a:solidFill>
              </a:rPr>
              <a:t>Kuartil</a:t>
            </a:r>
            <a:r>
              <a:rPr lang="en-US" dirty="0" smtClean="0">
                <a:solidFill>
                  <a:srgbClr val="00B050"/>
                </a:solidFill>
              </a:rPr>
              <a:t> ke-2.</a:t>
            </a:r>
          </a:p>
          <a:p>
            <a:r>
              <a:rPr lang="en-US" dirty="0" smtClean="0">
                <a:solidFill>
                  <a:srgbClr val="0070C0"/>
                </a:solidFill>
              </a:rPr>
              <a:t>Data </a:t>
            </a:r>
            <a:r>
              <a:rPr lang="en-US" dirty="0" err="1" smtClean="0">
                <a:solidFill>
                  <a:srgbClr val="0070C0"/>
                </a:solidFill>
              </a:rPr>
              <a:t>harus</a:t>
            </a:r>
            <a:r>
              <a:rPr lang="en-US" dirty="0" smtClean="0">
                <a:solidFill>
                  <a:srgbClr val="0070C0"/>
                </a:solidFill>
              </a:rPr>
              <a:t> </a:t>
            </a:r>
            <a:r>
              <a:rPr lang="en-US" dirty="0" err="1" smtClean="0">
                <a:solidFill>
                  <a:srgbClr val="0070C0"/>
                </a:solidFill>
              </a:rPr>
              <a:t>diurutkan</a:t>
            </a:r>
            <a:r>
              <a:rPr lang="en-US" dirty="0" smtClean="0">
                <a:solidFill>
                  <a:srgbClr val="0070C0"/>
                </a:solidFill>
              </a:rPr>
              <a:t> </a:t>
            </a:r>
            <a:r>
              <a:rPr lang="en-US" dirty="0" err="1" smtClean="0">
                <a:solidFill>
                  <a:srgbClr val="0070C0"/>
                </a:solidFill>
              </a:rPr>
              <a:t>dari</a:t>
            </a:r>
            <a:r>
              <a:rPr lang="en-US" dirty="0" smtClean="0">
                <a:solidFill>
                  <a:srgbClr val="0070C0"/>
                </a:solidFill>
              </a:rPr>
              <a:t> data </a:t>
            </a:r>
            <a:r>
              <a:rPr lang="en-US" dirty="0" err="1" smtClean="0">
                <a:solidFill>
                  <a:srgbClr val="0070C0"/>
                </a:solidFill>
              </a:rPr>
              <a:t>terkecil</a:t>
            </a:r>
            <a:r>
              <a:rPr lang="en-US" dirty="0" smtClean="0">
                <a:solidFill>
                  <a:srgbClr val="0070C0"/>
                </a:solidFill>
              </a:rPr>
              <a:t> </a:t>
            </a:r>
            <a:r>
              <a:rPr lang="en-US" dirty="0" err="1" smtClean="0">
                <a:solidFill>
                  <a:srgbClr val="0070C0"/>
                </a:solidFill>
              </a:rPr>
              <a:t>ke</a:t>
            </a:r>
            <a:r>
              <a:rPr lang="en-US" dirty="0" smtClean="0">
                <a:solidFill>
                  <a:srgbClr val="0070C0"/>
                </a:solidFill>
              </a:rPr>
              <a:t> data </a:t>
            </a:r>
            <a:r>
              <a:rPr lang="en-US" dirty="0" err="1" smtClean="0">
                <a:solidFill>
                  <a:srgbClr val="0070C0"/>
                </a:solidFill>
              </a:rPr>
              <a:t>terbesar</a:t>
            </a:r>
            <a:endParaRPr lang="en-US" dirty="0" smtClean="0">
              <a:solidFill>
                <a:srgbClr val="0070C0"/>
              </a:solidFill>
            </a:endParaRPr>
          </a:p>
          <a:p>
            <a:r>
              <a:rPr lang="en-US" dirty="0" err="1" smtClean="0"/>
              <a:t>Jika</a:t>
            </a:r>
            <a:r>
              <a:rPr lang="en-US" dirty="0" smtClean="0"/>
              <a:t> </a:t>
            </a:r>
            <a:r>
              <a:rPr lang="en-US" dirty="0" err="1" smtClean="0"/>
              <a:t>ada</a:t>
            </a:r>
            <a:r>
              <a:rPr lang="en-US" dirty="0" smtClean="0"/>
              <a:t> data </a:t>
            </a:r>
            <a:r>
              <a:rPr lang="en-US" dirty="0"/>
              <a:t>x</a:t>
            </a:r>
            <a:r>
              <a:rPr lang="id-ID" baseline="-25000" dirty="0"/>
              <a:t>1</a:t>
            </a:r>
            <a:r>
              <a:rPr lang="id-ID" dirty="0"/>
              <a:t>, </a:t>
            </a:r>
            <a:r>
              <a:rPr lang="en-US" dirty="0"/>
              <a:t>x</a:t>
            </a:r>
            <a:r>
              <a:rPr lang="id-ID" baseline="-25000" dirty="0"/>
              <a:t>2</a:t>
            </a:r>
            <a:r>
              <a:rPr lang="id-ID" dirty="0"/>
              <a:t>, ..., </a:t>
            </a:r>
            <a:r>
              <a:rPr lang="en-US" dirty="0"/>
              <a:t>x</a:t>
            </a:r>
            <a:r>
              <a:rPr lang="id-ID" baseline="-25000" dirty="0"/>
              <a:t>n</a:t>
            </a:r>
            <a:r>
              <a:rPr lang="id-ID" dirty="0"/>
              <a:t> maka </a:t>
            </a:r>
            <a:r>
              <a:rPr lang="en-US" dirty="0" smtClean="0"/>
              <a:t>:</a:t>
            </a:r>
          </a:p>
          <a:p>
            <a:pPr lvl="1">
              <a:buFont typeface="Courier New" panose="02070309020205020404" pitchFamily="49" charset="0"/>
              <a:buChar char="o"/>
            </a:pPr>
            <a:r>
              <a:rPr lang="en-US" dirty="0" err="1" smtClean="0"/>
              <a:t>Jika</a:t>
            </a:r>
            <a:r>
              <a:rPr lang="en-US" dirty="0" smtClean="0"/>
              <a:t> n </a:t>
            </a:r>
            <a:r>
              <a:rPr lang="en-US" dirty="0" err="1" smtClean="0"/>
              <a:t>ganjil</a:t>
            </a:r>
            <a:r>
              <a:rPr lang="en-US" dirty="0" smtClean="0"/>
              <a:t>, Median = </a:t>
            </a:r>
            <a:r>
              <a:rPr lang="en-US" dirty="0" err="1" smtClean="0"/>
              <a:t>X</a:t>
            </a:r>
            <a:r>
              <a:rPr lang="en-US" baseline="-25000" dirty="0" err="1" smtClean="0"/>
              <a:t>k</a:t>
            </a:r>
            <a:r>
              <a:rPr lang="en-US" dirty="0" smtClean="0"/>
              <a:t> , </a:t>
            </a:r>
            <a:r>
              <a:rPr lang="en-US" dirty="0" err="1" smtClean="0"/>
              <a:t>dimana</a:t>
            </a:r>
            <a:r>
              <a:rPr lang="en-US" dirty="0" smtClean="0"/>
              <a:t> </a:t>
            </a:r>
          </a:p>
          <a:p>
            <a:pPr lvl="1">
              <a:buFont typeface="Courier New" panose="02070309020205020404" pitchFamily="49" charset="0"/>
              <a:buChar char="o"/>
            </a:pPr>
            <a:r>
              <a:rPr lang="en-US" dirty="0" err="1" smtClean="0"/>
              <a:t>Jika</a:t>
            </a:r>
            <a:r>
              <a:rPr lang="en-US" dirty="0" smtClean="0"/>
              <a:t> n </a:t>
            </a:r>
            <a:r>
              <a:rPr lang="en-US" dirty="0" err="1" smtClean="0"/>
              <a:t>genap</a:t>
            </a:r>
            <a:r>
              <a:rPr lang="en-US" dirty="0" smtClean="0"/>
              <a:t>, Median                        , </a:t>
            </a:r>
            <a:r>
              <a:rPr lang="en-US" dirty="0" err="1" smtClean="0"/>
              <a:t>dimana</a:t>
            </a:r>
            <a:r>
              <a:rPr lang="en-US" dirty="0" smtClean="0"/>
              <a:t>                     </a:t>
            </a:r>
          </a:p>
          <a:p>
            <a:r>
              <a:rPr lang="en-US" dirty="0" err="1" smtClean="0">
                <a:solidFill>
                  <a:srgbClr val="C00000"/>
                </a:solidFill>
              </a:rPr>
              <a:t>Contoh</a:t>
            </a:r>
            <a:r>
              <a:rPr lang="en-US" dirty="0" smtClean="0">
                <a:solidFill>
                  <a:srgbClr val="C00000"/>
                </a:solidFill>
              </a:rPr>
              <a:t> : </a:t>
            </a:r>
            <a:r>
              <a:rPr lang="id-ID" sz="2000" dirty="0">
                <a:solidFill>
                  <a:srgbClr val="C00000"/>
                </a:solidFill>
              </a:rPr>
              <a:t>Carilah median data berat waktu lahir lima orang bayi dari </a:t>
            </a:r>
            <a:r>
              <a:rPr lang="en-US" sz="2000" dirty="0" err="1" smtClean="0">
                <a:solidFill>
                  <a:srgbClr val="C00000"/>
                </a:solidFill>
              </a:rPr>
              <a:t>contoh</a:t>
            </a:r>
            <a:r>
              <a:rPr lang="en-US" sz="2000" dirty="0" smtClean="0">
                <a:solidFill>
                  <a:srgbClr val="C00000"/>
                </a:solidFill>
              </a:rPr>
              <a:t> </a:t>
            </a:r>
            <a:r>
              <a:rPr lang="en-US" sz="2000" dirty="0" err="1" smtClean="0">
                <a:solidFill>
                  <a:srgbClr val="C00000"/>
                </a:solidFill>
              </a:rPr>
              <a:t>sebelumnya</a:t>
            </a:r>
            <a:r>
              <a:rPr lang="en-US" sz="2000" dirty="0" smtClean="0">
                <a:solidFill>
                  <a:srgbClr val="C00000"/>
                </a:solidFill>
              </a:rPr>
              <a:t>.</a:t>
            </a:r>
            <a:endParaRPr lang="en-US" sz="2000" dirty="0">
              <a:solidFill>
                <a:srgbClr val="C00000"/>
              </a:solidFill>
            </a:endParaRPr>
          </a:p>
        </p:txBody>
      </p:sp>
      <p:sp>
        <p:nvSpPr>
          <p:cNvPr id="11" name="Rectangle 6"/>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2" name="Object 11"/>
          <p:cNvGraphicFramePr>
            <a:graphicFrameLocks noChangeAspect="1"/>
          </p:cNvGraphicFramePr>
          <p:nvPr>
            <p:extLst>
              <p:ext uri="{D42A27DB-BD31-4B8C-83A1-F6EECF244321}">
                <p14:modId xmlns:p14="http://schemas.microsoft.com/office/powerpoint/2010/main" val="444754840"/>
              </p:ext>
            </p:extLst>
          </p:nvPr>
        </p:nvGraphicFramePr>
        <p:xfrm>
          <a:off x="5923984" y="3641726"/>
          <a:ext cx="1006544" cy="682213"/>
        </p:xfrm>
        <a:graphic>
          <a:graphicData uri="http://schemas.openxmlformats.org/presentationml/2006/ole">
            <mc:AlternateContent xmlns:mc="http://schemas.openxmlformats.org/markup-compatibility/2006">
              <mc:Choice xmlns:v="urn:schemas-microsoft-com:vml" Requires="v">
                <p:oleObj spid="_x0000_s1091" name="Equation" r:id="rId5" imgW="571252" imgH="393529" progId="Equation.3">
                  <p:embed/>
                </p:oleObj>
              </mc:Choice>
              <mc:Fallback>
                <p:oleObj name="Equation" r:id="rId5" imgW="571252"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23984" y="3641726"/>
                        <a:ext cx="1006544" cy="682213"/>
                      </a:xfrm>
                      <a:prstGeom prst="rect">
                        <a:avLst/>
                      </a:prstGeom>
                      <a:noFill/>
                    </p:spPr>
                  </p:pic>
                </p:oleObj>
              </mc:Fallback>
            </mc:AlternateContent>
          </a:graphicData>
        </a:graphic>
      </p:graphicFrame>
      <p:sp>
        <p:nvSpPr>
          <p:cNvPr id="13"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extLst>
              <p:ext uri="{D42A27DB-BD31-4B8C-83A1-F6EECF244321}">
                <p14:modId xmlns:p14="http://schemas.microsoft.com/office/powerpoint/2010/main" val="280121420"/>
              </p:ext>
            </p:extLst>
          </p:nvPr>
        </p:nvGraphicFramePr>
        <p:xfrm>
          <a:off x="4308122" y="4516437"/>
          <a:ext cx="1311275" cy="646113"/>
        </p:xfrm>
        <a:graphic>
          <a:graphicData uri="http://schemas.openxmlformats.org/presentationml/2006/ole">
            <mc:AlternateContent xmlns:mc="http://schemas.openxmlformats.org/markup-compatibility/2006">
              <mc:Choice xmlns:v="urn:schemas-microsoft-com:vml" Requires="v">
                <p:oleObj spid="_x0000_s1092" name="Equation" r:id="rId7" imgW="787320" imgH="393480" progId="Equation.3">
                  <p:embed/>
                </p:oleObj>
              </mc:Choice>
              <mc:Fallback>
                <p:oleObj name="Equation" r:id="rId7" imgW="787320" imgH="393480" progId="Equation.3">
                  <p:embed/>
                  <p:pic>
                    <p:nvPicPr>
                      <p:cNvPr id="0" name="Object 7"/>
                      <p:cNvPicPr>
                        <a:picLocks noChangeAspect="1" noChangeArrowheads="1"/>
                      </p:cNvPicPr>
                      <p:nvPr/>
                    </p:nvPicPr>
                    <p:blipFill>
                      <a:blip r:embed="rId8"/>
                      <a:srcRect/>
                      <a:stretch>
                        <a:fillRect/>
                      </a:stretch>
                    </p:blipFill>
                    <p:spPr bwMode="auto">
                      <a:xfrm>
                        <a:off x="4308122" y="4516437"/>
                        <a:ext cx="1311275" cy="646113"/>
                      </a:xfrm>
                      <a:prstGeom prst="rect">
                        <a:avLst/>
                      </a:prstGeom>
                      <a:noFill/>
                    </p:spPr>
                  </p:pic>
                </p:oleObj>
              </mc:Fallback>
            </mc:AlternateContent>
          </a:graphicData>
        </a:graphic>
      </p:graphicFrame>
      <p:sp>
        <p:nvSpPr>
          <p:cNvPr id="15"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1324730795"/>
              </p:ext>
            </p:extLst>
          </p:nvPr>
        </p:nvGraphicFramePr>
        <p:xfrm>
          <a:off x="7013738" y="4413197"/>
          <a:ext cx="699815" cy="699815"/>
        </p:xfrm>
        <a:graphic>
          <a:graphicData uri="http://schemas.openxmlformats.org/presentationml/2006/ole">
            <mc:AlternateContent xmlns:mc="http://schemas.openxmlformats.org/markup-compatibility/2006">
              <mc:Choice xmlns:v="urn:schemas-microsoft-com:vml" Requires="v">
                <p:oleObj spid="_x0000_s1093" name="Equation" r:id="rId9" imgW="393529" imgH="393529" progId="Equation.3">
                  <p:embed/>
                </p:oleObj>
              </mc:Choice>
              <mc:Fallback>
                <p:oleObj name="Equation" r:id="rId9" imgW="393529" imgH="39352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3738" y="4413197"/>
                        <a:ext cx="699815" cy="699815"/>
                      </a:xfrm>
                      <a:prstGeom prst="rect">
                        <a:avLst/>
                      </a:prstGeom>
                      <a:noFill/>
                    </p:spPr>
                  </p:pic>
                </p:oleObj>
              </mc:Fallback>
            </mc:AlternateContent>
          </a:graphicData>
        </a:graphic>
      </p:graphicFrame>
      <p:pic>
        <p:nvPicPr>
          <p:cNvPr id="17" name="Picture 16"/>
          <p:cNvPicPr>
            <a:picLocks noChangeAspect="1"/>
          </p:cNvPicPr>
          <p:nvPr/>
        </p:nvPicPr>
        <p:blipFill>
          <a:blip r:embed="rId11">
            <a:duotone>
              <a:prstClr val="black"/>
              <a:schemeClr val="accent4">
                <a:tint val="45000"/>
                <a:satMod val="400000"/>
              </a:schemeClr>
            </a:duotone>
          </a:blip>
          <a:stretch>
            <a:fillRect/>
          </a:stretch>
        </p:blipFill>
        <p:spPr>
          <a:xfrm>
            <a:off x="2022344" y="5475138"/>
            <a:ext cx="7194105" cy="778025"/>
          </a:xfrm>
          <a:prstGeom prst="rect">
            <a:avLst/>
          </a:prstGeom>
        </p:spPr>
      </p:pic>
      <p:sp>
        <p:nvSpPr>
          <p:cNvPr id="18" name="TextBox 17"/>
          <p:cNvSpPr txBox="1"/>
          <p:nvPr/>
        </p:nvSpPr>
        <p:spPr>
          <a:xfrm>
            <a:off x="5121009" y="6178846"/>
            <a:ext cx="1211242" cy="400110"/>
          </a:xfrm>
          <a:prstGeom prst="rect">
            <a:avLst/>
          </a:prstGeom>
          <a:noFill/>
        </p:spPr>
        <p:txBody>
          <a:bodyPr wrap="square" rtlCol="0">
            <a:spAutoFit/>
          </a:bodyPr>
          <a:lstStyle/>
          <a:p>
            <a:pPr algn="ctr"/>
            <a:r>
              <a:rPr lang="en-US" sz="2000" dirty="0" smtClean="0">
                <a:solidFill>
                  <a:srgbClr val="FF0000"/>
                </a:solidFill>
              </a:rPr>
              <a:t>Median</a:t>
            </a:r>
            <a:endParaRPr lang="en-US" sz="2000" dirty="0">
              <a:solidFill>
                <a:srgbClr val="FF0000"/>
              </a:solidFill>
            </a:endParaRPr>
          </a:p>
        </p:txBody>
      </p:sp>
    </p:spTree>
    <p:extLst>
      <p:ext uri="{BB962C8B-B14F-4D97-AF65-F5344CB8AC3E}">
        <p14:creationId xmlns:p14="http://schemas.microsoft.com/office/powerpoint/2010/main" val="3577661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18107"/>
            <a:ext cx="1487987" cy="1506857"/>
          </a:xfrm>
          <a:prstGeom prst="rect">
            <a:avLst/>
          </a:prstGeom>
        </p:spPr>
      </p:pic>
      <p:sp>
        <p:nvSpPr>
          <p:cNvPr id="6" name="Title 5"/>
          <p:cNvSpPr>
            <a:spLocks noGrp="1"/>
          </p:cNvSpPr>
          <p:nvPr>
            <p:ph type="title"/>
          </p:nvPr>
        </p:nvSpPr>
        <p:spPr>
          <a:xfrm>
            <a:off x="838200" y="1240332"/>
            <a:ext cx="10515600" cy="685753"/>
          </a:xfrm>
        </p:spPr>
        <p:txBody>
          <a:bodyPr>
            <a:normAutofit fontScale="90000"/>
          </a:bodyPr>
          <a:lstStyle/>
          <a:p>
            <a:r>
              <a:rPr lang="en-US" b="1" dirty="0" smtClean="0">
                <a:solidFill>
                  <a:srgbClr val="0070C0"/>
                </a:solidFill>
              </a:rPr>
              <a:t>=Modus=</a:t>
            </a:r>
            <a:endParaRPr lang="en-US" b="1" dirty="0">
              <a:solidFill>
                <a:srgbClr val="0070C0"/>
              </a:solidFill>
            </a:endParaRPr>
          </a:p>
        </p:txBody>
      </p:sp>
      <p:sp>
        <p:nvSpPr>
          <p:cNvPr id="7" name="Content Placeholder 6"/>
          <p:cNvSpPr>
            <a:spLocks noGrp="1"/>
          </p:cNvSpPr>
          <p:nvPr>
            <p:ph idx="1"/>
          </p:nvPr>
        </p:nvSpPr>
        <p:spPr>
          <a:xfrm>
            <a:off x="838200" y="2432207"/>
            <a:ext cx="10515600" cy="2556252"/>
          </a:xfrm>
          <a:ln>
            <a:solidFill>
              <a:srgbClr val="00B0F0"/>
            </a:solidFill>
          </a:ln>
        </p:spPr>
        <p:txBody>
          <a:bodyPr/>
          <a:lstStyle/>
          <a:p>
            <a:r>
              <a:rPr lang="id-ID" dirty="0"/>
              <a:t>Modus adalah nilai yang sering muncul (frekuensi terbesar).</a:t>
            </a:r>
            <a:endParaRPr lang="en-US" dirty="0"/>
          </a:p>
          <a:p>
            <a:r>
              <a:rPr lang="en-US" dirty="0" err="1" smtClean="0"/>
              <a:t>Contoh</a:t>
            </a:r>
            <a:r>
              <a:rPr lang="en-US" dirty="0" smtClean="0"/>
              <a:t> </a:t>
            </a:r>
          </a:p>
          <a:p>
            <a:pPr lvl="1">
              <a:buFont typeface="Courier New" panose="02070309020205020404" pitchFamily="49" charset="0"/>
              <a:buChar char="o"/>
            </a:pPr>
            <a:r>
              <a:rPr lang="en-US" sz="2800" dirty="0" smtClean="0"/>
              <a:t>Data  : 2, 3, 2, 3, 2, 3, 4, </a:t>
            </a:r>
            <a:r>
              <a:rPr lang="en-US" sz="2800" dirty="0" smtClean="0">
                <a:solidFill>
                  <a:srgbClr val="FF0000"/>
                </a:solidFill>
              </a:rPr>
              <a:t>5, 5, 5, 5, </a:t>
            </a:r>
            <a:r>
              <a:rPr lang="en-US" sz="2800" dirty="0" smtClean="0"/>
              <a:t>7.</a:t>
            </a:r>
          </a:p>
          <a:p>
            <a:pPr lvl="1">
              <a:buFont typeface="Courier New" panose="02070309020205020404" pitchFamily="49" charset="0"/>
              <a:buChar char="o"/>
            </a:pPr>
            <a:r>
              <a:rPr lang="en-US" sz="2800" dirty="0" smtClean="0"/>
              <a:t>Modus = 5.</a:t>
            </a:r>
            <a:endParaRPr lang="en-US" sz="2800" dirty="0"/>
          </a:p>
        </p:txBody>
      </p:sp>
    </p:spTree>
    <p:extLst>
      <p:ext uri="{BB962C8B-B14F-4D97-AF65-F5344CB8AC3E}">
        <p14:creationId xmlns:p14="http://schemas.microsoft.com/office/powerpoint/2010/main" val="1748322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18107"/>
            <a:ext cx="1487987" cy="1506857"/>
          </a:xfrm>
          <a:prstGeom prst="rect">
            <a:avLst/>
          </a:prstGeom>
        </p:spPr>
      </p:pic>
      <p:sp>
        <p:nvSpPr>
          <p:cNvPr id="6" name="Title 5"/>
          <p:cNvSpPr>
            <a:spLocks noGrp="1"/>
          </p:cNvSpPr>
          <p:nvPr>
            <p:ph type="title"/>
          </p:nvPr>
        </p:nvSpPr>
        <p:spPr/>
        <p:txBody>
          <a:bodyPr/>
          <a:lstStyle/>
          <a:p>
            <a:r>
              <a:rPr lang="en-US" b="1" dirty="0">
                <a:solidFill>
                  <a:srgbClr val="0070C0"/>
                </a:solidFill>
              </a:rPr>
              <a:t>=</a:t>
            </a:r>
            <a:r>
              <a:rPr lang="en-US" b="1" dirty="0" err="1" smtClean="0">
                <a:solidFill>
                  <a:srgbClr val="0070C0"/>
                </a:solidFill>
              </a:rPr>
              <a:t>Kuartil</a:t>
            </a:r>
            <a:r>
              <a:rPr lang="en-US" b="1" dirty="0" smtClean="0">
                <a:solidFill>
                  <a:srgbClr val="0070C0"/>
                </a:solidFill>
              </a:rPr>
              <a:t>=</a:t>
            </a:r>
            <a:endParaRPr lang="en-US" dirty="0"/>
          </a:p>
        </p:txBody>
      </p:sp>
      <p:sp>
        <p:nvSpPr>
          <p:cNvPr id="7" name="Content Placeholder 6"/>
          <p:cNvSpPr>
            <a:spLocks noGrp="1"/>
          </p:cNvSpPr>
          <p:nvPr>
            <p:ph idx="1"/>
          </p:nvPr>
        </p:nvSpPr>
        <p:spPr>
          <a:ln>
            <a:solidFill>
              <a:srgbClr val="00B0F0"/>
            </a:solidFill>
          </a:ln>
        </p:spPr>
        <p:txBody>
          <a:bodyPr>
            <a:normAutofit/>
          </a:bodyPr>
          <a:lstStyle/>
          <a:p>
            <a:r>
              <a:rPr lang="en-US" dirty="0" err="1" smtClean="0"/>
              <a:t>Kuartil</a:t>
            </a:r>
            <a:r>
              <a:rPr lang="en-US" dirty="0" smtClean="0"/>
              <a:t> </a:t>
            </a:r>
            <a:r>
              <a:rPr lang="en-US" dirty="0" err="1" smtClean="0"/>
              <a:t>adalah</a:t>
            </a:r>
            <a:r>
              <a:rPr lang="en-US" dirty="0" smtClean="0"/>
              <a:t> </a:t>
            </a:r>
            <a:r>
              <a:rPr lang="en-US" dirty="0" err="1" smtClean="0"/>
              <a:t>nilai-nilai</a:t>
            </a:r>
            <a:r>
              <a:rPr lang="en-US" dirty="0" smtClean="0"/>
              <a:t> </a:t>
            </a:r>
            <a:r>
              <a:rPr lang="en-US" dirty="0"/>
              <a:t>yang </a:t>
            </a:r>
            <a:r>
              <a:rPr lang="en-US" dirty="0" err="1"/>
              <a:t>membagi</a:t>
            </a:r>
            <a:r>
              <a:rPr lang="en-US" dirty="0"/>
              <a:t> data </a:t>
            </a:r>
            <a:r>
              <a:rPr lang="en-US" dirty="0" err="1"/>
              <a:t>terurut</a:t>
            </a:r>
            <a:r>
              <a:rPr lang="en-US" dirty="0"/>
              <a:t> </a:t>
            </a:r>
            <a:r>
              <a:rPr lang="en-US" dirty="0" err="1"/>
              <a:t>menjadi</a:t>
            </a:r>
            <a:r>
              <a:rPr lang="en-US" dirty="0"/>
              <a:t> 4 </a:t>
            </a:r>
            <a:r>
              <a:rPr lang="en-US" dirty="0" err="1"/>
              <a:t>bagian</a:t>
            </a:r>
            <a:r>
              <a:rPr lang="en-US" dirty="0"/>
              <a:t> yang </a:t>
            </a:r>
            <a:r>
              <a:rPr lang="en-US" dirty="0" err="1" smtClean="0"/>
              <a:t>sama</a:t>
            </a:r>
            <a:r>
              <a:rPr lang="en-US" dirty="0" smtClean="0"/>
              <a:t>.</a:t>
            </a:r>
            <a:endParaRPr lang="en-US" dirty="0"/>
          </a:p>
          <a:p>
            <a:r>
              <a:rPr lang="id-ID" dirty="0" smtClean="0">
                <a:solidFill>
                  <a:schemeClr val="accent2">
                    <a:lumMod val="75000"/>
                  </a:schemeClr>
                </a:solidFill>
              </a:rPr>
              <a:t>Jika </a:t>
            </a:r>
            <a:r>
              <a:rPr lang="id-ID" dirty="0">
                <a:solidFill>
                  <a:schemeClr val="accent2">
                    <a:lumMod val="75000"/>
                  </a:schemeClr>
                </a:solidFill>
              </a:rPr>
              <a:t>terdapat n data X</a:t>
            </a:r>
            <a:r>
              <a:rPr lang="id-ID" baseline="-25000" dirty="0">
                <a:solidFill>
                  <a:schemeClr val="accent2">
                    <a:lumMod val="75000"/>
                  </a:schemeClr>
                </a:solidFill>
              </a:rPr>
              <a:t>1</a:t>
            </a:r>
            <a:r>
              <a:rPr lang="id-ID" dirty="0">
                <a:solidFill>
                  <a:schemeClr val="accent2">
                    <a:lumMod val="75000"/>
                  </a:schemeClr>
                </a:solidFill>
              </a:rPr>
              <a:t>, X</a:t>
            </a:r>
            <a:r>
              <a:rPr lang="id-ID" baseline="-25000" dirty="0">
                <a:solidFill>
                  <a:schemeClr val="accent2">
                    <a:lumMod val="75000"/>
                  </a:schemeClr>
                </a:solidFill>
              </a:rPr>
              <a:t>2</a:t>
            </a:r>
            <a:r>
              <a:rPr lang="id-ID" dirty="0">
                <a:solidFill>
                  <a:schemeClr val="accent2">
                    <a:lumMod val="75000"/>
                  </a:schemeClr>
                </a:solidFill>
              </a:rPr>
              <a:t>, ..., X</a:t>
            </a:r>
            <a:r>
              <a:rPr lang="id-ID" baseline="-25000" dirty="0">
                <a:solidFill>
                  <a:schemeClr val="accent2">
                    <a:lumMod val="75000"/>
                  </a:schemeClr>
                </a:solidFill>
              </a:rPr>
              <a:t>n</a:t>
            </a:r>
            <a:r>
              <a:rPr lang="id-ID" dirty="0">
                <a:solidFill>
                  <a:schemeClr val="accent2">
                    <a:lumMod val="75000"/>
                  </a:schemeClr>
                </a:solidFill>
              </a:rPr>
              <a:t> dan diurutkan dari ke kecil ke besar maka :</a:t>
            </a:r>
            <a:endParaRPr lang="en-US" dirty="0">
              <a:solidFill>
                <a:schemeClr val="accent2">
                  <a:lumMod val="75000"/>
                </a:schemeClr>
              </a:solidFill>
            </a:endParaRPr>
          </a:p>
          <a:p>
            <a:pPr lvl="1"/>
            <a:r>
              <a:rPr lang="id-ID" dirty="0">
                <a:solidFill>
                  <a:srgbClr val="008000"/>
                </a:solidFill>
              </a:rPr>
              <a:t>Kuartil bawah </a:t>
            </a:r>
            <a:r>
              <a:rPr lang="en-US" dirty="0" err="1" smtClean="0">
                <a:solidFill>
                  <a:srgbClr val="008000"/>
                </a:solidFill>
              </a:rPr>
              <a:t>atau</a:t>
            </a:r>
            <a:r>
              <a:rPr lang="en-US" dirty="0" smtClean="0">
                <a:solidFill>
                  <a:srgbClr val="008000"/>
                </a:solidFill>
              </a:rPr>
              <a:t> </a:t>
            </a:r>
            <a:r>
              <a:rPr lang="id-ID" dirty="0" smtClean="0">
                <a:solidFill>
                  <a:srgbClr val="008000"/>
                </a:solidFill>
              </a:rPr>
              <a:t>kuartil </a:t>
            </a:r>
            <a:r>
              <a:rPr lang="id-ID" dirty="0">
                <a:solidFill>
                  <a:srgbClr val="008000"/>
                </a:solidFill>
              </a:rPr>
              <a:t>pertama (Q1) </a:t>
            </a:r>
            <a:r>
              <a:rPr lang="en-US" dirty="0" smtClean="0">
                <a:solidFill>
                  <a:srgbClr val="008000"/>
                </a:solidFill>
              </a:rPr>
              <a:t>=</a:t>
            </a:r>
            <a:r>
              <a:rPr lang="id-ID" dirty="0" smtClean="0">
                <a:solidFill>
                  <a:srgbClr val="008000"/>
                </a:solidFill>
              </a:rPr>
              <a:t> </a:t>
            </a:r>
            <a:r>
              <a:rPr lang="id-ID" dirty="0">
                <a:solidFill>
                  <a:srgbClr val="008000"/>
                </a:solidFill>
              </a:rPr>
              <a:t>nilai X yang sedemikian rupa hinga ¼ jumlah data berada di bawahnya, sedangkan ¾ sisanya berada di atasnya.</a:t>
            </a:r>
            <a:endParaRPr lang="en-US" dirty="0">
              <a:solidFill>
                <a:srgbClr val="008000"/>
              </a:solidFill>
            </a:endParaRPr>
          </a:p>
          <a:p>
            <a:pPr lvl="1"/>
            <a:r>
              <a:rPr lang="id-ID" dirty="0">
                <a:solidFill>
                  <a:srgbClr val="008000"/>
                </a:solidFill>
              </a:rPr>
              <a:t>Kuartil tengah </a:t>
            </a:r>
            <a:r>
              <a:rPr lang="en-US" dirty="0" err="1" smtClean="0">
                <a:solidFill>
                  <a:srgbClr val="008000"/>
                </a:solidFill>
              </a:rPr>
              <a:t>atau</a:t>
            </a:r>
            <a:r>
              <a:rPr lang="id-ID" dirty="0" smtClean="0">
                <a:solidFill>
                  <a:srgbClr val="008000"/>
                </a:solidFill>
              </a:rPr>
              <a:t> </a:t>
            </a:r>
            <a:r>
              <a:rPr lang="id-ID" dirty="0">
                <a:solidFill>
                  <a:srgbClr val="008000"/>
                </a:solidFill>
              </a:rPr>
              <a:t>kuartil kedua (Q2) atau median </a:t>
            </a:r>
            <a:r>
              <a:rPr lang="en-US" dirty="0" smtClean="0">
                <a:solidFill>
                  <a:srgbClr val="008000"/>
                </a:solidFill>
              </a:rPr>
              <a:t>=</a:t>
            </a:r>
            <a:r>
              <a:rPr lang="id-ID" dirty="0" smtClean="0">
                <a:solidFill>
                  <a:srgbClr val="008000"/>
                </a:solidFill>
              </a:rPr>
              <a:t> </a:t>
            </a:r>
            <a:r>
              <a:rPr lang="id-ID" dirty="0">
                <a:solidFill>
                  <a:srgbClr val="008000"/>
                </a:solidFill>
              </a:rPr>
              <a:t>nilai X yang sedemikian rupa hingga membagi dua bagian yang jumlah datanya sama banyaknya.</a:t>
            </a:r>
            <a:endParaRPr lang="en-US" dirty="0">
              <a:solidFill>
                <a:srgbClr val="008000"/>
              </a:solidFill>
            </a:endParaRPr>
          </a:p>
          <a:p>
            <a:pPr lvl="1"/>
            <a:r>
              <a:rPr lang="id-ID" dirty="0">
                <a:solidFill>
                  <a:srgbClr val="008000"/>
                </a:solidFill>
              </a:rPr>
              <a:t>Kuartil atas </a:t>
            </a:r>
            <a:r>
              <a:rPr lang="en-US" dirty="0" err="1" smtClean="0">
                <a:solidFill>
                  <a:srgbClr val="008000"/>
                </a:solidFill>
              </a:rPr>
              <a:t>atau</a:t>
            </a:r>
            <a:r>
              <a:rPr lang="en-US" dirty="0" smtClean="0">
                <a:solidFill>
                  <a:srgbClr val="008000"/>
                </a:solidFill>
              </a:rPr>
              <a:t> </a:t>
            </a:r>
            <a:r>
              <a:rPr lang="id-ID" dirty="0" smtClean="0">
                <a:solidFill>
                  <a:srgbClr val="008000"/>
                </a:solidFill>
              </a:rPr>
              <a:t>kuartil </a:t>
            </a:r>
            <a:r>
              <a:rPr lang="id-ID" dirty="0">
                <a:solidFill>
                  <a:srgbClr val="008000"/>
                </a:solidFill>
              </a:rPr>
              <a:t>ketiga (Q3) </a:t>
            </a:r>
            <a:r>
              <a:rPr lang="en-US" dirty="0" smtClean="0">
                <a:solidFill>
                  <a:srgbClr val="008000"/>
                </a:solidFill>
              </a:rPr>
              <a:t>=</a:t>
            </a:r>
            <a:r>
              <a:rPr lang="id-ID" dirty="0" smtClean="0">
                <a:solidFill>
                  <a:srgbClr val="008000"/>
                </a:solidFill>
              </a:rPr>
              <a:t> </a:t>
            </a:r>
            <a:r>
              <a:rPr lang="id-ID" dirty="0">
                <a:solidFill>
                  <a:srgbClr val="008000"/>
                </a:solidFill>
              </a:rPr>
              <a:t>nilai X sedemikian hingga ¾ jumlah data berada di bawahnya, sedangkan ¼ sisanya berada di atasnya.</a:t>
            </a:r>
            <a:endParaRPr lang="en-US" dirty="0">
              <a:solidFill>
                <a:srgbClr val="008000"/>
              </a:solidFill>
            </a:endParaRPr>
          </a:p>
          <a:p>
            <a:endParaRPr lang="en-US" dirty="0"/>
          </a:p>
        </p:txBody>
      </p:sp>
    </p:spTree>
    <p:extLst>
      <p:ext uri="{BB962C8B-B14F-4D97-AF65-F5344CB8AC3E}">
        <p14:creationId xmlns:p14="http://schemas.microsoft.com/office/powerpoint/2010/main" val="30550634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18107"/>
            <a:ext cx="1487987" cy="1506857"/>
          </a:xfrm>
          <a:prstGeom prst="rect">
            <a:avLst/>
          </a:prstGeom>
        </p:spPr>
      </p:pic>
      <p:sp>
        <p:nvSpPr>
          <p:cNvPr id="6" name="Title 5"/>
          <p:cNvSpPr>
            <a:spLocks noGrp="1"/>
          </p:cNvSpPr>
          <p:nvPr>
            <p:ph type="title"/>
          </p:nvPr>
        </p:nvSpPr>
        <p:spPr>
          <a:xfrm>
            <a:off x="258779" y="1175600"/>
            <a:ext cx="10515600" cy="546100"/>
          </a:xfrm>
        </p:spPr>
        <p:txBody>
          <a:bodyPr>
            <a:noAutofit/>
          </a:bodyPr>
          <a:lstStyle/>
          <a:p>
            <a:r>
              <a:rPr lang="en-US" sz="3600" b="1" dirty="0" smtClean="0">
                <a:solidFill>
                  <a:srgbClr val="0070C0"/>
                </a:solidFill>
              </a:rPr>
              <a:t>Cara </a:t>
            </a:r>
            <a:r>
              <a:rPr lang="en-US" sz="3600" b="1" dirty="0" err="1" smtClean="0">
                <a:solidFill>
                  <a:srgbClr val="0070C0"/>
                </a:solidFill>
              </a:rPr>
              <a:t>menghitung</a:t>
            </a:r>
            <a:r>
              <a:rPr lang="en-US" sz="3600" b="1" dirty="0" smtClean="0">
                <a:solidFill>
                  <a:srgbClr val="0070C0"/>
                </a:solidFill>
              </a:rPr>
              <a:t> </a:t>
            </a:r>
            <a:r>
              <a:rPr lang="en-US" sz="3600" b="1" dirty="0" err="1" smtClean="0">
                <a:solidFill>
                  <a:srgbClr val="0070C0"/>
                </a:solidFill>
              </a:rPr>
              <a:t>Kuartil</a:t>
            </a:r>
            <a:r>
              <a:rPr lang="en-US" sz="3600" b="1" dirty="0" smtClean="0">
                <a:solidFill>
                  <a:srgbClr val="0070C0"/>
                </a:solidFill>
              </a:rPr>
              <a:t/>
            </a:r>
            <a:br>
              <a:rPr lang="en-US" sz="3600" b="1" dirty="0" smtClean="0">
                <a:solidFill>
                  <a:srgbClr val="0070C0"/>
                </a:solidFill>
              </a:rPr>
            </a:br>
            <a:endParaRPr lang="en-US" sz="2000" b="1" dirty="0">
              <a:solidFill>
                <a:srgbClr val="0070C0"/>
              </a:solidFill>
            </a:endParaRP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611863" y="1735137"/>
                <a:ext cx="10515600" cy="4351338"/>
              </a:xfrm>
              <a:ln>
                <a:solidFill>
                  <a:schemeClr val="accent1"/>
                </a:solidFill>
              </a:ln>
            </p:spPr>
            <p:txBody>
              <a:bodyPr>
                <a:normAutofit fontScale="92500" lnSpcReduction="20000"/>
              </a:bodyPr>
              <a:lstStyle/>
              <a:p>
                <a:pPr marL="514350" lvl="0" indent="-514350">
                  <a:buFont typeface="+mj-lt"/>
                  <a:buAutoNum type="arabicParenR"/>
                </a:pPr>
                <a:r>
                  <a:rPr lang="en-US" b="1" dirty="0" err="1" smtClean="0">
                    <a:solidFill>
                      <a:srgbClr val="33CC33"/>
                    </a:solidFill>
                  </a:rPr>
                  <a:t>Metode</a:t>
                </a:r>
                <a:r>
                  <a:rPr lang="en-US" b="1" dirty="0" smtClean="0">
                    <a:solidFill>
                      <a:srgbClr val="33CC33"/>
                    </a:solidFill>
                  </a:rPr>
                  <a:t> </a:t>
                </a:r>
                <a:r>
                  <a:rPr lang="en-US" b="1" dirty="0" err="1" smtClean="0">
                    <a:solidFill>
                      <a:srgbClr val="33CC33"/>
                    </a:solidFill>
                  </a:rPr>
                  <a:t>Belah</a:t>
                </a:r>
                <a:r>
                  <a:rPr lang="en-US" b="1" dirty="0" smtClean="0">
                    <a:solidFill>
                      <a:srgbClr val="33CC33"/>
                    </a:solidFill>
                  </a:rPr>
                  <a:t> </a:t>
                </a:r>
                <a:r>
                  <a:rPr lang="en-US" b="1" dirty="0" err="1" smtClean="0">
                    <a:solidFill>
                      <a:srgbClr val="33CC33"/>
                    </a:solidFill>
                  </a:rPr>
                  <a:t>Dua</a:t>
                </a:r>
                <a:endParaRPr lang="en-US" b="1" dirty="0" smtClean="0">
                  <a:solidFill>
                    <a:srgbClr val="33CC33"/>
                  </a:solidFill>
                </a:endParaRPr>
              </a:p>
              <a:p>
                <a:pPr lvl="1"/>
                <a:r>
                  <a:rPr lang="id-ID" dirty="0" smtClean="0">
                    <a:solidFill>
                      <a:srgbClr val="C00000"/>
                    </a:solidFill>
                  </a:rPr>
                  <a:t>Urutkan </a:t>
                </a:r>
                <a:r>
                  <a:rPr lang="id-ID" dirty="0">
                    <a:solidFill>
                      <a:srgbClr val="C00000"/>
                    </a:solidFill>
                  </a:rPr>
                  <a:t>data mulai dari data terkecil sampai data terbesar.</a:t>
                </a:r>
                <a:endParaRPr lang="en-US" dirty="0">
                  <a:solidFill>
                    <a:srgbClr val="C00000"/>
                  </a:solidFill>
                </a:endParaRPr>
              </a:p>
              <a:p>
                <a:pPr lvl="1"/>
                <a:r>
                  <a:rPr lang="id-ID" dirty="0"/>
                  <a:t>Hitung posisi kuartil kedua (n</a:t>
                </a:r>
                <a:r>
                  <a:rPr lang="id-ID" baseline="-25000" dirty="0"/>
                  <a:t>q2</a:t>
                </a:r>
                <a:r>
                  <a:rPr lang="id-ID" dirty="0"/>
                  <a:t>) . </a:t>
                </a:r>
                <a:endParaRPr lang="en-US" dirty="0"/>
              </a:p>
              <a:p>
                <a:pPr lvl="2">
                  <a:buFont typeface="Wingdings" panose="05000000000000000000" pitchFamily="2" charset="2"/>
                  <a:buChar char="ü"/>
                </a:pPr>
                <a:r>
                  <a:rPr lang="id-ID" dirty="0"/>
                  <a:t>Jika posisi kuartil kedua </a:t>
                </a:r>
                <a:r>
                  <a:rPr lang="id-ID" dirty="0" smtClean="0"/>
                  <a:t>bulat</a:t>
                </a:r>
                <a:r>
                  <a:rPr lang="en-US" dirty="0" smtClean="0"/>
                  <a:t> </a:t>
                </a:r>
                <a:r>
                  <a:rPr lang="en-US" dirty="0" smtClean="0">
                    <a:sym typeface="Wingdings" panose="05000000000000000000" pitchFamily="2" charset="2"/>
                  </a:rPr>
                  <a:t></a:t>
                </a:r>
                <a:r>
                  <a:rPr lang="id-ID" dirty="0" smtClean="0"/>
                  <a:t> kuartil </a:t>
                </a:r>
                <a:r>
                  <a:rPr lang="id-ID" dirty="0"/>
                  <a:t>kedua </a:t>
                </a:r>
                <a:r>
                  <a:rPr lang="en-US" dirty="0" smtClean="0"/>
                  <a:t>=</a:t>
                </a:r>
                <a:r>
                  <a:rPr lang="id-ID" dirty="0" smtClean="0"/>
                  <a:t> </a:t>
                </a:r>
                <a:r>
                  <a:rPr lang="id-ID" dirty="0"/>
                  <a:t>data ke-</a:t>
                </a:r>
                <a14:m>
                  <m:oMath xmlns:m="http://schemas.openxmlformats.org/officeDocument/2006/math">
                    <m:f>
                      <m:fPr>
                        <m:ctrlPr>
                          <a:rPr lang="en-US" i="1">
                            <a:latin typeface="Cambria Math" panose="02040503050406030204" pitchFamily="18" charset="0"/>
                          </a:rPr>
                        </m:ctrlPr>
                      </m:fPr>
                      <m:num>
                        <m:r>
                          <a:rPr lang="id-ID" i="1">
                            <a:latin typeface="Cambria Math" panose="02040503050406030204" pitchFamily="18" charset="0"/>
                          </a:rPr>
                          <m:t>𝑛</m:t>
                        </m:r>
                        <m:r>
                          <a:rPr lang="id-ID" i="1">
                            <a:latin typeface="Cambria Math" panose="02040503050406030204" pitchFamily="18" charset="0"/>
                          </a:rPr>
                          <m:t>+1</m:t>
                        </m:r>
                      </m:num>
                      <m:den>
                        <m:r>
                          <a:rPr lang="id-ID" i="1">
                            <a:latin typeface="Cambria Math" panose="02040503050406030204" pitchFamily="18" charset="0"/>
                          </a:rPr>
                          <m:t>2</m:t>
                        </m:r>
                      </m:den>
                    </m:f>
                  </m:oMath>
                </a14:m>
                <a:r>
                  <a:rPr lang="id-ID" dirty="0"/>
                  <a:t>, </a:t>
                </a:r>
                <a:endParaRPr lang="en-US" dirty="0" smtClean="0"/>
              </a:p>
              <a:p>
                <a:pPr lvl="2">
                  <a:buFont typeface="Wingdings" panose="05000000000000000000" pitchFamily="2" charset="2"/>
                  <a:buChar char="ü"/>
                </a:pPr>
                <a:r>
                  <a:rPr lang="en-US" dirty="0" smtClean="0"/>
                  <a:t>J</a:t>
                </a:r>
                <a:r>
                  <a:rPr lang="id-ID" dirty="0" smtClean="0"/>
                  <a:t>ika </a:t>
                </a:r>
                <a:r>
                  <a:rPr lang="en-US" dirty="0" err="1" smtClean="0"/>
                  <a:t>posisi</a:t>
                </a:r>
                <a:r>
                  <a:rPr lang="en-US" dirty="0" smtClean="0"/>
                  <a:t> </a:t>
                </a:r>
                <a:r>
                  <a:rPr lang="en-US" dirty="0" err="1" smtClean="0"/>
                  <a:t>kuartil</a:t>
                </a:r>
                <a:r>
                  <a:rPr lang="en-US" dirty="0" smtClean="0"/>
                  <a:t> </a:t>
                </a:r>
                <a:r>
                  <a:rPr lang="en-US" dirty="0" err="1" smtClean="0"/>
                  <a:t>kedua</a:t>
                </a:r>
                <a:r>
                  <a:rPr lang="en-US" dirty="0" smtClean="0"/>
                  <a:t> </a:t>
                </a:r>
                <a:r>
                  <a:rPr lang="id-ID" dirty="0" smtClean="0"/>
                  <a:t>pecahan </a:t>
                </a:r>
                <a:r>
                  <a:rPr lang="en-US" dirty="0" smtClean="0">
                    <a:sym typeface="Wingdings" panose="05000000000000000000" pitchFamily="2" charset="2"/>
                  </a:rPr>
                  <a:t> </a:t>
                </a:r>
                <a:r>
                  <a:rPr lang="id-ID" dirty="0" smtClean="0"/>
                  <a:t>kuartil </a:t>
                </a:r>
                <a:r>
                  <a:rPr lang="id-ID" dirty="0"/>
                  <a:t>kedua </a:t>
                </a:r>
                <a:r>
                  <a:rPr lang="en-US" dirty="0" smtClean="0"/>
                  <a:t>=</a:t>
                </a:r>
                <a:r>
                  <a:rPr lang="id-ID" dirty="0" smtClean="0"/>
                  <a:t> </a:t>
                </a:r>
                <a:r>
                  <a:rPr lang="id-ID" dirty="0"/>
                  <a:t>rata-rata dari data ke-</a:t>
                </a:r>
                <a14:m>
                  <m:oMath xmlns:m="http://schemas.openxmlformats.org/officeDocument/2006/math">
                    <m:f>
                      <m:fPr>
                        <m:ctrlPr>
                          <a:rPr lang="en-US" i="1">
                            <a:latin typeface="Cambria Math" panose="02040503050406030204" pitchFamily="18" charset="0"/>
                          </a:rPr>
                        </m:ctrlPr>
                      </m:fPr>
                      <m:num>
                        <m:r>
                          <a:rPr lang="id-ID" i="1">
                            <a:latin typeface="Cambria Math" panose="02040503050406030204" pitchFamily="18" charset="0"/>
                          </a:rPr>
                          <m:t>𝑛</m:t>
                        </m:r>
                      </m:num>
                      <m:den>
                        <m:r>
                          <a:rPr lang="id-ID" i="1">
                            <a:latin typeface="Cambria Math" panose="02040503050406030204" pitchFamily="18" charset="0"/>
                          </a:rPr>
                          <m:t>2</m:t>
                        </m:r>
                      </m:den>
                    </m:f>
                  </m:oMath>
                </a14:m>
                <a:r>
                  <a:rPr lang="id-ID" dirty="0"/>
                  <a:t> dan </a:t>
                </a:r>
                <a14:m>
                  <m:oMath xmlns:m="http://schemas.openxmlformats.org/officeDocument/2006/math">
                    <m:f>
                      <m:fPr>
                        <m:ctrlPr>
                          <a:rPr lang="en-US" i="1">
                            <a:latin typeface="Cambria Math" panose="02040503050406030204" pitchFamily="18" charset="0"/>
                          </a:rPr>
                        </m:ctrlPr>
                      </m:fPr>
                      <m:num>
                        <m:r>
                          <a:rPr lang="id-ID" i="1">
                            <a:latin typeface="Cambria Math" panose="02040503050406030204" pitchFamily="18" charset="0"/>
                          </a:rPr>
                          <m:t>𝑛</m:t>
                        </m:r>
                      </m:num>
                      <m:den>
                        <m:r>
                          <a:rPr lang="id-ID" i="1">
                            <a:latin typeface="Cambria Math" panose="02040503050406030204" pitchFamily="18" charset="0"/>
                          </a:rPr>
                          <m:t>2</m:t>
                        </m:r>
                      </m:den>
                    </m:f>
                    <m:r>
                      <a:rPr lang="id-ID" i="1">
                        <a:latin typeface="Cambria Math" panose="02040503050406030204" pitchFamily="18" charset="0"/>
                      </a:rPr>
                      <m:t>+1</m:t>
                    </m:r>
                  </m:oMath>
                </a14:m>
                <a:r>
                  <a:rPr lang="id-ID" dirty="0"/>
                  <a:t>.</a:t>
                </a:r>
                <a:endParaRPr lang="en-US" dirty="0"/>
              </a:p>
              <a:p>
                <a:pPr lvl="1"/>
                <a:r>
                  <a:rPr lang="id-ID" dirty="0">
                    <a:solidFill>
                      <a:schemeClr val="accent2">
                        <a:lumMod val="75000"/>
                      </a:schemeClr>
                    </a:solidFill>
                  </a:rPr>
                  <a:t>Hitung posisi kuartil pertama dan kuartil ketiga dengan menggunakan rumus </a:t>
                </a:r>
                <a:r>
                  <a:rPr lang="id-ID" dirty="0" smtClean="0">
                    <a:solidFill>
                      <a:schemeClr val="accent2">
                        <a:lumMod val="75000"/>
                      </a:schemeClr>
                    </a:solidFill>
                  </a:rPr>
                  <a:t>:</a:t>
                </a:r>
                <a:endParaRPr lang="en-US" dirty="0">
                  <a:solidFill>
                    <a:schemeClr val="accent2">
                      <a:lumMod val="75000"/>
                    </a:schemeClr>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solidFill>
                                <a:schemeClr val="accent1">
                                  <a:lumMod val="75000"/>
                                </a:schemeClr>
                              </a:solidFill>
                              <a:latin typeface="Cambria Math" panose="02040503050406030204" pitchFamily="18" charset="0"/>
                            </a:rPr>
                          </m:ctrlPr>
                        </m:sSubPr>
                        <m:e>
                          <m:r>
                            <a:rPr lang="id-ID" i="1">
                              <a:solidFill>
                                <a:schemeClr val="accent1">
                                  <a:lumMod val="75000"/>
                                </a:schemeClr>
                              </a:solidFill>
                              <a:latin typeface="Cambria Math" panose="02040503050406030204" pitchFamily="18" charset="0"/>
                            </a:rPr>
                            <m:t>𝑛</m:t>
                          </m:r>
                        </m:e>
                        <m:sub>
                          <m:r>
                            <a:rPr lang="id-ID" i="1">
                              <a:solidFill>
                                <a:schemeClr val="accent1">
                                  <a:lumMod val="75000"/>
                                </a:schemeClr>
                              </a:solidFill>
                              <a:latin typeface="Cambria Math" panose="02040503050406030204" pitchFamily="18" charset="0"/>
                            </a:rPr>
                            <m:t>𝑞</m:t>
                          </m:r>
                          <m:r>
                            <a:rPr lang="id-ID" i="1">
                              <a:solidFill>
                                <a:schemeClr val="accent1">
                                  <a:lumMod val="75000"/>
                                </a:schemeClr>
                              </a:solidFill>
                              <a:latin typeface="Cambria Math" panose="02040503050406030204" pitchFamily="18" charset="0"/>
                            </a:rPr>
                            <m:t>1</m:t>
                          </m:r>
                        </m:sub>
                      </m:sSub>
                      <m:r>
                        <a:rPr lang="id-ID" i="1">
                          <a:solidFill>
                            <a:schemeClr val="accent1">
                              <a:lumMod val="75000"/>
                            </a:schemeClr>
                          </a:solidFill>
                          <a:latin typeface="Cambria Math" panose="02040503050406030204" pitchFamily="18" charset="0"/>
                        </a:rPr>
                        <m:t>=</m:t>
                      </m:r>
                      <m:sSub>
                        <m:sSubPr>
                          <m:ctrlPr>
                            <a:rPr lang="en-US" i="1">
                              <a:solidFill>
                                <a:schemeClr val="accent1">
                                  <a:lumMod val="75000"/>
                                </a:schemeClr>
                              </a:solidFill>
                              <a:latin typeface="Cambria Math" panose="02040503050406030204" pitchFamily="18" charset="0"/>
                            </a:rPr>
                          </m:ctrlPr>
                        </m:sSubPr>
                        <m:e>
                          <m:r>
                            <a:rPr lang="id-ID" i="1">
                              <a:solidFill>
                                <a:schemeClr val="accent1">
                                  <a:lumMod val="75000"/>
                                </a:schemeClr>
                              </a:solidFill>
                              <a:latin typeface="Cambria Math" panose="02040503050406030204" pitchFamily="18" charset="0"/>
                            </a:rPr>
                            <m:t>𝑛</m:t>
                          </m:r>
                        </m:e>
                        <m:sub>
                          <m:r>
                            <a:rPr lang="id-ID" i="1">
                              <a:solidFill>
                                <a:schemeClr val="accent1">
                                  <a:lumMod val="75000"/>
                                </a:schemeClr>
                              </a:solidFill>
                              <a:latin typeface="Cambria Math" panose="02040503050406030204" pitchFamily="18" charset="0"/>
                            </a:rPr>
                            <m:t>𝑞</m:t>
                          </m:r>
                          <m:r>
                            <a:rPr lang="id-ID" i="1">
                              <a:solidFill>
                                <a:schemeClr val="accent1">
                                  <a:lumMod val="75000"/>
                                </a:schemeClr>
                              </a:solidFill>
                              <a:latin typeface="Cambria Math" panose="02040503050406030204" pitchFamily="18" charset="0"/>
                            </a:rPr>
                            <m:t>3</m:t>
                          </m:r>
                        </m:sub>
                      </m:sSub>
                      <m:r>
                        <a:rPr lang="id-ID" i="1">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r>
                            <m:rPr>
                              <m:nor/>
                            </m:rPr>
                            <a:rPr lang="id-ID">
                              <a:solidFill>
                                <a:schemeClr val="accent1">
                                  <a:lumMod val="75000"/>
                                </a:schemeClr>
                              </a:solidFill>
                            </a:rPr>
                            <m:t>posisi</m:t>
                          </m:r>
                          <m:r>
                            <m:rPr>
                              <m:nor/>
                            </m:rPr>
                            <a:rPr lang="id-ID">
                              <a:solidFill>
                                <a:schemeClr val="accent1">
                                  <a:lumMod val="75000"/>
                                </a:schemeClr>
                              </a:solidFill>
                            </a:rPr>
                            <m:t> </m:t>
                          </m:r>
                          <m:r>
                            <m:rPr>
                              <m:nor/>
                            </m:rPr>
                            <a:rPr lang="id-ID">
                              <a:solidFill>
                                <a:schemeClr val="accent1">
                                  <a:lumMod val="75000"/>
                                </a:schemeClr>
                              </a:solidFill>
                            </a:rPr>
                            <m:t>kuartil</m:t>
                          </m:r>
                          <m:r>
                            <m:rPr>
                              <m:nor/>
                            </m:rPr>
                            <a:rPr lang="id-ID">
                              <a:solidFill>
                                <a:schemeClr val="accent1">
                                  <a:lumMod val="75000"/>
                                </a:schemeClr>
                              </a:solidFill>
                            </a:rPr>
                            <m:t> </m:t>
                          </m:r>
                          <m:r>
                            <m:rPr>
                              <m:nor/>
                            </m:rPr>
                            <a:rPr lang="id-ID">
                              <a:solidFill>
                                <a:schemeClr val="accent1">
                                  <a:lumMod val="75000"/>
                                </a:schemeClr>
                              </a:solidFill>
                            </a:rPr>
                            <m:t>kedua</m:t>
                          </m:r>
                          <m:r>
                            <m:rPr>
                              <m:nor/>
                            </m:rPr>
                            <a:rPr lang="id-ID">
                              <a:solidFill>
                                <a:schemeClr val="accent1">
                                  <a:lumMod val="75000"/>
                                </a:schemeClr>
                              </a:solidFill>
                            </a:rPr>
                            <m:t> </m:t>
                          </m:r>
                          <m:r>
                            <m:rPr>
                              <m:nor/>
                            </m:rPr>
                            <a:rPr lang="id-ID">
                              <a:solidFill>
                                <a:schemeClr val="accent1">
                                  <a:lumMod val="75000"/>
                                </a:schemeClr>
                              </a:solidFill>
                            </a:rPr>
                            <m:t>terpangkas</m:t>
                          </m:r>
                          <m:r>
                            <a:rPr lang="id-ID" i="1">
                              <a:solidFill>
                                <a:schemeClr val="accent1">
                                  <a:lumMod val="75000"/>
                                </a:schemeClr>
                              </a:solidFill>
                              <a:latin typeface="Cambria Math" panose="02040503050406030204" pitchFamily="18" charset="0"/>
                            </a:rPr>
                            <m:t>+1</m:t>
                          </m:r>
                        </m:num>
                        <m:den>
                          <m:r>
                            <a:rPr lang="id-ID" i="1">
                              <a:solidFill>
                                <a:schemeClr val="accent1">
                                  <a:lumMod val="75000"/>
                                </a:schemeClr>
                              </a:solidFill>
                              <a:latin typeface="Cambria Math" panose="02040503050406030204" pitchFamily="18" charset="0"/>
                            </a:rPr>
                            <m:t>2</m:t>
                          </m:r>
                        </m:den>
                      </m:f>
                      <m:r>
                        <a:rPr lang="id-ID" i="1">
                          <a:solidFill>
                            <a:schemeClr val="accent1">
                              <a:lumMod val="75000"/>
                            </a:schemeClr>
                          </a:solidFill>
                          <a:latin typeface="Cambria Math" panose="02040503050406030204" pitchFamily="18" charset="0"/>
                        </a:rPr>
                        <m:t>=</m:t>
                      </m:r>
                      <m:f>
                        <m:fPr>
                          <m:ctrlPr>
                            <a:rPr lang="en-US" i="1">
                              <a:solidFill>
                                <a:schemeClr val="accent1">
                                  <a:lumMod val="75000"/>
                                </a:schemeClr>
                              </a:solidFill>
                              <a:latin typeface="Cambria Math" panose="02040503050406030204" pitchFamily="18" charset="0"/>
                            </a:rPr>
                          </m:ctrlPr>
                        </m:fPr>
                        <m:num>
                          <m:sSubSup>
                            <m:sSubSupPr>
                              <m:ctrlPr>
                                <a:rPr lang="en-US" i="1">
                                  <a:solidFill>
                                    <a:schemeClr val="accent1">
                                      <a:lumMod val="75000"/>
                                    </a:schemeClr>
                                  </a:solidFill>
                                  <a:latin typeface="Cambria Math" panose="02040503050406030204" pitchFamily="18" charset="0"/>
                                </a:rPr>
                              </m:ctrlPr>
                            </m:sSubSupPr>
                            <m:e>
                              <m:r>
                                <a:rPr lang="id-ID" i="1">
                                  <a:solidFill>
                                    <a:schemeClr val="accent1">
                                      <a:lumMod val="75000"/>
                                    </a:schemeClr>
                                  </a:solidFill>
                                  <a:latin typeface="Cambria Math" panose="02040503050406030204" pitchFamily="18" charset="0"/>
                                </a:rPr>
                                <m:t>𝑛</m:t>
                              </m:r>
                            </m:e>
                            <m:sub>
                              <m:r>
                                <a:rPr lang="id-ID" i="1">
                                  <a:solidFill>
                                    <a:schemeClr val="accent1">
                                      <a:lumMod val="75000"/>
                                    </a:schemeClr>
                                  </a:solidFill>
                                  <a:latin typeface="Cambria Math" panose="02040503050406030204" pitchFamily="18" charset="0"/>
                                </a:rPr>
                                <m:t>𝑞</m:t>
                              </m:r>
                              <m:r>
                                <a:rPr lang="id-ID" i="1">
                                  <a:solidFill>
                                    <a:schemeClr val="accent1">
                                      <a:lumMod val="75000"/>
                                    </a:schemeClr>
                                  </a:solidFill>
                                  <a:latin typeface="Cambria Math" panose="02040503050406030204" pitchFamily="18" charset="0"/>
                                </a:rPr>
                                <m:t>2</m:t>
                              </m:r>
                            </m:sub>
                            <m:sup>
                              <m:r>
                                <a:rPr lang="id-ID" i="1">
                                  <a:solidFill>
                                    <a:schemeClr val="accent1">
                                      <a:lumMod val="75000"/>
                                    </a:schemeClr>
                                  </a:solidFill>
                                  <a:latin typeface="Cambria Math" panose="02040503050406030204" pitchFamily="18" charset="0"/>
                                </a:rPr>
                                <m:t>∗</m:t>
                              </m:r>
                            </m:sup>
                          </m:sSubSup>
                          <m:r>
                            <a:rPr lang="id-ID" i="1">
                              <a:solidFill>
                                <a:schemeClr val="accent1">
                                  <a:lumMod val="75000"/>
                                </a:schemeClr>
                              </a:solidFill>
                              <a:latin typeface="Cambria Math" panose="02040503050406030204" pitchFamily="18" charset="0"/>
                            </a:rPr>
                            <m:t>+1</m:t>
                          </m:r>
                        </m:num>
                        <m:den>
                          <m:r>
                            <a:rPr lang="id-ID" i="1">
                              <a:solidFill>
                                <a:schemeClr val="accent1">
                                  <a:lumMod val="75000"/>
                                </a:schemeClr>
                              </a:solidFill>
                              <a:latin typeface="Cambria Math" panose="02040503050406030204" pitchFamily="18" charset="0"/>
                            </a:rPr>
                            <m:t>2</m:t>
                          </m:r>
                        </m:den>
                      </m:f>
                    </m:oMath>
                  </m:oMathPara>
                </a14:m>
                <a:endParaRPr lang="en-US" dirty="0"/>
              </a:p>
              <a:p>
                <a:pPr lvl="1"/>
                <a:r>
                  <a:rPr lang="id-ID" dirty="0"/>
                  <a:t>Posisi kuartil kedua terpangkas maksudnya adalah angka bulat dari posisi kuartil kedua. Misalnya, dari perhitungan diperoleh n</a:t>
                </a:r>
                <a:r>
                  <a:rPr lang="id-ID" baseline="-25000" dirty="0"/>
                  <a:t>q2</a:t>
                </a:r>
                <a:r>
                  <a:rPr lang="id-ID" dirty="0"/>
                  <a:t> = 6,5, maka n</a:t>
                </a:r>
                <a:r>
                  <a:rPr lang="id-ID" baseline="-25000" dirty="0"/>
                  <a:t>q2 </a:t>
                </a:r>
                <a:r>
                  <a:rPr lang="id-ID" dirty="0"/>
                  <a:t>= 6, pecahan 0,5 nya dihilangkan.</a:t>
                </a:r>
                <a:endParaRPr lang="en-US" dirty="0"/>
              </a:p>
              <a:p>
                <a:pPr lvl="1"/>
                <a:r>
                  <a:rPr lang="id-ID" dirty="0">
                    <a:solidFill>
                      <a:srgbClr val="008000"/>
                    </a:solidFill>
                  </a:rPr>
                  <a:t>Penetapan nilai kuartil pertama dan ketiga pada prinsipnya sama dengan penentuan kuartil kedua pada langkah 3. Nilai </a:t>
                </a:r>
                <a:r>
                  <a:rPr lang="id-ID" dirty="0" smtClean="0">
                    <a:solidFill>
                      <a:srgbClr val="008000"/>
                    </a:solidFill>
                  </a:rPr>
                  <a:t>kuarti</a:t>
                </a:r>
                <a:r>
                  <a:rPr lang="en-US" dirty="0" smtClean="0">
                    <a:solidFill>
                      <a:srgbClr val="008000"/>
                    </a:solidFill>
                  </a:rPr>
                  <a:t>l</a:t>
                </a:r>
                <a:r>
                  <a:rPr lang="id-ID" dirty="0" smtClean="0">
                    <a:solidFill>
                      <a:srgbClr val="008000"/>
                    </a:solidFill>
                  </a:rPr>
                  <a:t> </a:t>
                </a:r>
                <a:r>
                  <a:rPr lang="id-ID" dirty="0">
                    <a:solidFill>
                      <a:srgbClr val="008000"/>
                    </a:solidFill>
                  </a:rPr>
                  <a:t>pertama dihitung mulai pengamatan terkecil, sedangkan nilai kuartil ketiga dihitung dari pengamatan terbesar.</a:t>
                </a:r>
                <a:endParaRPr lang="en-US" dirty="0">
                  <a:solidFill>
                    <a:srgbClr val="008000"/>
                  </a:solidFill>
                </a:endParaRP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611863" y="1735137"/>
                <a:ext cx="10515600" cy="4351338"/>
              </a:xfrm>
              <a:blipFill rotWithShape="0">
                <a:blip r:embed="rId4"/>
                <a:stretch>
                  <a:fillRect l="-984" t="-3636" r="-58"/>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08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14950"/>
            <a:ext cx="12192000" cy="154305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2006" y="-18107"/>
            <a:ext cx="1487987" cy="1506857"/>
          </a:xfrm>
          <a:prstGeom prst="rect">
            <a:avLst/>
          </a:prstGeom>
        </p:spPr>
      </p:pic>
      <p:sp>
        <p:nvSpPr>
          <p:cNvPr id="6" name="Title 5"/>
          <p:cNvSpPr>
            <a:spLocks noGrp="1"/>
          </p:cNvSpPr>
          <p:nvPr>
            <p:ph type="title"/>
          </p:nvPr>
        </p:nvSpPr>
        <p:spPr>
          <a:xfrm>
            <a:off x="258779" y="1175600"/>
            <a:ext cx="10515600" cy="546100"/>
          </a:xfrm>
        </p:spPr>
        <p:txBody>
          <a:bodyPr>
            <a:noAutofit/>
          </a:bodyPr>
          <a:lstStyle/>
          <a:p>
            <a:r>
              <a:rPr lang="en-US" sz="3600" b="1" dirty="0" smtClean="0">
                <a:solidFill>
                  <a:srgbClr val="0070C0"/>
                </a:solidFill>
              </a:rPr>
              <a:t>Cara </a:t>
            </a:r>
            <a:r>
              <a:rPr lang="en-US" sz="3600" b="1" dirty="0" err="1" smtClean="0">
                <a:solidFill>
                  <a:srgbClr val="0070C0"/>
                </a:solidFill>
              </a:rPr>
              <a:t>menghitung</a:t>
            </a:r>
            <a:r>
              <a:rPr lang="en-US" sz="3600" b="1" dirty="0" smtClean="0">
                <a:solidFill>
                  <a:srgbClr val="0070C0"/>
                </a:solidFill>
              </a:rPr>
              <a:t> </a:t>
            </a:r>
            <a:r>
              <a:rPr lang="en-US" sz="3600" b="1" dirty="0" err="1" smtClean="0">
                <a:solidFill>
                  <a:srgbClr val="0070C0"/>
                </a:solidFill>
              </a:rPr>
              <a:t>Kuartil</a:t>
            </a:r>
            <a:r>
              <a:rPr lang="en-US" sz="3600" b="1" dirty="0" smtClean="0">
                <a:solidFill>
                  <a:srgbClr val="0070C0"/>
                </a:solidFill>
              </a:rPr>
              <a:t/>
            </a:r>
            <a:br>
              <a:rPr lang="en-US" sz="3600" b="1" dirty="0" smtClean="0">
                <a:solidFill>
                  <a:srgbClr val="0070C0"/>
                </a:solidFill>
              </a:rPr>
            </a:br>
            <a:endParaRPr lang="en-US" sz="2000" b="1" dirty="0">
              <a:solidFill>
                <a:srgbClr val="0070C0"/>
              </a:solidFill>
            </a:endParaRP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a:xfrm>
                <a:off x="611863" y="1735137"/>
                <a:ext cx="10515600" cy="4351338"/>
              </a:xfrm>
              <a:ln>
                <a:solidFill>
                  <a:srgbClr val="00B0F0"/>
                </a:solidFill>
              </a:ln>
            </p:spPr>
            <p:txBody>
              <a:bodyPr>
                <a:normAutofit/>
              </a:bodyPr>
              <a:lstStyle/>
              <a:p>
                <a:pPr marL="514350" lvl="0" indent="-514350">
                  <a:buFont typeface="+mj-lt"/>
                  <a:buAutoNum type="arabicParenR" startAt="2"/>
                </a:pPr>
                <a:r>
                  <a:rPr lang="en-US" b="1" dirty="0" err="1" smtClean="0">
                    <a:solidFill>
                      <a:srgbClr val="33CC33"/>
                    </a:solidFill>
                  </a:rPr>
                  <a:t>Metode</a:t>
                </a:r>
                <a:r>
                  <a:rPr lang="en-US" b="1" dirty="0" smtClean="0">
                    <a:solidFill>
                      <a:srgbClr val="33CC33"/>
                    </a:solidFill>
                  </a:rPr>
                  <a:t> </a:t>
                </a:r>
                <a:r>
                  <a:rPr lang="en-US" b="1" dirty="0" err="1" smtClean="0">
                    <a:solidFill>
                      <a:srgbClr val="33CC33"/>
                    </a:solidFill>
                  </a:rPr>
                  <a:t>Interpolasi</a:t>
                </a:r>
                <a:endParaRPr lang="en-US" b="1" dirty="0" smtClean="0">
                  <a:solidFill>
                    <a:srgbClr val="33CC33"/>
                  </a:solidFill>
                </a:endParaRPr>
              </a:p>
              <a:p>
                <a:pPr lvl="1"/>
                <a:r>
                  <a:rPr lang="id-ID" dirty="0"/>
                  <a:t>Urutkan data dari yang terkecil sampai terbesar.</a:t>
                </a:r>
                <a:endParaRPr lang="en-US" dirty="0"/>
              </a:p>
              <a:p>
                <a:pPr lvl="1"/>
                <a:r>
                  <a:rPr lang="id-ID" dirty="0"/>
                  <a:t>Posisi kuartil ke-i adalah </a:t>
                </a:r>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id-ID" i="1">
                              <a:solidFill>
                                <a:srgbClr val="0070C0"/>
                              </a:solidFill>
                              <a:latin typeface="Cambria Math" panose="02040503050406030204" pitchFamily="18" charset="0"/>
                            </a:rPr>
                            <m:t>𝑛</m:t>
                          </m:r>
                        </m:e>
                        <m:sub>
                          <m:r>
                            <a:rPr lang="id-ID" i="1">
                              <a:solidFill>
                                <a:srgbClr val="0070C0"/>
                              </a:solidFill>
                              <a:latin typeface="Cambria Math" panose="02040503050406030204" pitchFamily="18" charset="0"/>
                            </a:rPr>
                            <m:t>𝑞𝑖</m:t>
                          </m:r>
                        </m:sub>
                      </m:sSub>
                      <m:r>
                        <a:rPr lang="id-ID" i="1">
                          <a:solidFill>
                            <a:srgbClr val="0070C0"/>
                          </a:solidFill>
                          <a:latin typeface="Cambria Math" panose="02040503050406030204" pitchFamily="18" charset="0"/>
                        </a:rPr>
                        <m:t>=</m:t>
                      </m:r>
                      <m:f>
                        <m:fPr>
                          <m:ctrlPr>
                            <a:rPr lang="en-US" i="1">
                              <a:solidFill>
                                <a:srgbClr val="0070C0"/>
                              </a:solidFill>
                              <a:latin typeface="Cambria Math" panose="02040503050406030204" pitchFamily="18" charset="0"/>
                            </a:rPr>
                          </m:ctrlPr>
                        </m:fPr>
                        <m:num>
                          <m:r>
                            <a:rPr lang="id-ID" i="1">
                              <a:solidFill>
                                <a:srgbClr val="0070C0"/>
                              </a:solidFill>
                              <a:latin typeface="Cambria Math" panose="02040503050406030204" pitchFamily="18" charset="0"/>
                            </a:rPr>
                            <m:t>𝑖</m:t>
                          </m:r>
                        </m:num>
                        <m:den>
                          <m:r>
                            <a:rPr lang="id-ID" i="1">
                              <a:solidFill>
                                <a:srgbClr val="0070C0"/>
                              </a:solidFill>
                              <a:latin typeface="Cambria Math" panose="02040503050406030204" pitchFamily="18" charset="0"/>
                            </a:rPr>
                            <m:t>4</m:t>
                          </m:r>
                        </m:den>
                      </m:f>
                      <m:r>
                        <a:rPr lang="id-ID" i="1">
                          <a:solidFill>
                            <a:srgbClr val="0070C0"/>
                          </a:solidFill>
                          <a:latin typeface="Cambria Math" panose="02040503050406030204" pitchFamily="18" charset="0"/>
                        </a:rPr>
                        <m:t>(</m:t>
                      </m:r>
                      <m:r>
                        <a:rPr lang="id-ID" i="1">
                          <a:solidFill>
                            <a:srgbClr val="0070C0"/>
                          </a:solidFill>
                          <a:latin typeface="Cambria Math" panose="02040503050406030204" pitchFamily="18" charset="0"/>
                        </a:rPr>
                        <m:t>𝑛</m:t>
                      </m:r>
                      <m:r>
                        <a:rPr lang="id-ID" i="1">
                          <a:solidFill>
                            <a:srgbClr val="0070C0"/>
                          </a:solidFill>
                          <a:latin typeface="Cambria Math" panose="02040503050406030204" pitchFamily="18" charset="0"/>
                        </a:rPr>
                        <m:t>+1)</m:t>
                      </m:r>
                    </m:oMath>
                  </m:oMathPara>
                </a14:m>
                <a:endParaRPr lang="en-US" dirty="0">
                  <a:solidFill>
                    <a:srgbClr val="0070C0"/>
                  </a:solidFill>
                </a:endParaRPr>
              </a:p>
              <a:p>
                <a:pPr lvl="1"/>
                <a:r>
                  <a:rPr lang="id-ID" dirty="0"/>
                  <a:t>Jika posisi kuartil pecahan maka nilai kuartil dihitung dengan pendekatan interpolasi, yang formulanya sebagai berikut</a:t>
                </a:r>
                <a:r>
                  <a:rPr lang="id-ID" dirty="0" smtClean="0"/>
                  <a:t>.</a:t>
                </a:r>
                <a:endParaRPr lang="en-US" dirty="0"/>
              </a:p>
              <a:p>
                <a:pPr marL="457200" lvl="1" indent="0" algn="ctr">
                  <a:buNone/>
                </a:pPr>
                <a:r>
                  <a:rPr lang="en-US" dirty="0" err="1">
                    <a:solidFill>
                      <a:srgbClr val="0070C0"/>
                    </a:solidFill>
                  </a:rPr>
                  <a:t>X</a:t>
                </a:r>
                <a:r>
                  <a:rPr lang="en-US" baseline="-25000" dirty="0" err="1">
                    <a:solidFill>
                      <a:srgbClr val="0070C0"/>
                    </a:solidFill>
                  </a:rPr>
                  <a:t>qi</a:t>
                </a:r>
                <a:r>
                  <a:rPr lang="en-US" dirty="0">
                    <a:solidFill>
                      <a:srgbClr val="0070C0"/>
                    </a:solidFill>
                  </a:rPr>
                  <a:t>=</a:t>
                </a:r>
                <a:r>
                  <a:rPr lang="en-US" dirty="0" err="1">
                    <a:solidFill>
                      <a:srgbClr val="0070C0"/>
                    </a:solidFill>
                  </a:rPr>
                  <a:t>X</a:t>
                </a:r>
                <a:r>
                  <a:rPr lang="en-US" baseline="-25000" dirty="0" err="1">
                    <a:solidFill>
                      <a:srgbClr val="0070C0"/>
                    </a:solidFill>
                  </a:rPr>
                  <a:t>a,i</a:t>
                </a:r>
                <a:r>
                  <a:rPr lang="en-US" dirty="0">
                    <a:solidFill>
                      <a:srgbClr val="0070C0"/>
                    </a:solidFill>
                  </a:rPr>
                  <a:t> + h</a:t>
                </a:r>
                <a:r>
                  <a:rPr lang="en-US" baseline="-25000" dirty="0">
                    <a:solidFill>
                      <a:srgbClr val="0070C0"/>
                    </a:solidFill>
                  </a:rPr>
                  <a:t>i</a:t>
                </a:r>
                <a:r>
                  <a:rPr lang="en-US" dirty="0">
                    <a:solidFill>
                      <a:srgbClr val="0070C0"/>
                    </a:solidFill>
                  </a:rPr>
                  <a:t> (</a:t>
                </a:r>
                <a:r>
                  <a:rPr lang="en-US" dirty="0" err="1">
                    <a:solidFill>
                      <a:srgbClr val="0070C0"/>
                    </a:solidFill>
                  </a:rPr>
                  <a:t>X</a:t>
                </a:r>
                <a:r>
                  <a:rPr lang="en-US" baseline="-25000" dirty="0" err="1">
                    <a:solidFill>
                      <a:srgbClr val="0070C0"/>
                    </a:solidFill>
                  </a:rPr>
                  <a:t>b,i</a:t>
                </a:r>
                <a:r>
                  <a:rPr lang="en-US" dirty="0" err="1">
                    <a:solidFill>
                      <a:srgbClr val="0070C0"/>
                    </a:solidFill>
                  </a:rPr>
                  <a:t>-X</a:t>
                </a:r>
                <a:r>
                  <a:rPr lang="en-US" baseline="-25000" dirty="0" err="1">
                    <a:solidFill>
                      <a:srgbClr val="0070C0"/>
                    </a:solidFill>
                  </a:rPr>
                  <a:t>a,i</a:t>
                </a:r>
                <a:r>
                  <a:rPr lang="en-US" dirty="0" smtClean="0">
                    <a:solidFill>
                      <a:srgbClr val="0070C0"/>
                    </a:solidFill>
                  </a:rPr>
                  <a:t>)</a:t>
                </a:r>
              </a:p>
              <a:p>
                <a:pPr marL="914400" lvl="2" indent="0">
                  <a:buNone/>
                </a:pPr>
                <a:endParaRPr lang="en-US" dirty="0" smtClean="0"/>
              </a:p>
              <a:p>
                <a:pPr marL="914400" lvl="2" indent="0">
                  <a:buNone/>
                </a:pPr>
                <a:r>
                  <a:rPr lang="en-US" dirty="0" err="1" smtClean="0">
                    <a:solidFill>
                      <a:srgbClr val="0070C0"/>
                    </a:solidFill>
                  </a:rPr>
                  <a:t>X</a:t>
                </a:r>
                <a:r>
                  <a:rPr lang="en-US" baseline="-25000" dirty="0" err="1" smtClean="0">
                    <a:solidFill>
                      <a:srgbClr val="0070C0"/>
                    </a:solidFill>
                  </a:rPr>
                  <a:t>a,i</a:t>
                </a:r>
                <a:r>
                  <a:rPr lang="en-US" dirty="0" smtClean="0">
                    <a:solidFill>
                      <a:srgbClr val="0070C0"/>
                    </a:solidFill>
                  </a:rPr>
                  <a:t> </a:t>
                </a:r>
                <a:r>
                  <a:rPr lang="en-US" dirty="0">
                    <a:solidFill>
                      <a:srgbClr val="0070C0"/>
                    </a:solidFill>
                  </a:rPr>
                  <a:t>= </a:t>
                </a:r>
                <a:r>
                  <a:rPr lang="id-ID" dirty="0">
                    <a:solidFill>
                      <a:srgbClr val="0070C0"/>
                    </a:solidFill>
                  </a:rPr>
                  <a:t>data </a:t>
                </a:r>
                <a:r>
                  <a:rPr lang="en-US" dirty="0" err="1">
                    <a:solidFill>
                      <a:srgbClr val="0070C0"/>
                    </a:solidFill>
                  </a:rPr>
                  <a:t>sebelum</a:t>
                </a:r>
                <a:r>
                  <a:rPr lang="en-US" dirty="0">
                    <a:solidFill>
                      <a:srgbClr val="0070C0"/>
                    </a:solidFill>
                  </a:rPr>
                  <a:t> </a:t>
                </a:r>
                <a:r>
                  <a:rPr lang="en-US" dirty="0" err="1">
                    <a:solidFill>
                      <a:srgbClr val="0070C0"/>
                    </a:solidFill>
                  </a:rPr>
                  <a:t>posisi</a:t>
                </a:r>
                <a:r>
                  <a:rPr lang="en-US" dirty="0">
                    <a:solidFill>
                      <a:srgbClr val="0070C0"/>
                    </a:solidFill>
                  </a:rPr>
                  <a:t> </a:t>
                </a:r>
                <a:r>
                  <a:rPr lang="en-US" dirty="0" err="1">
                    <a:solidFill>
                      <a:srgbClr val="0070C0"/>
                    </a:solidFill>
                  </a:rPr>
                  <a:t>kuartil</a:t>
                </a:r>
                <a:r>
                  <a:rPr lang="en-US" dirty="0">
                    <a:solidFill>
                      <a:srgbClr val="0070C0"/>
                    </a:solidFill>
                  </a:rPr>
                  <a:t> </a:t>
                </a:r>
                <a:r>
                  <a:rPr lang="en-US" dirty="0" err="1">
                    <a:solidFill>
                      <a:srgbClr val="0070C0"/>
                    </a:solidFill>
                  </a:rPr>
                  <a:t>ke-i</a:t>
                </a:r>
                <a:r>
                  <a:rPr lang="en-US" dirty="0">
                    <a:solidFill>
                      <a:srgbClr val="0070C0"/>
                    </a:solidFill>
                  </a:rPr>
                  <a:t>, </a:t>
                </a:r>
                <a:endParaRPr lang="en-US" dirty="0" smtClean="0">
                  <a:solidFill>
                    <a:srgbClr val="0070C0"/>
                  </a:solidFill>
                </a:endParaRPr>
              </a:p>
              <a:p>
                <a:pPr marL="914400" lvl="2" indent="0">
                  <a:buNone/>
                </a:pPr>
                <a:r>
                  <a:rPr lang="en-US" dirty="0" err="1" smtClean="0">
                    <a:solidFill>
                      <a:srgbClr val="0070C0"/>
                    </a:solidFill>
                  </a:rPr>
                  <a:t>X</a:t>
                </a:r>
                <a:r>
                  <a:rPr lang="en-US" baseline="-25000" dirty="0" err="1" smtClean="0">
                    <a:solidFill>
                      <a:srgbClr val="0070C0"/>
                    </a:solidFill>
                  </a:rPr>
                  <a:t>b,i</a:t>
                </a:r>
                <a:r>
                  <a:rPr lang="en-US" dirty="0" smtClean="0">
                    <a:solidFill>
                      <a:srgbClr val="0070C0"/>
                    </a:solidFill>
                  </a:rPr>
                  <a:t> </a:t>
                </a:r>
                <a:r>
                  <a:rPr lang="en-US" dirty="0">
                    <a:solidFill>
                      <a:srgbClr val="0070C0"/>
                    </a:solidFill>
                  </a:rPr>
                  <a:t>= </a:t>
                </a:r>
                <a:r>
                  <a:rPr lang="id-ID" dirty="0">
                    <a:solidFill>
                      <a:srgbClr val="0070C0"/>
                    </a:solidFill>
                  </a:rPr>
                  <a:t>data</a:t>
                </a:r>
                <a:r>
                  <a:rPr lang="en-US" dirty="0">
                    <a:solidFill>
                      <a:srgbClr val="0070C0"/>
                    </a:solidFill>
                  </a:rPr>
                  <a:t> </a:t>
                </a:r>
                <a:r>
                  <a:rPr lang="en-US" dirty="0" err="1">
                    <a:solidFill>
                      <a:srgbClr val="0070C0"/>
                    </a:solidFill>
                  </a:rPr>
                  <a:t>setelah</a:t>
                </a:r>
                <a:r>
                  <a:rPr lang="en-US" dirty="0">
                    <a:solidFill>
                      <a:srgbClr val="0070C0"/>
                    </a:solidFill>
                  </a:rPr>
                  <a:t> </a:t>
                </a:r>
                <a:r>
                  <a:rPr lang="en-US" dirty="0" err="1">
                    <a:solidFill>
                      <a:srgbClr val="0070C0"/>
                    </a:solidFill>
                  </a:rPr>
                  <a:t>posisi</a:t>
                </a:r>
                <a:r>
                  <a:rPr lang="en-US" dirty="0">
                    <a:solidFill>
                      <a:srgbClr val="0070C0"/>
                    </a:solidFill>
                  </a:rPr>
                  <a:t> </a:t>
                </a:r>
                <a:r>
                  <a:rPr lang="en-US" dirty="0" err="1">
                    <a:solidFill>
                      <a:srgbClr val="0070C0"/>
                    </a:solidFill>
                  </a:rPr>
                  <a:t>kuartil</a:t>
                </a:r>
                <a:r>
                  <a:rPr lang="en-US" dirty="0">
                    <a:solidFill>
                      <a:srgbClr val="0070C0"/>
                    </a:solidFill>
                  </a:rPr>
                  <a:t> </a:t>
                </a:r>
                <a:r>
                  <a:rPr lang="en-US" dirty="0" err="1">
                    <a:solidFill>
                      <a:srgbClr val="0070C0"/>
                    </a:solidFill>
                  </a:rPr>
                  <a:t>ke-i</a:t>
                </a:r>
                <a:r>
                  <a:rPr lang="en-US" dirty="0">
                    <a:solidFill>
                      <a:srgbClr val="0070C0"/>
                    </a:solidFill>
                  </a:rPr>
                  <a:t> </a:t>
                </a:r>
                <a:endParaRPr lang="en-US" dirty="0" smtClean="0">
                  <a:solidFill>
                    <a:srgbClr val="0070C0"/>
                  </a:solidFill>
                </a:endParaRPr>
              </a:p>
              <a:p>
                <a:pPr marL="914400" lvl="2" indent="0">
                  <a:buNone/>
                </a:pPr>
                <a:r>
                  <a:rPr lang="en-US" dirty="0" smtClean="0">
                    <a:solidFill>
                      <a:srgbClr val="0070C0"/>
                    </a:solidFill>
                  </a:rPr>
                  <a:t>h</a:t>
                </a:r>
                <a:r>
                  <a:rPr lang="en-US" baseline="-25000" dirty="0" smtClean="0">
                    <a:solidFill>
                      <a:srgbClr val="0070C0"/>
                    </a:solidFill>
                  </a:rPr>
                  <a:t>i</a:t>
                </a:r>
                <a:r>
                  <a:rPr lang="en-US" dirty="0" smtClean="0">
                    <a:solidFill>
                      <a:srgbClr val="0070C0"/>
                    </a:solidFill>
                  </a:rPr>
                  <a:t> = </a:t>
                </a:r>
                <a:r>
                  <a:rPr lang="en-US" dirty="0" err="1">
                    <a:solidFill>
                      <a:srgbClr val="0070C0"/>
                    </a:solidFill>
                  </a:rPr>
                  <a:t>nilai</a:t>
                </a:r>
                <a:r>
                  <a:rPr lang="en-US" dirty="0">
                    <a:solidFill>
                      <a:srgbClr val="0070C0"/>
                    </a:solidFill>
                  </a:rPr>
                  <a:t> </a:t>
                </a:r>
                <a:r>
                  <a:rPr lang="en-US" dirty="0" err="1">
                    <a:solidFill>
                      <a:srgbClr val="0070C0"/>
                    </a:solidFill>
                  </a:rPr>
                  <a:t>pecahan</a:t>
                </a:r>
                <a:r>
                  <a:rPr lang="en-US" dirty="0">
                    <a:solidFill>
                      <a:srgbClr val="0070C0"/>
                    </a:solidFill>
                  </a:rPr>
                  <a:t> </a:t>
                </a:r>
                <a:r>
                  <a:rPr lang="en-US" dirty="0" err="1">
                    <a:solidFill>
                      <a:srgbClr val="0070C0"/>
                    </a:solidFill>
                  </a:rPr>
                  <a:t>dari</a:t>
                </a:r>
                <a:r>
                  <a:rPr lang="en-US" dirty="0">
                    <a:solidFill>
                      <a:srgbClr val="0070C0"/>
                    </a:solidFill>
                  </a:rPr>
                  <a:t> </a:t>
                </a:r>
                <a:r>
                  <a:rPr lang="en-US" dirty="0" err="1">
                    <a:solidFill>
                      <a:srgbClr val="0070C0"/>
                    </a:solidFill>
                  </a:rPr>
                  <a:t>posisi</a:t>
                </a:r>
                <a:r>
                  <a:rPr lang="en-US" dirty="0">
                    <a:solidFill>
                      <a:srgbClr val="0070C0"/>
                    </a:solidFill>
                  </a:rPr>
                  <a:t> </a:t>
                </a:r>
                <a:r>
                  <a:rPr lang="en-US" dirty="0" err="1">
                    <a:solidFill>
                      <a:srgbClr val="0070C0"/>
                    </a:solidFill>
                  </a:rPr>
                  <a:t>kuartil</a:t>
                </a:r>
                <a:endParaRPr lang="en-US" dirty="0">
                  <a:solidFill>
                    <a:srgbClr val="0070C0"/>
                  </a:solidFill>
                </a:endParaRPr>
              </a:p>
              <a:p>
                <a:endParaRPr lang="en-US" dirty="0"/>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xfrm>
                <a:off x="611863" y="1735137"/>
                <a:ext cx="10515600" cy="4351338"/>
              </a:xfrm>
              <a:blipFill rotWithShape="0">
                <a:blip r:embed="rId4"/>
                <a:stretch>
                  <a:fillRect l="-1158" t="-2378" b="-2238"/>
                </a:stretch>
              </a:blipFill>
              <a:ln>
                <a:solidFill>
                  <a:srgbClr val="00B0F0"/>
                </a:solidFill>
              </a:ln>
            </p:spPr>
            <p:txBody>
              <a:bodyPr/>
              <a:lstStyle/>
              <a:p>
                <a:r>
                  <a:rPr lang="en-US">
                    <a:noFill/>
                  </a:rPr>
                  <a:t> </a:t>
                </a:r>
              </a:p>
            </p:txBody>
          </p:sp>
        </mc:Fallback>
      </mc:AlternateContent>
    </p:spTree>
    <p:extLst>
      <p:ext uri="{BB962C8B-B14F-4D97-AF65-F5344CB8AC3E}">
        <p14:creationId xmlns:p14="http://schemas.microsoft.com/office/powerpoint/2010/main" val="120414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860</TotalTime>
  <Words>750</Words>
  <Application>Microsoft Office PowerPoint</Application>
  <PresentationFormat>Widescreen</PresentationFormat>
  <Paragraphs>125</Paragraphs>
  <Slides>17</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9" baseType="lpstr">
      <vt:lpstr>Adobe Heiti Std R</vt:lpstr>
      <vt:lpstr>Arial</vt:lpstr>
      <vt:lpstr>Bahnschrift SemiBold</vt:lpstr>
      <vt:lpstr>Calibri</vt:lpstr>
      <vt:lpstr>Calibri Light</vt:lpstr>
      <vt:lpstr>Cambria Math</vt:lpstr>
      <vt:lpstr>Courier New</vt:lpstr>
      <vt:lpstr>Times New Roman</vt:lpstr>
      <vt:lpstr>Trebuchet MS</vt:lpstr>
      <vt:lpstr>Wingdings</vt:lpstr>
      <vt:lpstr>Office Theme</vt:lpstr>
      <vt:lpstr>Equation</vt:lpstr>
      <vt:lpstr>PowerPoint Presentation</vt:lpstr>
      <vt:lpstr>PowerPoint Presentation</vt:lpstr>
      <vt:lpstr>Ukuran Pemusatan Data</vt:lpstr>
      <vt:lpstr>=Mean (rata-rata)=</vt:lpstr>
      <vt:lpstr>=Median=</vt:lpstr>
      <vt:lpstr>=Modus=</vt:lpstr>
      <vt:lpstr>=Kuartil=</vt:lpstr>
      <vt:lpstr>Cara menghitung Kuartil </vt:lpstr>
      <vt:lpstr>Cara menghitung Kuartil </vt:lpstr>
      <vt:lpstr>Cara menghitung Kuartil …. lanjutan </vt:lpstr>
      <vt:lpstr>Ukuran Penyebaran Data</vt:lpstr>
      <vt:lpstr>Ukuran Penyebaran Data</vt:lpstr>
      <vt:lpstr>=Varians=</vt:lpstr>
      <vt:lpstr>=Standar Deviasi=</vt:lpstr>
      <vt:lpstr>=Standar Deviasi= lanjutan</vt:lpstr>
      <vt:lpstr>=Rentang=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djuli</cp:lastModifiedBy>
  <cp:revision>45</cp:revision>
  <dcterms:created xsi:type="dcterms:W3CDTF">2019-02-07T02:14:09Z</dcterms:created>
  <dcterms:modified xsi:type="dcterms:W3CDTF">2019-03-07T07:25:37Z</dcterms:modified>
</cp:coreProperties>
</file>