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77" r:id="rId3"/>
    <p:sldId id="262" r:id="rId4"/>
    <p:sldId id="265" r:id="rId5"/>
    <p:sldId id="263" r:id="rId6"/>
    <p:sldId id="266" r:id="rId7"/>
    <p:sldId id="267" r:id="rId8"/>
    <p:sldId id="269" r:id="rId9"/>
    <p:sldId id="270" r:id="rId10"/>
    <p:sldId id="271" r:id="rId11"/>
    <p:sldId id="272" r:id="rId12"/>
    <p:sldId id="273" r:id="rId13"/>
    <p:sldId id="275" r:id="rId14"/>
    <p:sldId id="274" r:id="rId15"/>
    <p:sldId id="27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Gaya Medium 2 - Akse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7009CC7-D9F3-4103-AF04-7C391C2BC00A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260EC4A-9A4D-45A0-8ED7-6F30B9100C81}">
      <dgm:prSet phldrT="[Text]" custT="1"/>
      <dgm:spPr/>
      <dgm:t>
        <a:bodyPr/>
        <a:lstStyle/>
        <a:p>
          <a:r>
            <a:rPr lang="en-US" sz="3600" dirty="0" err="1" smtClean="0"/>
            <a:t>Komplemen</a:t>
          </a:r>
          <a:endParaRPr lang="en-US" sz="3600" dirty="0"/>
        </a:p>
      </dgm:t>
    </dgm:pt>
    <dgm:pt modelId="{38DFC347-10E8-4DBC-9FE7-92073466E9C5}" type="parTrans" cxnId="{BC11EBA7-8F05-46B8-841E-8DC31E487AEF}">
      <dgm:prSet/>
      <dgm:spPr/>
      <dgm:t>
        <a:bodyPr/>
        <a:lstStyle/>
        <a:p>
          <a:endParaRPr lang="en-US" sz="3200"/>
        </a:p>
      </dgm:t>
    </dgm:pt>
    <dgm:pt modelId="{E86CE1C2-7C96-4889-8C1F-E97D44649DF4}" type="sibTrans" cxnId="{BC11EBA7-8F05-46B8-841E-8DC31E487AEF}">
      <dgm:prSet/>
      <dgm:spPr/>
      <dgm:t>
        <a:bodyPr/>
        <a:lstStyle/>
        <a:p>
          <a:endParaRPr lang="en-US" sz="3200"/>
        </a:p>
      </dgm:t>
    </dgm:pt>
    <dgm:pt modelId="{C7126AFA-FE20-4988-9DCC-AACBFF0904EE}">
      <dgm:prSet phldrT="[Text]" custT="1"/>
      <dgm:spPr/>
      <dgm:t>
        <a:bodyPr/>
        <a:lstStyle/>
        <a:p>
          <a:r>
            <a:rPr lang="en-US" sz="3600" dirty="0" err="1" smtClean="0"/>
            <a:t>Gabungan</a:t>
          </a:r>
          <a:endParaRPr lang="en-US" sz="3600" dirty="0"/>
        </a:p>
      </dgm:t>
    </dgm:pt>
    <dgm:pt modelId="{21641D86-1286-4FAD-AE21-C71E6F96CF68}" type="parTrans" cxnId="{497CF9F2-21F7-40E3-BD19-BB49E975FAF4}">
      <dgm:prSet/>
      <dgm:spPr/>
      <dgm:t>
        <a:bodyPr/>
        <a:lstStyle/>
        <a:p>
          <a:endParaRPr lang="en-US" sz="3200"/>
        </a:p>
      </dgm:t>
    </dgm:pt>
    <dgm:pt modelId="{24558C36-E3B8-465E-85B0-E61A0B119743}" type="sibTrans" cxnId="{497CF9F2-21F7-40E3-BD19-BB49E975FAF4}">
      <dgm:prSet/>
      <dgm:spPr/>
      <dgm:t>
        <a:bodyPr/>
        <a:lstStyle/>
        <a:p>
          <a:endParaRPr lang="en-US" sz="3200"/>
        </a:p>
      </dgm:t>
    </dgm:pt>
    <dgm:pt modelId="{B0BA8FA9-2C3D-44B3-86ED-9283D65F4EB5}">
      <dgm:prSet phldrT="[Text]" custT="1"/>
      <dgm:spPr/>
      <dgm:t>
        <a:bodyPr/>
        <a:lstStyle/>
        <a:p>
          <a:r>
            <a:rPr lang="en-US" sz="3600" dirty="0" err="1" smtClean="0"/>
            <a:t>Irisan</a:t>
          </a:r>
          <a:endParaRPr lang="en-US" sz="3600" dirty="0"/>
        </a:p>
      </dgm:t>
    </dgm:pt>
    <dgm:pt modelId="{A40A5553-35E7-4E52-9F76-AC2C19D6CF3E}" type="parTrans" cxnId="{1E9B9C7A-9361-4C09-AFEC-CA94E4982838}">
      <dgm:prSet/>
      <dgm:spPr/>
      <dgm:t>
        <a:bodyPr/>
        <a:lstStyle/>
        <a:p>
          <a:endParaRPr lang="en-US" sz="3200"/>
        </a:p>
      </dgm:t>
    </dgm:pt>
    <dgm:pt modelId="{ACEC738F-CDB7-415D-B775-06FF34C4B56A}" type="sibTrans" cxnId="{1E9B9C7A-9361-4C09-AFEC-CA94E4982838}">
      <dgm:prSet/>
      <dgm:spPr/>
      <dgm:t>
        <a:bodyPr/>
        <a:lstStyle/>
        <a:p>
          <a:endParaRPr lang="en-US" sz="3200"/>
        </a:p>
      </dgm:t>
    </dgm:pt>
    <dgm:pt modelId="{EF455B7F-8995-425A-9EFC-7BB023A7EF3B}">
      <dgm:prSet phldrT="[Text]" custT="1"/>
      <dgm:spPr/>
      <dgm:t>
        <a:bodyPr/>
        <a:lstStyle/>
        <a:p>
          <a:r>
            <a:rPr lang="en-US" sz="3600" dirty="0" err="1" smtClean="0"/>
            <a:t>Peluang</a:t>
          </a:r>
          <a:r>
            <a:rPr lang="en-US" sz="3600" dirty="0" smtClean="0"/>
            <a:t> </a:t>
          </a:r>
          <a:r>
            <a:rPr lang="en-US" sz="3600" dirty="0" err="1" smtClean="0"/>
            <a:t>Bersyarat</a:t>
          </a:r>
          <a:r>
            <a:rPr lang="en-US" sz="3600" dirty="0" smtClean="0"/>
            <a:t> &amp; </a:t>
          </a:r>
          <a:r>
            <a:rPr lang="en-US" sz="3600" dirty="0" err="1" smtClean="0"/>
            <a:t>Independen</a:t>
          </a:r>
          <a:endParaRPr lang="en-US" sz="3600" dirty="0"/>
        </a:p>
      </dgm:t>
    </dgm:pt>
    <dgm:pt modelId="{0E7FF367-C958-4088-AB64-A96BA1930476}" type="parTrans" cxnId="{06553BAE-FD4B-45DF-A746-A649DBC286D6}">
      <dgm:prSet/>
      <dgm:spPr/>
      <dgm:t>
        <a:bodyPr/>
        <a:lstStyle/>
        <a:p>
          <a:endParaRPr lang="en-US" sz="3200"/>
        </a:p>
      </dgm:t>
    </dgm:pt>
    <dgm:pt modelId="{2D927B29-7A79-4A12-A0E4-DE8D65FE9D64}" type="sibTrans" cxnId="{06553BAE-FD4B-45DF-A746-A649DBC286D6}">
      <dgm:prSet/>
      <dgm:spPr/>
      <dgm:t>
        <a:bodyPr/>
        <a:lstStyle/>
        <a:p>
          <a:endParaRPr lang="en-US" sz="3200"/>
        </a:p>
      </dgm:t>
    </dgm:pt>
    <dgm:pt modelId="{6F23E9AE-DA16-4696-9068-361B293D7D81}" type="pres">
      <dgm:prSet presAssocID="{77009CC7-D9F3-4103-AF04-7C391C2BC00A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631B96C-C4D3-4101-808C-AC22CF0D665B}" type="pres">
      <dgm:prSet presAssocID="{E260EC4A-9A4D-45A0-8ED7-6F30B9100C81}" presName="parentLin" presStyleCnt="0"/>
      <dgm:spPr/>
    </dgm:pt>
    <dgm:pt modelId="{2B69892C-94FB-4787-A8A0-44D94E5569F8}" type="pres">
      <dgm:prSet presAssocID="{E260EC4A-9A4D-45A0-8ED7-6F30B9100C81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099B36E9-B84E-4CAF-9367-193DDD74FC98}" type="pres">
      <dgm:prSet presAssocID="{E260EC4A-9A4D-45A0-8ED7-6F30B9100C81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1FF953-6974-4FB6-8824-277458A5C98B}" type="pres">
      <dgm:prSet presAssocID="{E260EC4A-9A4D-45A0-8ED7-6F30B9100C81}" presName="negativeSpace" presStyleCnt="0"/>
      <dgm:spPr/>
    </dgm:pt>
    <dgm:pt modelId="{DBCD8D63-A099-481B-AC91-5BA019751C9F}" type="pres">
      <dgm:prSet presAssocID="{E260EC4A-9A4D-45A0-8ED7-6F30B9100C81}" presName="childText" presStyleLbl="conFgAcc1" presStyleIdx="0" presStyleCnt="4">
        <dgm:presLayoutVars>
          <dgm:bulletEnabled val="1"/>
        </dgm:presLayoutVars>
      </dgm:prSet>
      <dgm:spPr/>
    </dgm:pt>
    <dgm:pt modelId="{D67966EE-D643-4CEF-A97D-7103FAC91A16}" type="pres">
      <dgm:prSet presAssocID="{E86CE1C2-7C96-4889-8C1F-E97D44649DF4}" presName="spaceBetweenRectangles" presStyleCnt="0"/>
      <dgm:spPr/>
    </dgm:pt>
    <dgm:pt modelId="{A3753A9D-624F-493B-A8F8-D86D77447E66}" type="pres">
      <dgm:prSet presAssocID="{C7126AFA-FE20-4988-9DCC-AACBFF0904EE}" presName="parentLin" presStyleCnt="0"/>
      <dgm:spPr/>
    </dgm:pt>
    <dgm:pt modelId="{1025619A-9481-4F93-B629-A20F2C775CCA}" type="pres">
      <dgm:prSet presAssocID="{C7126AFA-FE20-4988-9DCC-AACBFF0904EE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DF522344-1D70-47E1-88E5-96D3DCEAD459}" type="pres">
      <dgm:prSet presAssocID="{C7126AFA-FE20-4988-9DCC-AACBFF0904EE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A35BEE4-3697-4465-A195-9194A09A0690}" type="pres">
      <dgm:prSet presAssocID="{C7126AFA-FE20-4988-9DCC-AACBFF0904EE}" presName="negativeSpace" presStyleCnt="0"/>
      <dgm:spPr/>
    </dgm:pt>
    <dgm:pt modelId="{D78D7B5A-8BAC-46E3-A48B-D65A0512C36C}" type="pres">
      <dgm:prSet presAssocID="{C7126AFA-FE20-4988-9DCC-AACBFF0904EE}" presName="childText" presStyleLbl="conFgAcc1" presStyleIdx="1" presStyleCnt="4">
        <dgm:presLayoutVars>
          <dgm:bulletEnabled val="1"/>
        </dgm:presLayoutVars>
      </dgm:prSet>
      <dgm:spPr/>
    </dgm:pt>
    <dgm:pt modelId="{40377197-A302-4330-974B-8BABC8C5CC6B}" type="pres">
      <dgm:prSet presAssocID="{24558C36-E3B8-465E-85B0-E61A0B119743}" presName="spaceBetweenRectangles" presStyleCnt="0"/>
      <dgm:spPr/>
    </dgm:pt>
    <dgm:pt modelId="{ED7183D4-1FC2-4127-9835-A005DE6566BC}" type="pres">
      <dgm:prSet presAssocID="{B0BA8FA9-2C3D-44B3-86ED-9283D65F4EB5}" presName="parentLin" presStyleCnt="0"/>
      <dgm:spPr/>
    </dgm:pt>
    <dgm:pt modelId="{F9F43E63-71F4-4718-9A26-1BA3F3AC2C41}" type="pres">
      <dgm:prSet presAssocID="{B0BA8FA9-2C3D-44B3-86ED-9283D65F4EB5}" presName="parentLeftMargin" presStyleLbl="node1" presStyleIdx="1" presStyleCnt="4"/>
      <dgm:spPr/>
      <dgm:t>
        <a:bodyPr/>
        <a:lstStyle/>
        <a:p>
          <a:endParaRPr lang="en-US"/>
        </a:p>
      </dgm:t>
    </dgm:pt>
    <dgm:pt modelId="{69B3236F-DBDA-49A6-9B74-B26CF970560C}" type="pres">
      <dgm:prSet presAssocID="{B0BA8FA9-2C3D-44B3-86ED-9283D65F4EB5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3E3EDD-7AEB-4CC8-AFB0-A0FDFFC0D666}" type="pres">
      <dgm:prSet presAssocID="{B0BA8FA9-2C3D-44B3-86ED-9283D65F4EB5}" presName="negativeSpace" presStyleCnt="0"/>
      <dgm:spPr/>
    </dgm:pt>
    <dgm:pt modelId="{4CFB738B-76B2-459F-B68D-C8BB0AC6A068}" type="pres">
      <dgm:prSet presAssocID="{B0BA8FA9-2C3D-44B3-86ED-9283D65F4EB5}" presName="childText" presStyleLbl="conFgAcc1" presStyleIdx="2" presStyleCnt="4">
        <dgm:presLayoutVars>
          <dgm:bulletEnabled val="1"/>
        </dgm:presLayoutVars>
      </dgm:prSet>
      <dgm:spPr/>
    </dgm:pt>
    <dgm:pt modelId="{21D55928-E17F-4A2A-B65B-DAEDD14F78A7}" type="pres">
      <dgm:prSet presAssocID="{ACEC738F-CDB7-415D-B775-06FF34C4B56A}" presName="spaceBetweenRectangles" presStyleCnt="0"/>
      <dgm:spPr/>
    </dgm:pt>
    <dgm:pt modelId="{EB3F9CEA-8A0C-44FB-876A-35E114C5A348}" type="pres">
      <dgm:prSet presAssocID="{EF455B7F-8995-425A-9EFC-7BB023A7EF3B}" presName="parentLin" presStyleCnt="0"/>
      <dgm:spPr/>
    </dgm:pt>
    <dgm:pt modelId="{EFDD43F4-8B19-4527-A036-540FB15C903B}" type="pres">
      <dgm:prSet presAssocID="{EF455B7F-8995-425A-9EFC-7BB023A7EF3B}" presName="parentLeftMargin" presStyleLbl="node1" presStyleIdx="2" presStyleCnt="4"/>
      <dgm:spPr/>
      <dgm:t>
        <a:bodyPr/>
        <a:lstStyle/>
        <a:p>
          <a:endParaRPr lang="en-US"/>
        </a:p>
      </dgm:t>
    </dgm:pt>
    <dgm:pt modelId="{C182DE36-4474-48DB-9459-7091FCB764EC}" type="pres">
      <dgm:prSet presAssocID="{EF455B7F-8995-425A-9EFC-7BB023A7EF3B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B52EA4-59C9-4DAB-B8B9-939032E93539}" type="pres">
      <dgm:prSet presAssocID="{EF455B7F-8995-425A-9EFC-7BB023A7EF3B}" presName="negativeSpace" presStyleCnt="0"/>
      <dgm:spPr/>
    </dgm:pt>
    <dgm:pt modelId="{2328EE12-132A-45CB-886E-7E74D39CCA21}" type="pres">
      <dgm:prSet presAssocID="{EF455B7F-8995-425A-9EFC-7BB023A7EF3B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497CF9F2-21F7-40E3-BD19-BB49E975FAF4}" srcId="{77009CC7-D9F3-4103-AF04-7C391C2BC00A}" destId="{C7126AFA-FE20-4988-9DCC-AACBFF0904EE}" srcOrd="1" destOrd="0" parTransId="{21641D86-1286-4FAD-AE21-C71E6F96CF68}" sibTransId="{24558C36-E3B8-465E-85B0-E61A0B119743}"/>
    <dgm:cxn modelId="{06553BAE-FD4B-45DF-A746-A649DBC286D6}" srcId="{77009CC7-D9F3-4103-AF04-7C391C2BC00A}" destId="{EF455B7F-8995-425A-9EFC-7BB023A7EF3B}" srcOrd="3" destOrd="0" parTransId="{0E7FF367-C958-4088-AB64-A96BA1930476}" sibTransId="{2D927B29-7A79-4A12-A0E4-DE8D65FE9D64}"/>
    <dgm:cxn modelId="{E93A598D-C592-4006-AD2E-E45D50A66591}" type="presOf" srcId="{EF455B7F-8995-425A-9EFC-7BB023A7EF3B}" destId="{C182DE36-4474-48DB-9459-7091FCB764EC}" srcOrd="1" destOrd="0" presId="urn:microsoft.com/office/officeart/2005/8/layout/list1"/>
    <dgm:cxn modelId="{2F9E5713-5DB2-47D7-852E-EFA0D5E05934}" type="presOf" srcId="{E260EC4A-9A4D-45A0-8ED7-6F30B9100C81}" destId="{099B36E9-B84E-4CAF-9367-193DDD74FC98}" srcOrd="1" destOrd="0" presId="urn:microsoft.com/office/officeart/2005/8/layout/list1"/>
    <dgm:cxn modelId="{6BCB4B28-5F00-4110-BCD5-38FF516C2B37}" type="presOf" srcId="{B0BA8FA9-2C3D-44B3-86ED-9283D65F4EB5}" destId="{F9F43E63-71F4-4718-9A26-1BA3F3AC2C41}" srcOrd="0" destOrd="0" presId="urn:microsoft.com/office/officeart/2005/8/layout/list1"/>
    <dgm:cxn modelId="{BACE3C9D-2C2B-43F2-BF5C-F512E014DAC9}" type="presOf" srcId="{B0BA8FA9-2C3D-44B3-86ED-9283D65F4EB5}" destId="{69B3236F-DBDA-49A6-9B74-B26CF970560C}" srcOrd="1" destOrd="0" presId="urn:microsoft.com/office/officeart/2005/8/layout/list1"/>
    <dgm:cxn modelId="{1E9B9C7A-9361-4C09-AFEC-CA94E4982838}" srcId="{77009CC7-D9F3-4103-AF04-7C391C2BC00A}" destId="{B0BA8FA9-2C3D-44B3-86ED-9283D65F4EB5}" srcOrd="2" destOrd="0" parTransId="{A40A5553-35E7-4E52-9F76-AC2C19D6CF3E}" sibTransId="{ACEC738F-CDB7-415D-B775-06FF34C4B56A}"/>
    <dgm:cxn modelId="{BC11EBA7-8F05-46B8-841E-8DC31E487AEF}" srcId="{77009CC7-D9F3-4103-AF04-7C391C2BC00A}" destId="{E260EC4A-9A4D-45A0-8ED7-6F30B9100C81}" srcOrd="0" destOrd="0" parTransId="{38DFC347-10E8-4DBC-9FE7-92073466E9C5}" sibTransId="{E86CE1C2-7C96-4889-8C1F-E97D44649DF4}"/>
    <dgm:cxn modelId="{028A866C-DEBE-44B1-878A-E1221EF827CB}" type="presOf" srcId="{C7126AFA-FE20-4988-9DCC-AACBFF0904EE}" destId="{1025619A-9481-4F93-B629-A20F2C775CCA}" srcOrd="0" destOrd="0" presId="urn:microsoft.com/office/officeart/2005/8/layout/list1"/>
    <dgm:cxn modelId="{39F327F3-AFE7-4D5A-A686-76D2C7C326BF}" type="presOf" srcId="{C7126AFA-FE20-4988-9DCC-AACBFF0904EE}" destId="{DF522344-1D70-47E1-88E5-96D3DCEAD459}" srcOrd="1" destOrd="0" presId="urn:microsoft.com/office/officeart/2005/8/layout/list1"/>
    <dgm:cxn modelId="{A312D3B9-03F6-4F75-A359-849D54780EB8}" type="presOf" srcId="{E260EC4A-9A4D-45A0-8ED7-6F30B9100C81}" destId="{2B69892C-94FB-4787-A8A0-44D94E5569F8}" srcOrd="0" destOrd="0" presId="urn:microsoft.com/office/officeart/2005/8/layout/list1"/>
    <dgm:cxn modelId="{80244A51-560D-4FEE-870D-1067A06E5F43}" type="presOf" srcId="{EF455B7F-8995-425A-9EFC-7BB023A7EF3B}" destId="{EFDD43F4-8B19-4527-A036-540FB15C903B}" srcOrd="0" destOrd="0" presId="urn:microsoft.com/office/officeart/2005/8/layout/list1"/>
    <dgm:cxn modelId="{AD1B6CF4-B4AA-4557-8911-EC4C204C5478}" type="presOf" srcId="{77009CC7-D9F3-4103-AF04-7C391C2BC00A}" destId="{6F23E9AE-DA16-4696-9068-361B293D7D81}" srcOrd="0" destOrd="0" presId="urn:microsoft.com/office/officeart/2005/8/layout/list1"/>
    <dgm:cxn modelId="{1E259BAB-353A-40A7-B402-4CD9E552EE81}" type="presParOf" srcId="{6F23E9AE-DA16-4696-9068-361B293D7D81}" destId="{6631B96C-C4D3-4101-808C-AC22CF0D665B}" srcOrd="0" destOrd="0" presId="urn:microsoft.com/office/officeart/2005/8/layout/list1"/>
    <dgm:cxn modelId="{C68484DD-31F2-47B7-8DE2-EB8DC9DCA535}" type="presParOf" srcId="{6631B96C-C4D3-4101-808C-AC22CF0D665B}" destId="{2B69892C-94FB-4787-A8A0-44D94E5569F8}" srcOrd="0" destOrd="0" presId="urn:microsoft.com/office/officeart/2005/8/layout/list1"/>
    <dgm:cxn modelId="{D748F90C-23E0-4B95-947C-7DE7649A3297}" type="presParOf" srcId="{6631B96C-C4D3-4101-808C-AC22CF0D665B}" destId="{099B36E9-B84E-4CAF-9367-193DDD74FC98}" srcOrd="1" destOrd="0" presId="urn:microsoft.com/office/officeart/2005/8/layout/list1"/>
    <dgm:cxn modelId="{397E809D-38EB-4CB6-B4BD-76BD42ABE65F}" type="presParOf" srcId="{6F23E9AE-DA16-4696-9068-361B293D7D81}" destId="{C71FF953-6974-4FB6-8824-277458A5C98B}" srcOrd="1" destOrd="0" presId="urn:microsoft.com/office/officeart/2005/8/layout/list1"/>
    <dgm:cxn modelId="{27B65CAD-4E87-4F8C-90EB-1F5EEE1B3494}" type="presParOf" srcId="{6F23E9AE-DA16-4696-9068-361B293D7D81}" destId="{DBCD8D63-A099-481B-AC91-5BA019751C9F}" srcOrd="2" destOrd="0" presId="urn:microsoft.com/office/officeart/2005/8/layout/list1"/>
    <dgm:cxn modelId="{944CA75B-1F37-430F-895C-6983CFF3DC0F}" type="presParOf" srcId="{6F23E9AE-DA16-4696-9068-361B293D7D81}" destId="{D67966EE-D643-4CEF-A97D-7103FAC91A16}" srcOrd="3" destOrd="0" presId="urn:microsoft.com/office/officeart/2005/8/layout/list1"/>
    <dgm:cxn modelId="{9F0673E8-A963-4898-A8E4-792179083ADE}" type="presParOf" srcId="{6F23E9AE-DA16-4696-9068-361B293D7D81}" destId="{A3753A9D-624F-493B-A8F8-D86D77447E66}" srcOrd="4" destOrd="0" presId="urn:microsoft.com/office/officeart/2005/8/layout/list1"/>
    <dgm:cxn modelId="{0B6F2BA5-FE85-4842-A8D4-392F45D47484}" type="presParOf" srcId="{A3753A9D-624F-493B-A8F8-D86D77447E66}" destId="{1025619A-9481-4F93-B629-A20F2C775CCA}" srcOrd="0" destOrd="0" presId="urn:microsoft.com/office/officeart/2005/8/layout/list1"/>
    <dgm:cxn modelId="{489A9055-9021-4CB8-98C3-336299BAA103}" type="presParOf" srcId="{A3753A9D-624F-493B-A8F8-D86D77447E66}" destId="{DF522344-1D70-47E1-88E5-96D3DCEAD459}" srcOrd="1" destOrd="0" presId="urn:microsoft.com/office/officeart/2005/8/layout/list1"/>
    <dgm:cxn modelId="{351BB089-ECAA-4858-9289-273DE8F5AF14}" type="presParOf" srcId="{6F23E9AE-DA16-4696-9068-361B293D7D81}" destId="{4A35BEE4-3697-4465-A195-9194A09A0690}" srcOrd="5" destOrd="0" presId="urn:microsoft.com/office/officeart/2005/8/layout/list1"/>
    <dgm:cxn modelId="{0196439D-7D7A-4C4E-94FD-EF1AB139D325}" type="presParOf" srcId="{6F23E9AE-DA16-4696-9068-361B293D7D81}" destId="{D78D7B5A-8BAC-46E3-A48B-D65A0512C36C}" srcOrd="6" destOrd="0" presId="urn:microsoft.com/office/officeart/2005/8/layout/list1"/>
    <dgm:cxn modelId="{ED78CDBB-BBA4-400F-847E-B8B5C4BA0C9A}" type="presParOf" srcId="{6F23E9AE-DA16-4696-9068-361B293D7D81}" destId="{40377197-A302-4330-974B-8BABC8C5CC6B}" srcOrd="7" destOrd="0" presId="urn:microsoft.com/office/officeart/2005/8/layout/list1"/>
    <dgm:cxn modelId="{EB8B911A-5D95-4B1B-A4ED-E4262ADDB4AA}" type="presParOf" srcId="{6F23E9AE-DA16-4696-9068-361B293D7D81}" destId="{ED7183D4-1FC2-4127-9835-A005DE6566BC}" srcOrd="8" destOrd="0" presId="urn:microsoft.com/office/officeart/2005/8/layout/list1"/>
    <dgm:cxn modelId="{4AC593AE-DC8D-41C8-B1C8-CBFCD238B8D5}" type="presParOf" srcId="{ED7183D4-1FC2-4127-9835-A005DE6566BC}" destId="{F9F43E63-71F4-4718-9A26-1BA3F3AC2C41}" srcOrd="0" destOrd="0" presId="urn:microsoft.com/office/officeart/2005/8/layout/list1"/>
    <dgm:cxn modelId="{4EB8AA8C-9030-4886-AED2-991E2D4DCB61}" type="presParOf" srcId="{ED7183D4-1FC2-4127-9835-A005DE6566BC}" destId="{69B3236F-DBDA-49A6-9B74-B26CF970560C}" srcOrd="1" destOrd="0" presId="urn:microsoft.com/office/officeart/2005/8/layout/list1"/>
    <dgm:cxn modelId="{C29D3FEA-DC0E-4211-9803-2D4C4EAF9FC9}" type="presParOf" srcId="{6F23E9AE-DA16-4696-9068-361B293D7D81}" destId="{523E3EDD-7AEB-4CC8-AFB0-A0FDFFC0D666}" srcOrd="9" destOrd="0" presId="urn:microsoft.com/office/officeart/2005/8/layout/list1"/>
    <dgm:cxn modelId="{D4F983CC-76FA-4902-ABC3-26FD9014E377}" type="presParOf" srcId="{6F23E9AE-DA16-4696-9068-361B293D7D81}" destId="{4CFB738B-76B2-459F-B68D-C8BB0AC6A068}" srcOrd="10" destOrd="0" presId="urn:microsoft.com/office/officeart/2005/8/layout/list1"/>
    <dgm:cxn modelId="{FB459560-DE15-4BEC-8859-A5AD4576A601}" type="presParOf" srcId="{6F23E9AE-DA16-4696-9068-361B293D7D81}" destId="{21D55928-E17F-4A2A-B65B-DAEDD14F78A7}" srcOrd="11" destOrd="0" presId="urn:microsoft.com/office/officeart/2005/8/layout/list1"/>
    <dgm:cxn modelId="{683EAD5C-2893-4F6D-94E6-572174682A67}" type="presParOf" srcId="{6F23E9AE-DA16-4696-9068-361B293D7D81}" destId="{EB3F9CEA-8A0C-44FB-876A-35E114C5A348}" srcOrd="12" destOrd="0" presId="urn:microsoft.com/office/officeart/2005/8/layout/list1"/>
    <dgm:cxn modelId="{1A57F22E-5DDB-461E-8867-6B05CBA0EF4D}" type="presParOf" srcId="{EB3F9CEA-8A0C-44FB-876A-35E114C5A348}" destId="{EFDD43F4-8B19-4527-A036-540FB15C903B}" srcOrd="0" destOrd="0" presId="urn:microsoft.com/office/officeart/2005/8/layout/list1"/>
    <dgm:cxn modelId="{716532CB-EDEA-4EC0-8242-CBD2872F64C1}" type="presParOf" srcId="{EB3F9CEA-8A0C-44FB-876A-35E114C5A348}" destId="{C182DE36-4474-48DB-9459-7091FCB764EC}" srcOrd="1" destOrd="0" presId="urn:microsoft.com/office/officeart/2005/8/layout/list1"/>
    <dgm:cxn modelId="{3DA2BF2F-C988-460D-A440-C220F06EB555}" type="presParOf" srcId="{6F23E9AE-DA16-4696-9068-361B293D7D81}" destId="{B0B52EA4-59C9-4DAB-B8B9-939032E93539}" srcOrd="13" destOrd="0" presId="urn:microsoft.com/office/officeart/2005/8/layout/list1"/>
    <dgm:cxn modelId="{9CB42EA0-FBCE-40EA-98A8-E9E4BE014E21}" type="presParOf" srcId="{6F23E9AE-DA16-4696-9068-361B293D7D81}" destId="{2328EE12-132A-45CB-886E-7E74D39CCA21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CD8D63-A099-481B-AC91-5BA019751C9F}">
      <dsp:nvSpPr>
        <dsp:cNvPr id="0" name=""/>
        <dsp:cNvSpPr/>
      </dsp:nvSpPr>
      <dsp:spPr>
        <a:xfrm>
          <a:off x="0" y="407620"/>
          <a:ext cx="10143653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9B36E9-B84E-4CAF-9367-193DDD74FC98}">
      <dsp:nvSpPr>
        <dsp:cNvPr id="0" name=""/>
        <dsp:cNvSpPr/>
      </dsp:nvSpPr>
      <dsp:spPr>
        <a:xfrm>
          <a:off x="507182" y="68140"/>
          <a:ext cx="7100557" cy="6789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8384" tIns="0" rIns="268384" bIns="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err="1" smtClean="0"/>
            <a:t>Komplemen</a:t>
          </a:r>
          <a:endParaRPr lang="en-US" sz="3600" kern="1200" dirty="0"/>
        </a:p>
      </dsp:txBody>
      <dsp:txXfrm>
        <a:off x="540326" y="101284"/>
        <a:ext cx="7034269" cy="612672"/>
      </dsp:txXfrm>
    </dsp:sp>
    <dsp:sp modelId="{D78D7B5A-8BAC-46E3-A48B-D65A0512C36C}">
      <dsp:nvSpPr>
        <dsp:cNvPr id="0" name=""/>
        <dsp:cNvSpPr/>
      </dsp:nvSpPr>
      <dsp:spPr>
        <a:xfrm>
          <a:off x="0" y="1450900"/>
          <a:ext cx="10143653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522344-1D70-47E1-88E5-96D3DCEAD459}">
      <dsp:nvSpPr>
        <dsp:cNvPr id="0" name=""/>
        <dsp:cNvSpPr/>
      </dsp:nvSpPr>
      <dsp:spPr>
        <a:xfrm>
          <a:off x="507182" y="1111420"/>
          <a:ext cx="7100557" cy="6789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8384" tIns="0" rIns="268384" bIns="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err="1" smtClean="0"/>
            <a:t>Gabungan</a:t>
          </a:r>
          <a:endParaRPr lang="en-US" sz="3600" kern="1200" dirty="0"/>
        </a:p>
      </dsp:txBody>
      <dsp:txXfrm>
        <a:off x="540326" y="1144564"/>
        <a:ext cx="7034269" cy="612672"/>
      </dsp:txXfrm>
    </dsp:sp>
    <dsp:sp modelId="{4CFB738B-76B2-459F-B68D-C8BB0AC6A068}">
      <dsp:nvSpPr>
        <dsp:cNvPr id="0" name=""/>
        <dsp:cNvSpPr/>
      </dsp:nvSpPr>
      <dsp:spPr>
        <a:xfrm>
          <a:off x="0" y="2494180"/>
          <a:ext cx="10143653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B3236F-DBDA-49A6-9B74-B26CF970560C}">
      <dsp:nvSpPr>
        <dsp:cNvPr id="0" name=""/>
        <dsp:cNvSpPr/>
      </dsp:nvSpPr>
      <dsp:spPr>
        <a:xfrm>
          <a:off x="507182" y="2154700"/>
          <a:ext cx="7100557" cy="67896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8384" tIns="0" rIns="268384" bIns="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err="1" smtClean="0"/>
            <a:t>Irisan</a:t>
          </a:r>
          <a:endParaRPr lang="en-US" sz="3600" kern="1200" dirty="0"/>
        </a:p>
      </dsp:txBody>
      <dsp:txXfrm>
        <a:off x="540326" y="2187844"/>
        <a:ext cx="7034269" cy="612672"/>
      </dsp:txXfrm>
    </dsp:sp>
    <dsp:sp modelId="{2328EE12-132A-45CB-886E-7E74D39CCA21}">
      <dsp:nvSpPr>
        <dsp:cNvPr id="0" name=""/>
        <dsp:cNvSpPr/>
      </dsp:nvSpPr>
      <dsp:spPr>
        <a:xfrm>
          <a:off x="0" y="3537460"/>
          <a:ext cx="10143653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82DE36-4474-48DB-9459-7091FCB764EC}">
      <dsp:nvSpPr>
        <dsp:cNvPr id="0" name=""/>
        <dsp:cNvSpPr/>
      </dsp:nvSpPr>
      <dsp:spPr>
        <a:xfrm>
          <a:off x="507182" y="3197980"/>
          <a:ext cx="7100557" cy="6789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8384" tIns="0" rIns="268384" bIns="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err="1" smtClean="0"/>
            <a:t>Peluang</a:t>
          </a:r>
          <a:r>
            <a:rPr lang="en-US" sz="3600" kern="1200" dirty="0" smtClean="0"/>
            <a:t> </a:t>
          </a:r>
          <a:r>
            <a:rPr lang="en-US" sz="3600" kern="1200" dirty="0" err="1" smtClean="0"/>
            <a:t>Bersyarat</a:t>
          </a:r>
          <a:r>
            <a:rPr lang="en-US" sz="3600" kern="1200" dirty="0" smtClean="0"/>
            <a:t> &amp; </a:t>
          </a:r>
          <a:r>
            <a:rPr lang="en-US" sz="3600" kern="1200" dirty="0" err="1" smtClean="0"/>
            <a:t>Independen</a:t>
          </a:r>
          <a:endParaRPr lang="en-US" sz="3600" kern="1200" dirty="0"/>
        </a:p>
      </dsp:txBody>
      <dsp:txXfrm>
        <a:off x="540326" y="3231124"/>
        <a:ext cx="7034269" cy="6126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5BD8C-E8FB-4746-AAA4-55E5A60C42FB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80366-3623-43DA-AC80-35650D483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957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5BD8C-E8FB-4746-AAA4-55E5A60C42FB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80366-3623-43DA-AC80-35650D483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783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5BD8C-E8FB-4746-AAA4-55E5A60C42FB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80366-3623-43DA-AC80-35650D483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212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5BD8C-E8FB-4746-AAA4-55E5A60C42FB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80366-3623-43DA-AC80-35650D483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759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5BD8C-E8FB-4746-AAA4-55E5A60C42FB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80366-3623-43DA-AC80-35650D483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817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5BD8C-E8FB-4746-AAA4-55E5A60C42FB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80366-3623-43DA-AC80-35650D483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998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5BD8C-E8FB-4746-AAA4-55E5A60C42FB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80366-3623-43DA-AC80-35650D483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096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5BD8C-E8FB-4746-AAA4-55E5A60C42FB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80366-3623-43DA-AC80-35650D483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139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5BD8C-E8FB-4746-AAA4-55E5A60C42FB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80366-3623-43DA-AC80-35650D483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439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5BD8C-E8FB-4746-AAA4-55E5A60C42FB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80366-3623-43DA-AC80-35650D483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391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5BD8C-E8FB-4746-AAA4-55E5A60C42FB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80366-3623-43DA-AC80-35650D483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208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15BD8C-E8FB-4746-AAA4-55E5A60C42FB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280366-3623-43DA-AC80-35650D483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195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emf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9.emf"/><Relationship Id="rId4" Type="http://schemas.openxmlformats.org/officeDocument/2006/relationships/image" Target="../media/image18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1.emf"/><Relationship Id="rId4" Type="http://schemas.openxmlformats.org/officeDocument/2006/relationships/image" Target="../media/image20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emf"/><Relationship Id="rId3" Type="http://schemas.openxmlformats.org/officeDocument/2006/relationships/image" Target="../media/image1.png"/><Relationship Id="rId7" Type="http://schemas.openxmlformats.org/officeDocument/2006/relationships/image" Target="../media/image26.emf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emf"/><Relationship Id="rId5" Type="http://schemas.openxmlformats.org/officeDocument/2006/relationships/image" Target="../media/image24.emf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9.png"/><Relationship Id="rId10" Type="http://schemas.openxmlformats.org/officeDocument/2006/relationships/image" Target="../media/image12.emf"/><Relationship Id="rId4" Type="http://schemas.openxmlformats.org/officeDocument/2006/relationships/image" Target="../media/image2.png"/><Relationship Id="rId9" Type="http://schemas.openxmlformats.org/officeDocument/2006/relationships/image" Target="../media/image11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.png"/><Relationship Id="rId7" Type="http://schemas.openxmlformats.org/officeDocument/2006/relationships/image" Target="../media/image1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15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14950"/>
            <a:ext cx="12192000" cy="15430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2006" y="0"/>
            <a:ext cx="1487987" cy="150685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-226337" y="5461613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err="1" smtClean="0">
                <a:latin typeface="Bahnschrift SemiBold" panose="020B0502040204020203" pitchFamily="34" charset="0"/>
              </a:rPr>
              <a:t>Rumus-rumus</a:t>
            </a:r>
            <a:r>
              <a:rPr lang="en-US" sz="4800" dirty="0" smtClean="0">
                <a:latin typeface="Bahnschrift SemiBold" panose="020B0502040204020203" pitchFamily="34" charset="0"/>
              </a:rPr>
              <a:t> </a:t>
            </a:r>
            <a:r>
              <a:rPr lang="en-US" sz="4800" dirty="0" err="1" smtClean="0">
                <a:latin typeface="Bahnschrift SemiBold" panose="020B0502040204020203" pitchFamily="34" charset="0"/>
              </a:rPr>
              <a:t>Peluang</a:t>
            </a:r>
            <a:endParaRPr lang="en-US" sz="4800" dirty="0">
              <a:latin typeface="Bahnschrift SemiBold" panose="020B0502040204020203" pitchFamily="34" charset="0"/>
            </a:endParaRPr>
          </a:p>
          <a:p>
            <a:pPr algn="ctr"/>
            <a:endParaRPr lang="en-US" sz="4800" dirty="0">
              <a:latin typeface="Bahnschrift SemiBold" panose="020B05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1" y="1393322"/>
            <a:ext cx="12192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>
                <a:latin typeface="Bahnschrift SemiBold" panose="020B0502040204020203" pitchFamily="34" charset="0"/>
                <a:ea typeface="Adobe Heiti Std R" panose="020B0400000000000000" pitchFamily="34" charset="-128"/>
              </a:rPr>
              <a:t>INISIASI 2</a:t>
            </a:r>
            <a:endParaRPr lang="en-US" sz="6600" dirty="0">
              <a:latin typeface="Bahnschrift SemiBold" panose="020B0502040204020203" pitchFamily="34" charset="0"/>
              <a:ea typeface="Adobe Heiti Std R" panose="020B0400000000000000" pitchFamily="34" charset="-128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3045" y="2626464"/>
            <a:ext cx="5668380" cy="2834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056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14950"/>
            <a:ext cx="12192000" cy="15430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2006" y="0"/>
            <a:ext cx="1487987" cy="150685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28894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=</a:t>
            </a:r>
            <a:r>
              <a:rPr lang="en-US" b="1" dirty="0" err="1" smtClean="0">
                <a:solidFill>
                  <a:srgbClr val="0070C0"/>
                </a:solidFill>
              </a:rPr>
              <a:t>Irisan</a:t>
            </a:r>
            <a:r>
              <a:rPr lang="en-US" b="1" dirty="0" smtClean="0">
                <a:solidFill>
                  <a:srgbClr val="0070C0"/>
                </a:solidFill>
              </a:rPr>
              <a:t>=</a:t>
            </a:r>
            <a:r>
              <a:rPr lang="en-US" b="1" dirty="0">
                <a:solidFill>
                  <a:srgbClr val="0070C0"/>
                </a:solidFill>
              </a:rPr>
              <a:t/>
            </a:r>
            <a:br>
              <a:rPr lang="en-US" b="1" dirty="0">
                <a:solidFill>
                  <a:srgbClr val="0070C0"/>
                </a:solidFill>
              </a:rPr>
            </a:br>
            <a:r>
              <a:rPr lang="en-US" sz="2800" b="1" dirty="0" err="1" smtClean="0">
                <a:solidFill>
                  <a:srgbClr val="0070C0"/>
                </a:solidFill>
              </a:rPr>
              <a:t>Contoh</a:t>
            </a:r>
            <a:r>
              <a:rPr lang="en-US" sz="2800" b="1" dirty="0" smtClean="0">
                <a:solidFill>
                  <a:srgbClr val="0070C0"/>
                </a:solidFill>
              </a:rPr>
              <a:t> :</a:t>
            </a:r>
            <a:endParaRPr lang="en-US" sz="5400" dirty="0"/>
          </a:p>
        </p:txBody>
      </p:sp>
      <p:sp>
        <p:nvSpPr>
          <p:cNvPr id="23" name="Rectangle 17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 Box 1"/>
              <p:cNvSpPr txBox="1"/>
              <p:nvPr/>
            </p:nvSpPr>
            <p:spPr>
              <a:xfrm>
                <a:off x="838199" y="2127720"/>
                <a:ext cx="9238307" cy="1547987"/>
              </a:xfrm>
              <a:prstGeom prst="rect">
                <a:avLst/>
              </a:prstGeom>
              <a:solidFill>
                <a:srgbClr val="FFC000"/>
              </a:solidFill>
              <a:ln w="6350">
                <a:solidFill>
                  <a:srgbClr val="92D050"/>
                </a:solidFill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2800" dirty="0" smtClean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Misalkan</a:t>
                </a:r>
                <a:r>
                  <a:rPr lang="en-US" sz="2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A = {1, 2, 3, 4, 5} </a:t>
                </a:r>
                <a:r>
                  <a:rPr lang="en-US" sz="28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dan</a:t>
                </a:r>
                <a:r>
                  <a:rPr lang="en-US" sz="2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B = {2, 4, 6, 8}; </a:t>
                </a:r>
                <a:r>
                  <a:rPr lang="en-US" sz="28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maka</a:t>
                </a:r>
                <a:r>
                  <a:rPr lang="en-US" sz="2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id-ID" sz="2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anggota  himpunan  A </a:t>
                </a:r>
                <a14:m>
                  <m:oMath xmlns:m="http://schemas.openxmlformats.org/officeDocument/2006/math">
                    <m:r>
                      <a:rPr lang="id-ID" sz="280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US" sz="28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d-ID" sz="2800" dirty="0" smtClean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B </a:t>
                </a:r>
                <a:r>
                  <a:rPr lang="id-ID" sz="2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adalah anggota A yang sekaligus menjadi anggota B, yaitu 2 dan 4, sehingga A </a:t>
                </a:r>
                <a14:m>
                  <m:oMath xmlns:m="http://schemas.openxmlformats.org/officeDocument/2006/math">
                    <m:r>
                      <a:rPr lang="id-ID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 </m:t>
                    </m:r>
                  </m:oMath>
                </a14:m>
                <a:r>
                  <a:rPr lang="id-ID" sz="2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B = {2, 4}</a:t>
                </a:r>
                <a:endParaRPr lang="en-US" sz="16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Text 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2127720"/>
                <a:ext cx="9238307" cy="1547987"/>
              </a:xfrm>
              <a:prstGeom prst="rect">
                <a:avLst/>
              </a:prstGeom>
              <a:blipFill rotWithShape="0">
                <a:blip r:embed="rId4"/>
                <a:stretch>
                  <a:fillRect l="-1318" t="-3922"/>
                </a:stretch>
              </a:blipFill>
              <a:ln w="6350">
                <a:solidFill>
                  <a:srgbClr val="92D050"/>
                </a:solidFill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 Box 1"/>
          <p:cNvSpPr txBox="1"/>
          <p:nvPr/>
        </p:nvSpPr>
        <p:spPr>
          <a:xfrm>
            <a:off x="2179092" y="3898300"/>
            <a:ext cx="8866135" cy="1912230"/>
          </a:xfrm>
          <a:prstGeom prst="rect">
            <a:avLst/>
          </a:prstGeom>
          <a:solidFill>
            <a:schemeClr val="lt1"/>
          </a:solidFill>
          <a:ln w="57150">
            <a:solidFill>
              <a:srgbClr val="92D050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id-ID" sz="28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Bila R adalah himpunan semua pembayar pajak dan S adalah himpunan semua orang yang berusia di atas 65 tahun, maka R S adalah himpunan semua pembayar pajak yang berusia di atas 65 tahun{2, 4}</a:t>
            </a:r>
            <a:endParaRPr lang="en-US" sz="1200" dirty="0">
              <a:solidFill>
                <a:srgbClr val="0070C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158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14950"/>
            <a:ext cx="12192000" cy="15430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2006" y="-158483"/>
            <a:ext cx="1487987" cy="150685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061" y="1144588"/>
            <a:ext cx="10515600" cy="5461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=</a:t>
            </a:r>
            <a:r>
              <a:rPr lang="en-US" b="1" dirty="0" err="1" smtClean="0">
                <a:solidFill>
                  <a:srgbClr val="0070C0"/>
                </a:solidFill>
              </a:rPr>
              <a:t>Peluang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bersyarat</a:t>
            </a:r>
            <a:r>
              <a:rPr lang="en-US" b="1" dirty="0" smtClean="0">
                <a:solidFill>
                  <a:srgbClr val="0070C0"/>
                </a:solidFill>
              </a:rPr>
              <a:t> =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26628"/>
          </a:xfrm>
        </p:spPr>
        <p:txBody>
          <a:bodyPr/>
          <a:lstStyle/>
          <a:p>
            <a:r>
              <a:rPr lang="en-US" dirty="0" err="1" smtClean="0"/>
              <a:t>Peluang</a:t>
            </a:r>
            <a:r>
              <a:rPr lang="en-US" dirty="0" smtClean="0"/>
              <a:t> </a:t>
            </a:r>
            <a:r>
              <a:rPr lang="en-US" dirty="0" err="1" smtClean="0"/>
              <a:t>bersyarat</a:t>
            </a:r>
            <a:r>
              <a:rPr lang="en-US" dirty="0" smtClean="0"/>
              <a:t> = </a:t>
            </a:r>
            <a:r>
              <a:rPr lang="en-US" dirty="0" err="1" smtClean="0"/>
              <a:t>peluang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peristiwa</a:t>
            </a:r>
            <a:r>
              <a:rPr lang="en-US" dirty="0" smtClean="0"/>
              <a:t> yang </a:t>
            </a:r>
            <a:r>
              <a:rPr lang="en-US" dirty="0" err="1" smtClean="0"/>
              <a:t>terjadi</a:t>
            </a:r>
            <a:r>
              <a:rPr lang="en-US" dirty="0" smtClean="0"/>
              <a:t> </a:t>
            </a:r>
            <a:r>
              <a:rPr lang="en-US" dirty="0" err="1" smtClean="0"/>
              <a:t>setelah</a:t>
            </a:r>
            <a:r>
              <a:rPr lang="en-US" dirty="0" smtClean="0"/>
              <a:t> </a:t>
            </a:r>
            <a:r>
              <a:rPr lang="en-US" dirty="0" err="1" smtClean="0"/>
              <a:t>peristiwa</a:t>
            </a:r>
            <a:r>
              <a:rPr lang="en-US" dirty="0" smtClean="0"/>
              <a:t> lain </a:t>
            </a:r>
            <a:r>
              <a:rPr lang="en-US" dirty="0" err="1" smtClean="0"/>
              <a:t>terjadi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23" name="Rectangle 17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838200" y="2835275"/>
            <a:ext cx="7699057" cy="312701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038795" y="2932018"/>
            <a:ext cx="2078860" cy="114160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038795" y="4761947"/>
            <a:ext cx="2457842" cy="661821"/>
          </a:xfrm>
          <a:prstGeom prst="rect">
            <a:avLst/>
          </a:prstGeom>
        </p:spPr>
      </p:pic>
      <p:sp>
        <p:nvSpPr>
          <p:cNvPr id="10" name="Striped Right Arrow 9"/>
          <p:cNvSpPr/>
          <p:nvPr/>
        </p:nvSpPr>
        <p:spPr>
          <a:xfrm>
            <a:off x="8627952" y="3675707"/>
            <a:ext cx="325925" cy="1195057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532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14950"/>
            <a:ext cx="12192000" cy="15430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2006" y="-158483"/>
            <a:ext cx="1487987" cy="150685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06" y="252092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=</a:t>
            </a:r>
            <a:r>
              <a:rPr lang="en-US" b="1" dirty="0" err="1" smtClean="0">
                <a:solidFill>
                  <a:srgbClr val="0070C0"/>
                </a:solidFill>
              </a:rPr>
              <a:t>Peristiwa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bersyarat</a:t>
            </a:r>
            <a:r>
              <a:rPr lang="en-US" b="1" dirty="0" smtClean="0">
                <a:solidFill>
                  <a:srgbClr val="0070C0"/>
                </a:solidFill>
              </a:rPr>
              <a:t> =</a:t>
            </a:r>
            <a:br>
              <a:rPr lang="en-US" b="1" dirty="0" smtClean="0">
                <a:solidFill>
                  <a:srgbClr val="0070C0"/>
                </a:solidFill>
              </a:rPr>
            </a:br>
            <a:r>
              <a:rPr lang="en-US" sz="3100" b="1" dirty="0" err="1" smtClean="0">
                <a:solidFill>
                  <a:srgbClr val="0070C0"/>
                </a:solidFill>
              </a:rPr>
              <a:t>Contoh</a:t>
            </a:r>
            <a:r>
              <a:rPr lang="en-US" sz="3100" b="1" dirty="0" smtClean="0">
                <a:solidFill>
                  <a:srgbClr val="0070C0"/>
                </a:solidFill>
              </a:rPr>
              <a:t>….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6885" y="1735137"/>
            <a:ext cx="5181600" cy="4351338"/>
          </a:xfrm>
          <a:ln w="28575">
            <a:solidFill>
              <a:srgbClr val="92D050"/>
            </a:solidFill>
          </a:ln>
        </p:spPr>
        <p:txBody>
          <a:bodyPr>
            <a:normAutofit fontScale="92500" lnSpcReduction="10000"/>
          </a:bodyPr>
          <a:lstStyle/>
          <a:p>
            <a:pPr algn="just"/>
            <a:r>
              <a:rPr lang="id-ID" dirty="0"/>
              <a:t>Satu daftar langganan memuat 25 nama. Dua puluh orang di antara mereka mempunyai kekayaan yang melimpah, sedang 5 orang sisanya mempunyai hutang yang banyak. Dua orang akan dipilih secara random dari daftar ini dan statusnya diperiksa.</a:t>
            </a:r>
            <a:endParaRPr lang="en-US" dirty="0"/>
          </a:p>
          <a:p>
            <a:r>
              <a:rPr lang="id-ID" dirty="0"/>
              <a:t>Hitunglah peluang bahwa:</a:t>
            </a:r>
            <a:endParaRPr lang="en-US" dirty="0"/>
          </a:p>
          <a:p>
            <a:pPr marL="914400" lvl="1" indent="-457200">
              <a:buFont typeface="+mj-lt"/>
              <a:buAutoNum type="alphaLcPeriod"/>
            </a:pPr>
            <a:r>
              <a:rPr lang="id-ID" dirty="0"/>
              <a:t>keduanya mempunyai hutang yang </a:t>
            </a:r>
            <a:r>
              <a:rPr lang="id-ID" dirty="0" smtClean="0"/>
              <a:t>banyak</a:t>
            </a:r>
            <a:endParaRPr lang="en-US" dirty="0"/>
          </a:p>
          <a:p>
            <a:pPr marL="914400" lvl="1" indent="-457200">
              <a:buFont typeface="+mj-lt"/>
              <a:buAutoNum type="alphaLcPeriod"/>
            </a:pPr>
            <a:r>
              <a:rPr lang="id-ID" dirty="0"/>
              <a:t>satu orang berhutang banyak dan yang lain kaya melimpah.</a:t>
            </a:r>
            <a:endParaRPr lang="en-US" dirty="0"/>
          </a:p>
          <a:p>
            <a:endParaRPr lang="en-US" dirty="0"/>
          </a:p>
        </p:txBody>
      </p:sp>
      <p:sp>
        <p:nvSpPr>
          <p:cNvPr id="23" name="Rectangle 17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6492" y="2134616"/>
            <a:ext cx="3455178" cy="610431"/>
          </a:xfrm>
          <a:prstGeom prst="rect">
            <a:avLst/>
          </a:prstGeom>
          <a:ln>
            <a:solidFill>
              <a:srgbClr val="92D050"/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7522280" y="79088"/>
            <a:ext cx="4527883" cy="1938992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H = </a:t>
            </a:r>
            <a:r>
              <a:rPr lang="en-US" sz="2400" dirty="0" err="1" smtClean="0"/>
              <a:t>berhutang</a:t>
            </a:r>
            <a:endParaRPr lang="en-US" sz="2400" dirty="0" smtClean="0"/>
          </a:p>
          <a:p>
            <a:r>
              <a:rPr lang="en-US" sz="2400" dirty="0" smtClean="0"/>
              <a:t>K = kaya </a:t>
            </a:r>
            <a:r>
              <a:rPr lang="en-US" sz="2400" dirty="0" err="1" smtClean="0"/>
              <a:t>berlimpah</a:t>
            </a:r>
            <a:endParaRPr lang="en-US" sz="2400" dirty="0" smtClean="0"/>
          </a:p>
          <a:p>
            <a:r>
              <a:rPr lang="en-US" sz="2400" dirty="0" err="1" smtClean="0"/>
              <a:t>Mis</a:t>
            </a:r>
            <a:r>
              <a:rPr lang="en-US" sz="2400" dirty="0"/>
              <a:t> </a:t>
            </a:r>
            <a:r>
              <a:rPr lang="en-US" sz="2400" dirty="0" smtClean="0"/>
              <a:t>: </a:t>
            </a:r>
            <a:r>
              <a:rPr lang="id-ID" sz="2400" dirty="0" smtClean="0"/>
              <a:t> </a:t>
            </a:r>
            <a:r>
              <a:rPr lang="id-ID" sz="2400" i="1" dirty="0" smtClean="0"/>
              <a:t>K</a:t>
            </a:r>
            <a:r>
              <a:rPr lang="id-ID" sz="2400" i="1" baseline="-25000" dirty="0" smtClean="0"/>
              <a:t>1</a:t>
            </a:r>
            <a:r>
              <a:rPr lang="id-ID" sz="2400" i="1" dirty="0" smtClean="0"/>
              <a:t>H</a:t>
            </a:r>
            <a:r>
              <a:rPr lang="id-ID" sz="2400" i="1" baseline="-25000" dirty="0" smtClean="0"/>
              <a:t>2</a:t>
            </a:r>
            <a:r>
              <a:rPr lang="id-ID" sz="2400" i="1" dirty="0" smtClean="0"/>
              <a:t> </a:t>
            </a:r>
            <a:r>
              <a:rPr lang="en-US" sz="2400" dirty="0" smtClean="0"/>
              <a:t>=</a:t>
            </a:r>
            <a:r>
              <a:rPr lang="id-ID" sz="2400" dirty="0" smtClean="0"/>
              <a:t> </a:t>
            </a:r>
            <a:r>
              <a:rPr lang="id-ID" sz="2400" dirty="0"/>
              <a:t>peristiwa bahwa yang pertama kaya dan yang kedua berhutang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5566731" y="2870285"/>
            <a:ext cx="6202774" cy="2554545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 sz="2000" i="1" dirty="0"/>
              <a:t>P(H</a:t>
            </a:r>
            <a:r>
              <a:rPr lang="id-ID" sz="2000" i="1" baseline="-25000" dirty="0"/>
              <a:t>1</a:t>
            </a:r>
            <a:r>
              <a:rPr lang="id-ID" sz="2000" i="1" dirty="0"/>
              <a:t>) </a:t>
            </a:r>
            <a:r>
              <a:rPr lang="en-US" sz="2000" dirty="0" smtClean="0"/>
              <a:t>= </a:t>
            </a:r>
            <a:r>
              <a:rPr lang="en-US" sz="2000" dirty="0" err="1" smtClean="0"/>
              <a:t>peluang</a:t>
            </a:r>
            <a:r>
              <a:rPr lang="en-US" sz="2000" dirty="0" smtClean="0"/>
              <a:t> </a:t>
            </a:r>
            <a:r>
              <a:rPr lang="id-ID" sz="2000" dirty="0" smtClean="0"/>
              <a:t>memilih </a:t>
            </a:r>
            <a:r>
              <a:rPr lang="id-ID" sz="2000" dirty="0"/>
              <a:t>satu orang </a:t>
            </a:r>
            <a:r>
              <a:rPr lang="id-ID" sz="2000" dirty="0" smtClean="0"/>
              <a:t>dari </a:t>
            </a:r>
            <a:r>
              <a:rPr lang="id-ID" sz="2000" dirty="0"/>
              <a:t>kelompok 25 orang yang 20 di antaranya kaya dan 5 yang lain berhutang. </a:t>
            </a: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 sz="2000" i="1" dirty="0" smtClean="0"/>
              <a:t>P(H</a:t>
            </a:r>
            <a:r>
              <a:rPr lang="id-ID" sz="2000" i="1" baseline="-25000" dirty="0" smtClean="0"/>
              <a:t>1</a:t>
            </a:r>
            <a:r>
              <a:rPr lang="id-ID" sz="2000" i="1" dirty="0"/>
              <a:t>) </a:t>
            </a:r>
            <a:r>
              <a:rPr lang="id-ID" sz="2000" dirty="0"/>
              <a:t>= 5/25. </a:t>
            </a: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 sz="2000" dirty="0" smtClean="0"/>
              <a:t>Jika </a:t>
            </a:r>
            <a:r>
              <a:rPr lang="id-ID" sz="2000" i="1" dirty="0"/>
              <a:t>H</a:t>
            </a:r>
            <a:r>
              <a:rPr lang="id-ID" sz="2000" i="1" baseline="-25000" dirty="0"/>
              <a:t>1</a:t>
            </a:r>
            <a:r>
              <a:rPr lang="id-ID" sz="2000" i="1" dirty="0"/>
              <a:t> </a:t>
            </a:r>
            <a:r>
              <a:rPr lang="id-ID" sz="2000" dirty="0"/>
              <a:t>telah terjadi, maka dalam kelompok itu tinggal 24 orang dengan komposisi 20 kaya dan 4 berhutang, sehingga </a:t>
            </a:r>
            <a:r>
              <a:rPr lang="id-ID" sz="2000" i="1" dirty="0"/>
              <a:t>P(H</a:t>
            </a:r>
            <a:r>
              <a:rPr lang="id-ID" sz="2000" i="1" baseline="-25000" dirty="0"/>
              <a:t>2</a:t>
            </a:r>
            <a:r>
              <a:rPr lang="id-ID" sz="2000" dirty="0"/>
              <a:t>|</a:t>
            </a:r>
            <a:r>
              <a:rPr lang="id-ID" sz="2000" i="1" dirty="0"/>
              <a:t>H</a:t>
            </a:r>
            <a:r>
              <a:rPr lang="id-ID" sz="2000" i="1" baseline="-25000" dirty="0"/>
              <a:t>1</a:t>
            </a:r>
            <a:r>
              <a:rPr lang="id-ID" sz="2000" i="1" dirty="0"/>
              <a:t>) </a:t>
            </a:r>
            <a:r>
              <a:rPr lang="id-ID" sz="2000" dirty="0"/>
              <a:t>= 4/24</a:t>
            </a:r>
            <a:r>
              <a:rPr lang="id-ID" sz="2000" dirty="0" smtClean="0"/>
              <a:t>.</a:t>
            </a: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996028" y="5205502"/>
            <a:ext cx="5344180" cy="784781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5735370" y="1775293"/>
            <a:ext cx="150881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none" spc="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Jawab</a:t>
            </a:r>
            <a:endParaRPr lang="en-US" sz="4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244181" y="2043111"/>
            <a:ext cx="57419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a.</a:t>
            </a:r>
            <a:endParaRPr lang="en-US" sz="40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12408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14950"/>
            <a:ext cx="12192000" cy="15430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2006" y="-158483"/>
            <a:ext cx="1487987" cy="150685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06" y="252092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=</a:t>
            </a:r>
            <a:r>
              <a:rPr lang="en-US" b="1" dirty="0" err="1" smtClean="0">
                <a:solidFill>
                  <a:srgbClr val="0070C0"/>
                </a:solidFill>
              </a:rPr>
              <a:t>Peluang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bersyarat</a:t>
            </a:r>
            <a:r>
              <a:rPr lang="en-US" b="1" dirty="0" smtClean="0">
                <a:solidFill>
                  <a:srgbClr val="0070C0"/>
                </a:solidFill>
              </a:rPr>
              <a:t> =</a:t>
            </a:r>
            <a:br>
              <a:rPr lang="en-US" b="1" dirty="0" smtClean="0">
                <a:solidFill>
                  <a:srgbClr val="0070C0"/>
                </a:solidFill>
              </a:rPr>
            </a:br>
            <a:r>
              <a:rPr lang="en-US" sz="3100" b="1" dirty="0" err="1" smtClean="0">
                <a:solidFill>
                  <a:srgbClr val="0070C0"/>
                </a:solidFill>
              </a:rPr>
              <a:t>Contoh</a:t>
            </a:r>
            <a:r>
              <a:rPr lang="en-US" sz="3100" b="1" dirty="0" smtClean="0">
                <a:solidFill>
                  <a:srgbClr val="0070C0"/>
                </a:solidFill>
              </a:rPr>
              <a:t>….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6885" y="1735137"/>
            <a:ext cx="5181600" cy="4351338"/>
          </a:xfrm>
          <a:ln w="28575">
            <a:solidFill>
              <a:srgbClr val="92D050"/>
            </a:solidFill>
          </a:ln>
        </p:spPr>
        <p:txBody>
          <a:bodyPr>
            <a:normAutofit fontScale="92500" lnSpcReduction="10000"/>
          </a:bodyPr>
          <a:lstStyle/>
          <a:p>
            <a:pPr algn="just"/>
            <a:r>
              <a:rPr lang="id-ID" dirty="0"/>
              <a:t>Satu daftar langganan memuat 25 nama. Dua puluh orang di antara mereka mempunyai kekayaan yang melimpah, sedang 5 orang sisanya mempunyai hutang yang banyak. Dua orang akan dipilih secara random dari daftar ini dan statusnya diperiksa.</a:t>
            </a:r>
            <a:endParaRPr lang="en-US" dirty="0"/>
          </a:p>
          <a:p>
            <a:r>
              <a:rPr lang="id-ID" dirty="0"/>
              <a:t>Hitunglah peluang bahwa:</a:t>
            </a:r>
            <a:endParaRPr lang="en-US" dirty="0"/>
          </a:p>
          <a:p>
            <a:pPr marL="914400" lvl="1" indent="-457200">
              <a:buFont typeface="+mj-lt"/>
              <a:buAutoNum type="alphaLcPeriod"/>
            </a:pPr>
            <a:r>
              <a:rPr lang="id-ID" dirty="0"/>
              <a:t>keduanya mempunyai hutang yang </a:t>
            </a:r>
            <a:r>
              <a:rPr lang="id-ID" dirty="0" smtClean="0"/>
              <a:t>banyak</a:t>
            </a:r>
            <a:endParaRPr lang="en-US" dirty="0"/>
          </a:p>
          <a:p>
            <a:pPr marL="914400" lvl="1" indent="-457200">
              <a:buFont typeface="+mj-lt"/>
              <a:buAutoNum type="alphaLcPeriod"/>
            </a:pPr>
            <a:r>
              <a:rPr lang="id-ID" dirty="0"/>
              <a:t>satu orang berhutang banyak dan yang lain kaya melimpah.</a:t>
            </a:r>
            <a:endParaRPr lang="en-US" dirty="0"/>
          </a:p>
          <a:p>
            <a:endParaRPr lang="en-US" dirty="0"/>
          </a:p>
        </p:txBody>
      </p:sp>
      <p:sp>
        <p:nvSpPr>
          <p:cNvPr id="23" name="Rectangle 17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566731" y="2198925"/>
            <a:ext cx="6202774" cy="3785652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 sz="2000" dirty="0"/>
              <a:t>Peristiwa </a:t>
            </a:r>
            <a:r>
              <a:rPr lang="en-US" sz="2000" dirty="0" smtClean="0"/>
              <a:t>(</a:t>
            </a:r>
            <a:r>
              <a:rPr lang="id-ID" sz="2000" dirty="0" smtClean="0"/>
              <a:t>tepat </a:t>
            </a:r>
            <a:r>
              <a:rPr lang="id-ID" sz="2000" dirty="0"/>
              <a:t>seorang </a:t>
            </a:r>
            <a:r>
              <a:rPr lang="id-ID" sz="2000" dirty="0" smtClean="0"/>
              <a:t>berhutang</a:t>
            </a:r>
            <a:r>
              <a:rPr lang="en-US" sz="2000" dirty="0" smtClean="0"/>
              <a:t>)</a:t>
            </a:r>
            <a:r>
              <a:rPr lang="id-ID" sz="2000" dirty="0" smtClean="0"/>
              <a:t> </a:t>
            </a:r>
            <a:r>
              <a:rPr lang="id-ID" sz="2000" dirty="0"/>
              <a:t>adalah gabungan dua peristiwa yang saling pisah </a:t>
            </a:r>
            <a:r>
              <a:rPr lang="id-ID" sz="2000" i="1" dirty="0"/>
              <a:t>K</a:t>
            </a:r>
            <a:r>
              <a:rPr lang="id-ID" sz="2000" i="1" baseline="-25000" dirty="0"/>
              <a:t>1</a:t>
            </a:r>
            <a:r>
              <a:rPr lang="id-ID" sz="2000" i="1" dirty="0"/>
              <a:t>H</a:t>
            </a:r>
            <a:r>
              <a:rPr lang="id-ID" sz="2000" i="1" baseline="-25000" dirty="0"/>
              <a:t>2</a:t>
            </a:r>
            <a:r>
              <a:rPr lang="id-ID" sz="2000" i="1" dirty="0"/>
              <a:t> </a:t>
            </a:r>
            <a:r>
              <a:rPr lang="id-ID" sz="2000" dirty="0"/>
              <a:t>dan </a:t>
            </a:r>
            <a:r>
              <a:rPr lang="id-ID" sz="2000" i="1" dirty="0"/>
              <a:t>H</a:t>
            </a:r>
            <a:r>
              <a:rPr lang="id-ID" sz="2000" i="1" baseline="-25000" dirty="0"/>
              <a:t>1</a:t>
            </a:r>
            <a:r>
              <a:rPr lang="id-ID" sz="2000" i="1" dirty="0"/>
              <a:t>K</a:t>
            </a:r>
            <a:r>
              <a:rPr lang="id-ID" sz="2000" i="1" baseline="-25000" dirty="0"/>
              <a:t>2</a:t>
            </a:r>
            <a:r>
              <a:rPr lang="id-ID" sz="2000" dirty="0" smtClean="0"/>
              <a:t>. </a:t>
            </a: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P(</a:t>
            </a:r>
            <a:r>
              <a:rPr lang="en-US" sz="2000" dirty="0" err="1" smtClean="0"/>
              <a:t>tepat</a:t>
            </a:r>
            <a:r>
              <a:rPr lang="en-US" sz="2000" dirty="0" smtClean="0"/>
              <a:t> </a:t>
            </a:r>
            <a:r>
              <a:rPr lang="en-US" sz="2000" dirty="0" err="1" smtClean="0"/>
              <a:t>seorang</a:t>
            </a:r>
            <a:r>
              <a:rPr lang="en-US" sz="2000" dirty="0" smtClean="0"/>
              <a:t> </a:t>
            </a:r>
            <a:r>
              <a:rPr lang="en-US" sz="2000" dirty="0" err="1" smtClean="0"/>
              <a:t>berhutang</a:t>
            </a:r>
            <a:r>
              <a:rPr lang="en-US" sz="2000" dirty="0" smtClean="0"/>
              <a:t>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11" name="Rectangle 10"/>
          <p:cNvSpPr/>
          <p:nvPr/>
        </p:nvSpPr>
        <p:spPr>
          <a:xfrm>
            <a:off x="5735370" y="1381194"/>
            <a:ext cx="150881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none" spc="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Jawab</a:t>
            </a:r>
            <a:endParaRPr lang="en-US" sz="4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341602" y="1381194"/>
            <a:ext cx="596638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b.</a:t>
            </a:r>
            <a:endParaRPr lang="en-US" sz="40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8961" y="2971953"/>
            <a:ext cx="4261165" cy="119613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41641" y="4841215"/>
            <a:ext cx="3730218" cy="727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687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1348" y="0"/>
            <a:ext cx="1487987" cy="137164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14950"/>
            <a:ext cx="12192000" cy="1543050"/>
          </a:xfrm>
          <a:prstGeom prst="rect">
            <a:avLst/>
          </a:prstGeom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40671" y="1144588"/>
            <a:ext cx="10515600" cy="5461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=</a:t>
            </a:r>
            <a:r>
              <a:rPr lang="en-US" b="1" dirty="0" err="1">
                <a:solidFill>
                  <a:srgbClr val="0070C0"/>
                </a:solidFill>
              </a:rPr>
              <a:t>Peluang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kejadian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independen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>
                <a:solidFill>
                  <a:srgbClr val="0070C0"/>
                </a:solidFill>
              </a:rPr>
              <a:t>=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202" y="1755029"/>
            <a:ext cx="10639425" cy="14287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213301" y="2931870"/>
            <a:ext cx="4638144" cy="889989"/>
          </a:xfrm>
          <a:prstGeom prst="rect">
            <a:avLst/>
          </a:prstGeom>
          <a:solidFill>
            <a:srgbClr val="FFC000"/>
          </a:solidFill>
        </p:spPr>
      </p:pic>
      <p:sp>
        <p:nvSpPr>
          <p:cNvPr id="12" name="TextBox 11"/>
          <p:cNvSpPr txBox="1"/>
          <p:nvPr/>
        </p:nvSpPr>
        <p:spPr>
          <a:xfrm>
            <a:off x="120066" y="4022288"/>
            <a:ext cx="6233410" cy="286232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id-ID" sz="2000" dirty="0"/>
              <a:t>Insinyur menggunakan istilah </a:t>
            </a:r>
            <a:r>
              <a:rPr lang="id-ID" sz="2000" i="1" dirty="0"/>
              <a:t>keandalan </a:t>
            </a:r>
            <a:r>
              <a:rPr lang="id-ID" sz="2000" dirty="0"/>
              <a:t>sebagai nama alternatif bagi peluang bahwa suatu benda tidak </a:t>
            </a:r>
            <a:r>
              <a:rPr lang="id-ID" sz="2000" i="1" dirty="0"/>
              <a:t>mati</a:t>
            </a:r>
            <a:r>
              <a:rPr lang="id-ID" sz="2000" dirty="0"/>
              <a:t>. Misalkan satu sistem mekanik terdiri dari dua komponen yang berfungsi secara independen. Dari hasil pengujian yang luas, diketahui bahwa komponen 1 mempunyai keandalan 0,98 dan komponen 2 mempunyai keandalan 0,95</a:t>
            </a:r>
            <a:r>
              <a:rPr lang="id-ID" sz="2000" dirty="0" smtClean="0"/>
              <a:t>.</a:t>
            </a:r>
            <a:r>
              <a:rPr lang="id-ID" sz="2000" dirty="0"/>
              <a:t> Jika sistem itu hanya dapat berfungsi jika kedua komponen berfungsi, berapakah keandalan sistem itu?</a:t>
            </a:r>
            <a:endParaRPr lang="en-US" sz="2000" dirty="0"/>
          </a:p>
          <a:p>
            <a:pPr algn="just"/>
            <a:endParaRPr lang="en-US" sz="2000" dirty="0"/>
          </a:p>
        </p:txBody>
      </p:sp>
      <p:sp>
        <p:nvSpPr>
          <p:cNvPr id="13" name="Rectangle 12"/>
          <p:cNvSpPr/>
          <p:nvPr/>
        </p:nvSpPr>
        <p:spPr>
          <a:xfrm>
            <a:off x="1343730" y="3498693"/>
            <a:ext cx="157370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 err="1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Contoh</a:t>
            </a:r>
            <a:endParaRPr lang="en-US" sz="36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559335" y="4245238"/>
            <a:ext cx="3176894" cy="96949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0032206" y="4514086"/>
            <a:ext cx="1099897" cy="49718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559335" y="5763039"/>
            <a:ext cx="3836906" cy="621622"/>
          </a:xfrm>
          <a:prstGeom prst="rect">
            <a:avLst/>
          </a:prstGeom>
        </p:spPr>
      </p:pic>
      <p:sp>
        <p:nvSpPr>
          <p:cNvPr id="17" name="Down Arrow 16"/>
          <p:cNvSpPr/>
          <p:nvPr/>
        </p:nvSpPr>
        <p:spPr>
          <a:xfrm>
            <a:off x="7695109" y="5314950"/>
            <a:ext cx="452673" cy="34787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798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1348" y="0"/>
            <a:ext cx="1487987" cy="137164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14950"/>
            <a:ext cx="12192000" cy="154305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164061" y="1495873"/>
            <a:ext cx="3115896" cy="1188744"/>
          </a:xfrm>
          <a:prstGeom prst="rect">
            <a:avLst/>
          </a:prstGeom>
          <a:noFill/>
        </p:spPr>
        <p:txBody>
          <a:bodyPr wrap="none" lIns="72665" tIns="36332" rIns="72665" bIns="36332">
            <a:spAutoFit/>
          </a:bodyPr>
          <a:lstStyle/>
          <a:p>
            <a:pPr algn="ctr"/>
            <a:r>
              <a:rPr lang="en-US" sz="7248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SELESAI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0953" y="2684678"/>
            <a:ext cx="3106812" cy="232711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403430" y="5155007"/>
            <a:ext cx="4901859" cy="8731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37" b="1" dirty="0" err="1">
                <a:solidFill>
                  <a:srgbClr val="FF3399"/>
                </a:solidFill>
              </a:rPr>
              <a:t>Jangan</a:t>
            </a:r>
            <a:r>
              <a:rPr lang="en-US" sz="2537" b="1" dirty="0">
                <a:solidFill>
                  <a:srgbClr val="FF3399"/>
                </a:solidFill>
              </a:rPr>
              <a:t> </a:t>
            </a:r>
            <a:r>
              <a:rPr lang="en-US" sz="2537" b="1" dirty="0" err="1">
                <a:solidFill>
                  <a:srgbClr val="FF3399"/>
                </a:solidFill>
              </a:rPr>
              <a:t>lupa</a:t>
            </a:r>
            <a:r>
              <a:rPr lang="en-US" sz="2537" b="1" dirty="0">
                <a:solidFill>
                  <a:srgbClr val="FF3399"/>
                </a:solidFill>
              </a:rPr>
              <a:t> </a:t>
            </a:r>
            <a:r>
              <a:rPr lang="en-US" sz="2537" b="1" dirty="0" err="1">
                <a:solidFill>
                  <a:srgbClr val="FF3399"/>
                </a:solidFill>
              </a:rPr>
              <a:t>selalu</a:t>
            </a:r>
            <a:r>
              <a:rPr lang="en-US" sz="2537" b="1" dirty="0">
                <a:solidFill>
                  <a:srgbClr val="FF3399"/>
                </a:solidFill>
              </a:rPr>
              <a:t> </a:t>
            </a:r>
            <a:r>
              <a:rPr lang="en-US" sz="2537" b="1" dirty="0" err="1">
                <a:solidFill>
                  <a:srgbClr val="FF3399"/>
                </a:solidFill>
              </a:rPr>
              <a:t>berdoa</a:t>
            </a:r>
            <a:r>
              <a:rPr lang="en-US" sz="2537" b="1" dirty="0">
                <a:solidFill>
                  <a:srgbClr val="FF3399"/>
                </a:solidFill>
              </a:rPr>
              <a:t> </a:t>
            </a:r>
            <a:r>
              <a:rPr lang="en-US" sz="2537" b="1" dirty="0" err="1">
                <a:solidFill>
                  <a:srgbClr val="FF3399"/>
                </a:solidFill>
              </a:rPr>
              <a:t>sebelum</a:t>
            </a:r>
            <a:r>
              <a:rPr lang="en-US" sz="2537" b="1" dirty="0">
                <a:solidFill>
                  <a:srgbClr val="FF3399"/>
                </a:solidFill>
              </a:rPr>
              <a:t> </a:t>
            </a:r>
            <a:r>
              <a:rPr lang="en-US" sz="2537" b="1" dirty="0" err="1">
                <a:solidFill>
                  <a:srgbClr val="FF3399"/>
                </a:solidFill>
              </a:rPr>
              <a:t>dan</a:t>
            </a:r>
            <a:r>
              <a:rPr lang="en-US" sz="2537" b="1" dirty="0">
                <a:solidFill>
                  <a:srgbClr val="FF3399"/>
                </a:solidFill>
              </a:rPr>
              <a:t> </a:t>
            </a:r>
            <a:r>
              <a:rPr lang="en-US" sz="2537" b="1" dirty="0" err="1">
                <a:solidFill>
                  <a:srgbClr val="FF3399"/>
                </a:solidFill>
              </a:rPr>
              <a:t>sesudah</a:t>
            </a:r>
            <a:r>
              <a:rPr lang="en-US" sz="2537" b="1" dirty="0">
                <a:solidFill>
                  <a:srgbClr val="FF3399"/>
                </a:solidFill>
              </a:rPr>
              <a:t> </a:t>
            </a:r>
            <a:r>
              <a:rPr lang="en-US" sz="2537" b="1" dirty="0" err="1">
                <a:solidFill>
                  <a:srgbClr val="FF3399"/>
                </a:solidFill>
              </a:rPr>
              <a:t>belajar</a:t>
            </a:r>
            <a:r>
              <a:rPr lang="en-US" sz="2537" b="1" dirty="0">
                <a:solidFill>
                  <a:srgbClr val="FF3399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24990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14950"/>
            <a:ext cx="12192000" cy="15430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2006" y="0"/>
            <a:ext cx="1487987" cy="1506857"/>
          </a:xfrm>
          <a:prstGeom prst="rect">
            <a:avLst/>
          </a:prstGeom>
        </p:spPr>
      </p:pic>
      <p:sp>
        <p:nvSpPr>
          <p:cNvPr id="8" name="Title 2"/>
          <p:cNvSpPr txBox="1">
            <a:spLocks/>
          </p:cNvSpPr>
          <p:nvPr/>
        </p:nvSpPr>
        <p:spPr>
          <a:xfrm>
            <a:off x="167364" y="1381500"/>
            <a:ext cx="6299199" cy="507831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300" b="1" dirty="0" smtClean="0"/>
              <a:t>TUJUAN INSTRUKSIONAL KHUSUS</a:t>
            </a:r>
            <a:endParaRPr lang="en-US" sz="33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95825" y="1962350"/>
            <a:ext cx="935254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dirty="0" err="1" smtClean="0">
                <a:solidFill>
                  <a:srgbClr val="002060"/>
                </a:solidFill>
              </a:rPr>
              <a:t>Setelah</a:t>
            </a:r>
            <a:r>
              <a:rPr lang="en-US" sz="2800" b="1" dirty="0" smtClean="0">
                <a:solidFill>
                  <a:srgbClr val="002060"/>
                </a:solidFill>
              </a:rPr>
              <a:t> </a:t>
            </a:r>
            <a:r>
              <a:rPr lang="en-US" sz="2800" b="1" dirty="0" err="1" smtClean="0">
                <a:solidFill>
                  <a:srgbClr val="002060"/>
                </a:solidFill>
              </a:rPr>
              <a:t>mempelajari</a:t>
            </a:r>
            <a:r>
              <a:rPr lang="en-US" sz="2800" b="1" dirty="0" smtClean="0">
                <a:solidFill>
                  <a:srgbClr val="002060"/>
                </a:solidFill>
              </a:rPr>
              <a:t> </a:t>
            </a:r>
            <a:r>
              <a:rPr lang="en-US" sz="2800" b="1" dirty="0" err="1" smtClean="0">
                <a:solidFill>
                  <a:srgbClr val="002060"/>
                </a:solidFill>
              </a:rPr>
              <a:t>materi</a:t>
            </a:r>
            <a:r>
              <a:rPr lang="en-US" sz="2800" b="1" dirty="0" smtClean="0">
                <a:solidFill>
                  <a:srgbClr val="002060"/>
                </a:solidFill>
              </a:rPr>
              <a:t> </a:t>
            </a:r>
            <a:r>
              <a:rPr lang="en-US" sz="2800" b="1" dirty="0" err="1" smtClean="0">
                <a:solidFill>
                  <a:srgbClr val="002060"/>
                </a:solidFill>
              </a:rPr>
              <a:t>ini</a:t>
            </a:r>
            <a:r>
              <a:rPr lang="en-US" sz="2800" b="1" dirty="0" smtClean="0">
                <a:solidFill>
                  <a:srgbClr val="002060"/>
                </a:solidFill>
              </a:rPr>
              <a:t> </a:t>
            </a:r>
            <a:r>
              <a:rPr lang="en-US" sz="2800" b="1" dirty="0" err="1" smtClean="0">
                <a:solidFill>
                  <a:srgbClr val="002060"/>
                </a:solidFill>
              </a:rPr>
              <a:t>diharapkan</a:t>
            </a:r>
            <a:r>
              <a:rPr lang="en-US" sz="2800" b="1" dirty="0" smtClean="0">
                <a:solidFill>
                  <a:srgbClr val="002060"/>
                </a:solidFill>
              </a:rPr>
              <a:t> </a:t>
            </a:r>
            <a:r>
              <a:rPr lang="en-US" sz="2800" b="1" dirty="0" err="1" smtClean="0">
                <a:solidFill>
                  <a:srgbClr val="002060"/>
                </a:solidFill>
              </a:rPr>
              <a:t>mahasiswa</a:t>
            </a:r>
            <a:r>
              <a:rPr lang="en-US" sz="2800" b="1" dirty="0" smtClean="0">
                <a:solidFill>
                  <a:srgbClr val="002060"/>
                </a:solidFill>
              </a:rPr>
              <a:t> </a:t>
            </a:r>
            <a:r>
              <a:rPr lang="en-US" sz="2800" b="1" dirty="0" err="1" smtClean="0">
                <a:solidFill>
                  <a:srgbClr val="002060"/>
                </a:solidFill>
              </a:rPr>
              <a:t>mampu</a:t>
            </a:r>
            <a:r>
              <a:rPr lang="en-US" sz="2800" b="1" dirty="0" smtClean="0">
                <a:solidFill>
                  <a:srgbClr val="002060"/>
                </a:solidFill>
              </a:rPr>
              <a:t>: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800" b="1" dirty="0" err="1" smtClean="0">
                <a:solidFill>
                  <a:srgbClr val="002060"/>
                </a:solidFill>
              </a:rPr>
              <a:t>Menghitung</a:t>
            </a:r>
            <a:r>
              <a:rPr lang="en-US" sz="2800" b="1" dirty="0" smtClean="0">
                <a:solidFill>
                  <a:srgbClr val="002060"/>
                </a:solidFill>
              </a:rPr>
              <a:t> </a:t>
            </a:r>
            <a:r>
              <a:rPr lang="en-US" sz="2800" b="1" dirty="0" err="1" smtClean="0">
                <a:solidFill>
                  <a:srgbClr val="002060"/>
                </a:solidFill>
              </a:rPr>
              <a:t>peluang</a:t>
            </a:r>
            <a:r>
              <a:rPr lang="en-US" sz="2800" b="1" dirty="0" smtClean="0">
                <a:solidFill>
                  <a:srgbClr val="002060"/>
                </a:solidFill>
              </a:rPr>
              <a:t> </a:t>
            </a:r>
            <a:r>
              <a:rPr lang="en-US" sz="2800" b="1" dirty="0" err="1" smtClean="0">
                <a:solidFill>
                  <a:srgbClr val="002060"/>
                </a:solidFill>
              </a:rPr>
              <a:t>kejadian</a:t>
            </a:r>
            <a:r>
              <a:rPr lang="en-US" sz="2800" b="1" dirty="0" smtClean="0">
                <a:solidFill>
                  <a:srgbClr val="002060"/>
                </a:solidFill>
              </a:rPr>
              <a:t> </a:t>
            </a:r>
            <a:r>
              <a:rPr lang="en-US" sz="2800" b="1" dirty="0" err="1" smtClean="0">
                <a:solidFill>
                  <a:srgbClr val="002060"/>
                </a:solidFill>
              </a:rPr>
              <a:t>komplemen</a:t>
            </a:r>
            <a:r>
              <a:rPr lang="en-US" sz="2800" b="1" dirty="0" smtClean="0">
                <a:solidFill>
                  <a:srgbClr val="002060"/>
                </a:solidFill>
              </a:rPr>
              <a:t>;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800" b="1" dirty="0" err="1" smtClean="0">
                <a:solidFill>
                  <a:srgbClr val="002060"/>
                </a:solidFill>
              </a:rPr>
              <a:t>Menghitung</a:t>
            </a:r>
            <a:r>
              <a:rPr lang="en-US" sz="2800" b="1" dirty="0" smtClean="0">
                <a:solidFill>
                  <a:srgbClr val="002060"/>
                </a:solidFill>
              </a:rPr>
              <a:t> </a:t>
            </a:r>
            <a:r>
              <a:rPr lang="en-US" sz="2800" b="1" dirty="0" err="1" smtClean="0">
                <a:solidFill>
                  <a:srgbClr val="002060"/>
                </a:solidFill>
              </a:rPr>
              <a:t>peluang</a:t>
            </a:r>
            <a:r>
              <a:rPr lang="en-US" sz="2800" b="1" dirty="0" smtClean="0">
                <a:solidFill>
                  <a:srgbClr val="002060"/>
                </a:solidFill>
              </a:rPr>
              <a:t> </a:t>
            </a:r>
            <a:r>
              <a:rPr lang="en-US" sz="2800" b="1" dirty="0" err="1" smtClean="0">
                <a:solidFill>
                  <a:srgbClr val="002060"/>
                </a:solidFill>
              </a:rPr>
              <a:t>kejadian</a:t>
            </a:r>
            <a:r>
              <a:rPr lang="en-US" sz="2800" b="1" dirty="0" smtClean="0">
                <a:solidFill>
                  <a:srgbClr val="002060"/>
                </a:solidFill>
              </a:rPr>
              <a:t> </a:t>
            </a:r>
            <a:r>
              <a:rPr lang="en-US" sz="2800" b="1" dirty="0" err="1" smtClean="0">
                <a:solidFill>
                  <a:srgbClr val="002060"/>
                </a:solidFill>
              </a:rPr>
              <a:t>irisan</a:t>
            </a:r>
            <a:r>
              <a:rPr lang="en-US" sz="2800" b="1" dirty="0" smtClean="0">
                <a:solidFill>
                  <a:srgbClr val="002060"/>
                </a:solidFill>
              </a:rPr>
              <a:t>;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800" b="1" dirty="0" err="1" smtClean="0">
                <a:solidFill>
                  <a:srgbClr val="002060"/>
                </a:solidFill>
              </a:rPr>
              <a:t>Menghitung</a:t>
            </a:r>
            <a:r>
              <a:rPr lang="en-US" sz="2800" b="1" dirty="0" smtClean="0">
                <a:solidFill>
                  <a:srgbClr val="002060"/>
                </a:solidFill>
              </a:rPr>
              <a:t> </a:t>
            </a:r>
            <a:r>
              <a:rPr lang="en-US" sz="2800" b="1" dirty="0" err="1" smtClean="0">
                <a:solidFill>
                  <a:srgbClr val="002060"/>
                </a:solidFill>
              </a:rPr>
              <a:t>peluang</a:t>
            </a:r>
            <a:r>
              <a:rPr lang="en-US" sz="2800" b="1" dirty="0" smtClean="0">
                <a:solidFill>
                  <a:srgbClr val="002060"/>
                </a:solidFill>
              </a:rPr>
              <a:t> </a:t>
            </a:r>
            <a:r>
              <a:rPr lang="en-US" sz="2800" b="1" dirty="0" err="1" smtClean="0">
                <a:solidFill>
                  <a:srgbClr val="002060"/>
                </a:solidFill>
              </a:rPr>
              <a:t>kejadian</a:t>
            </a:r>
            <a:r>
              <a:rPr lang="en-US" sz="2800" b="1" dirty="0" smtClean="0">
                <a:solidFill>
                  <a:srgbClr val="002060"/>
                </a:solidFill>
              </a:rPr>
              <a:t> </a:t>
            </a:r>
            <a:r>
              <a:rPr lang="en-US" sz="2800" b="1" dirty="0" err="1" smtClean="0">
                <a:solidFill>
                  <a:srgbClr val="002060"/>
                </a:solidFill>
              </a:rPr>
              <a:t>gabungan</a:t>
            </a:r>
            <a:r>
              <a:rPr lang="en-US" sz="2800" b="1" dirty="0" smtClean="0">
                <a:solidFill>
                  <a:srgbClr val="002060"/>
                </a:solidFill>
              </a:rPr>
              <a:t>;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800" b="1" dirty="0" err="1" smtClean="0">
                <a:solidFill>
                  <a:srgbClr val="002060"/>
                </a:solidFill>
              </a:rPr>
              <a:t>Menghitung</a:t>
            </a:r>
            <a:r>
              <a:rPr lang="en-US" sz="2800" b="1" dirty="0" smtClean="0">
                <a:solidFill>
                  <a:srgbClr val="002060"/>
                </a:solidFill>
              </a:rPr>
              <a:t> </a:t>
            </a:r>
            <a:r>
              <a:rPr lang="en-US" sz="2800" b="1" dirty="0" err="1" smtClean="0">
                <a:solidFill>
                  <a:srgbClr val="002060"/>
                </a:solidFill>
              </a:rPr>
              <a:t>peluang</a:t>
            </a:r>
            <a:r>
              <a:rPr lang="en-US" sz="2800" b="1" dirty="0" smtClean="0">
                <a:solidFill>
                  <a:srgbClr val="002060"/>
                </a:solidFill>
              </a:rPr>
              <a:t> </a:t>
            </a:r>
            <a:r>
              <a:rPr lang="en-US" sz="2800" b="1" dirty="0" err="1" smtClean="0">
                <a:solidFill>
                  <a:srgbClr val="002060"/>
                </a:solidFill>
              </a:rPr>
              <a:t>kejadian</a:t>
            </a:r>
            <a:r>
              <a:rPr lang="en-US" sz="2800" b="1" dirty="0" smtClean="0">
                <a:solidFill>
                  <a:srgbClr val="002060"/>
                </a:solidFill>
              </a:rPr>
              <a:t> </a:t>
            </a:r>
            <a:r>
              <a:rPr lang="en-US" sz="2800" b="1" dirty="0" err="1" smtClean="0">
                <a:solidFill>
                  <a:srgbClr val="002060"/>
                </a:solidFill>
              </a:rPr>
              <a:t>bersyarat</a:t>
            </a:r>
            <a:r>
              <a:rPr lang="en-US" sz="2800" b="1" dirty="0" smtClean="0">
                <a:solidFill>
                  <a:srgbClr val="002060"/>
                </a:solidFill>
              </a:rPr>
              <a:t>;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800" b="1" dirty="0" err="1">
                <a:solidFill>
                  <a:srgbClr val="002060"/>
                </a:solidFill>
              </a:rPr>
              <a:t>Menghitung</a:t>
            </a:r>
            <a:r>
              <a:rPr lang="en-US" sz="2800" b="1" dirty="0">
                <a:solidFill>
                  <a:srgbClr val="002060"/>
                </a:solidFill>
              </a:rPr>
              <a:t> </a:t>
            </a:r>
            <a:r>
              <a:rPr lang="en-US" sz="2800" b="1" dirty="0" err="1">
                <a:solidFill>
                  <a:srgbClr val="002060"/>
                </a:solidFill>
              </a:rPr>
              <a:t>peluang</a:t>
            </a:r>
            <a:r>
              <a:rPr lang="en-US" sz="2800" b="1" dirty="0">
                <a:solidFill>
                  <a:srgbClr val="002060"/>
                </a:solidFill>
              </a:rPr>
              <a:t> </a:t>
            </a:r>
            <a:r>
              <a:rPr lang="en-US" sz="2800" b="1" dirty="0" err="1">
                <a:solidFill>
                  <a:srgbClr val="002060"/>
                </a:solidFill>
              </a:rPr>
              <a:t>kejadian</a:t>
            </a:r>
            <a:r>
              <a:rPr lang="en-US" sz="2800" b="1">
                <a:solidFill>
                  <a:srgbClr val="002060"/>
                </a:solidFill>
              </a:rPr>
              <a:t> </a:t>
            </a:r>
            <a:r>
              <a:rPr lang="en-US" sz="2800" b="1" smtClean="0">
                <a:solidFill>
                  <a:srgbClr val="002060"/>
                </a:solidFill>
              </a:rPr>
              <a:t>independen</a:t>
            </a:r>
            <a:r>
              <a:rPr lang="en-US" sz="2800" b="1" dirty="0">
                <a:solidFill>
                  <a:srgbClr val="00206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75014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14950"/>
            <a:ext cx="12192000" cy="15430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2006" y="0"/>
            <a:ext cx="1487987" cy="150685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0070C0"/>
                </a:solidFill>
              </a:rPr>
              <a:t>Definisi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Peluang</a:t>
            </a:r>
            <a:endParaRPr lang="en-US" b="1" dirty="0">
              <a:solidFill>
                <a:srgbClr val="0070C0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690688"/>
            <a:ext cx="9369777" cy="423387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08297" y="4302943"/>
            <a:ext cx="5176458" cy="1783532"/>
          </a:xfrm>
          <a:prstGeom prst="rect">
            <a:avLst/>
          </a:prstGeom>
          <a:ln w="38100">
            <a:solidFill>
              <a:srgbClr val="00B0F0"/>
            </a:solidFill>
          </a:ln>
        </p:spPr>
      </p:pic>
    </p:spTree>
    <p:extLst>
      <p:ext uri="{BB962C8B-B14F-4D97-AF65-F5344CB8AC3E}">
        <p14:creationId xmlns:p14="http://schemas.microsoft.com/office/powerpoint/2010/main" val="850178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42111"/>
            <a:ext cx="12192000" cy="15430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2006" y="0"/>
            <a:ext cx="1487987" cy="150685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-1" y="2210574"/>
            <a:ext cx="1219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3200" dirty="0">
              <a:latin typeface="Bahnschrift SemiBold" panose="020B0502040204020203" pitchFamily="34" charset="0"/>
            </a:endParaRPr>
          </a:p>
          <a:p>
            <a:pPr algn="ctr"/>
            <a:endParaRPr lang="en-US" sz="4800" dirty="0">
              <a:latin typeface="Bahnschrift SemiBold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190" y="851026"/>
            <a:ext cx="10515600" cy="877013"/>
          </a:xfrm>
        </p:spPr>
        <p:txBody>
          <a:bodyPr/>
          <a:lstStyle/>
          <a:p>
            <a:r>
              <a:rPr lang="en-US" b="1" dirty="0" err="1" smtClean="0">
                <a:solidFill>
                  <a:srgbClr val="0070C0"/>
                </a:solidFill>
              </a:rPr>
              <a:t>Rumus-rumus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Peluang</a:t>
            </a:r>
            <a:endParaRPr lang="en-US" b="1" dirty="0">
              <a:solidFill>
                <a:srgbClr val="0070C0"/>
              </a:solidFill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4467136"/>
              </p:ext>
            </p:extLst>
          </p:nvPr>
        </p:nvGraphicFramePr>
        <p:xfrm>
          <a:off x="792932" y="1828799"/>
          <a:ext cx="10143653" cy="41852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61067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14950"/>
            <a:ext cx="12192000" cy="15430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2006" y="0"/>
            <a:ext cx="1487987" cy="150685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-1" y="2210574"/>
            <a:ext cx="1219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3200" dirty="0">
              <a:latin typeface="Bahnschrift SemiBold" panose="020B0502040204020203" pitchFamily="34" charset="0"/>
            </a:endParaRPr>
          </a:p>
          <a:p>
            <a:pPr algn="ctr"/>
            <a:endParaRPr lang="en-US" sz="4800" dirty="0">
              <a:latin typeface="Bahnschrift SemiBold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=</a:t>
            </a:r>
            <a:r>
              <a:rPr lang="en-US" b="1" dirty="0" err="1" smtClean="0">
                <a:solidFill>
                  <a:srgbClr val="0070C0"/>
                </a:solidFill>
              </a:rPr>
              <a:t>Komplemen</a:t>
            </a:r>
            <a:r>
              <a:rPr lang="en-US" b="1" dirty="0" smtClean="0">
                <a:solidFill>
                  <a:srgbClr val="0070C0"/>
                </a:solidFill>
              </a:rPr>
              <a:t>=</a:t>
            </a:r>
            <a:endParaRPr lang="en-US" b="1" dirty="0">
              <a:solidFill>
                <a:srgbClr val="0070C0"/>
              </a:solidFill>
            </a:endParaRPr>
          </a:p>
        </p:txBody>
      </p:sp>
      <p:pic>
        <p:nvPicPr>
          <p:cNvPr id="8" name="Content Placeholder 7"/>
          <p:cNvPicPr>
            <a:picLocks noGrp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4588" y="2395921"/>
            <a:ext cx="4027553" cy="2128764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905345" y="1856630"/>
            <a:ext cx="517858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Komplemen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kejadian</a:t>
            </a:r>
            <a:r>
              <a:rPr lang="en-US" sz="2400" dirty="0"/>
              <a:t> A </a:t>
            </a:r>
            <a:r>
              <a:rPr lang="en-US" sz="2400" dirty="0" err="1"/>
              <a:t>terhadap</a:t>
            </a:r>
            <a:r>
              <a:rPr lang="en-US" sz="2400" dirty="0"/>
              <a:t> </a:t>
            </a:r>
            <a:r>
              <a:rPr lang="en-US" sz="2400" dirty="0" err="1" smtClean="0"/>
              <a:t>Semesta</a:t>
            </a:r>
            <a:r>
              <a:rPr lang="en-US" sz="2400" dirty="0" smtClean="0"/>
              <a:t> (S) </a:t>
            </a:r>
            <a:r>
              <a:rPr lang="en-US" sz="2400" dirty="0"/>
              <a:t>yang </a:t>
            </a:r>
            <a:r>
              <a:rPr lang="en-US" sz="2400" dirty="0" err="1"/>
              <a:t>dilambangkan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A’ </a:t>
            </a:r>
            <a:r>
              <a:rPr lang="en-US" sz="2400" dirty="0" err="1"/>
              <a:t>merupakan</a:t>
            </a:r>
            <a:r>
              <a:rPr lang="en-US" sz="2400" dirty="0"/>
              <a:t> </a:t>
            </a:r>
            <a:r>
              <a:rPr lang="en-US" sz="2400" dirty="0" err="1"/>
              <a:t>himpunan</a:t>
            </a:r>
            <a:r>
              <a:rPr lang="en-US" sz="2400" dirty="0"/>
              <a:t> </a:t>
            </a:r>
            <a:r>
              <a:rPr lang="en-US" sz="2400" dirty="0" err="1"/>
              <a:t>semua</a:t>
            </a:r>
            <a:r>
              <a:rPr lang="en-US" sz="2400" dirty="0"/>
              <a:t> </a:t>
            </a:r>
            <a:r>
              <a:rPr lang="en-US" sz="2400" dirty="0" err="1"/>
              <a:t>elemen</a:t>
            </a:r>
            <a:r>
              <a:rPr lang="en-US" sz="2400" dirty="0"/>
              <a:t> S yang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berada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Komplemen</a:t>
            </a:r>
            <a:r>
              <a:rPr lang="en-US" sz="2400" dirty="0"/>
              <a:t> A </a:t>
            </a:r>
            <a:r>
              <a:rPr lang="en-US" sz="2400" dirty="0" err="1"/>
              <a:t>terhadap</a:t>
            </a:r>
            <a:r>
              <a:rPr lang="en-US" sz="2400" dirty="0"/>
              <a:t> S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dinotasikan</a:t>
            </a:r>
            <a:r>
              <a:rPr lang="en-US" sz="2400" dirty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dirty="0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0306665"/>
              </p:ext>
            </p:extLst>
          </p:nvPr>
        </p:nvGraphicFramePr>
        <p:xfrm>
          <a:off x="2523527" y="4524685"/>
          <a:ext cx="3005040" cy="6168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2" name="Equation" r:id="rId6" imgW="1231366" imgH="253890" progId="Equation.3">
                  <p:embed/>
                </p:oleObj>
              </mc:Choice>
              <mc:Fallback>
                <p:oleObj name="Equation" r:id="rId6" imgW="1231366" imgH="25389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3527" y="4524685"/>
                        <a:ext cx="3005040" cy="61682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>
          <a:blip r:embed="rId8"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528786" y="5052798"/>
            <a:ext cx="3607236" cy="701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816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14950"/>
            <a:ext cx="12192000" cy="15430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2006" y="0"/>
            <a:ext cx="1487987" cy="150685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-1" y="2210574"/>
            <a:ext cx="1219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3200" dirty="0">
              <a:latin typeface="Bahnschrift SemiBold" panose="020B0502040204020203" pitchFamily="34" charset="0"/>
            </a:endParaRPr>
          </a:p>
          <a:p>
            <a:pPr algn="ctr"/>
            <a:endParaRPr lang="en-US" sz="4800" dirty="0">
              <a:latin typeface="Bahnschrift SemiBold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=</a:t>
            </a:r>
            <a:r>
              <a:rPr lang="en-US" b="1" dirty="0" err="1">
                <a:solidFill>
                  <a:srgbClr val="0070C0"/>
                </a:solidFill>
              </a:rPr>
              <a:t>Komplemen</a:t>
            </a:r>
            <a:r>
              <a:rPr lang="en-US" b="1" dirty="0" smtClean="0">
                <a:solidFill>
                  <a:srgbClr val="0070C0"/>
                </a:solidFill>
              </a:rPr>
              <a:t>=</a:t>
            </a:r>
            <a:br>
              <a:rPr lang="en-US" b="1" dirty="0" smtClean="0">
                <a:solidFill>
                  <a:srgbClr val="0070C0"/>
                </a:solidFill>
              </a:rPr>
            </a:br>
            <a:r>
              <a:rPr lang="en-US" sz="2800" b="1" dirty="0" err="1" smtClean="0">
                <a:solidFill>
                  <a:srgbClr val="0070C0"/>
                </a:solidFill>
              </a:rPr>
              <a:t>Contoh</a:t>
            </a:r>
            <a:r>
              <a:rPr lang="en-US" sz="2800" b="1" dirty="0" smtClean="0">
                <a:solidFill>
                  <a:srgbClr val="0070C0"/>
                </a:solidFill>
              </a:rPr>
              <a:t> :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id-ID" dirty="0" smtClean="0"/>
              <a:t>Sekeping uang logam dilemparkan 6 kali berturut-turut. Berapa peluang sekurang-kurangnya sisi gambar muncul sekali?</a:t>
            </a:r>
            <a:endParaRPr lang="en-US" dirty="0" smtClean="0"/>
          </a:p>
          <a:p>
            <a:pPr algn="just"/>
            <a:r>
              <a:rPr lang="id-ID" dirty="0" smtClean="0">
                <a:solidFill>
                  <a:srgbClr val="00B050"/>
                </a:solidFill>
              </a:rPr>
              <a:t>Misalkan E adalah kejadian yang ditanyakan. </a:t>
            </a:r>
            <a:endParaRPr lang="en-US" dirty="0" smtClean="0">
              <a:solidFill>
                <a:srgbClr val="00B050"/>
              </a:solidFill>
            </a:endParaRPr>
          </a:p>
          <a:p>
            <a:pPr algn="just"/>
            <a:r>
              <a:rPr lang="id-ID" dirty="0" smtClean="0">
                <a:solidFill>
                  <a:srgbClr val="00B050"/>
                </a:solidFill>
              </a:rPr>
              <a:t>Ruang </a:t>
            </a:r>
            <a:r>
              <a:rPr lang="id-ID" dirty="0">
                <a:solidFill>
                  <a:srgbClr val="00B050"/>
                </a:solidFill>
              </a:rPr>
              <a:t>contoh S mempunyai 2</a:t>
            </a:r>
            <a:r>
              <a:rPr lang="id-ID" baseline="30000" dirty="0">
                <a:solidFill>
                  <a:srgbClr val="00B050"/>
                </a:solidFill>
              </a:rPr>
              <a:t>6</a:t>
            </a:r>
            <a:r>
              <a:rPr lang="id-ID" dirty="0">
                <a:solidFill>
                  <a:srgbClr val="00B050"/>
                </a:solidFill>
              </a:rPr>
              <a:t> = 64 titik contoh, karena setiap pelemparan menghasilkan 2 kemungkinan dan dilemparkan sebanyak 6 kali. </a:t>
            </a:r>
            <a:endParaRPr lang="en-US" dirty="0" smtClean="0">
              <a:solidFill>
                <a:srgbClr val="00B050"/>
              </a:solidFill>
            </a:endParaRPr>
          </a:p>
          <a:p>
            <a:pPr algn="just"/>
            <a:r>
              <a:rPr lang="id-ID" dirty="0" smtClean="0">
                <a:solidFill>
                  <a:srgbClr val="00B050"/>
                </a:solidFill>
              </a:rPr>
              <a:t>P(E</a:t>
            </a:r>
            <a:r>
              <a:rPr lang="id-ID" dirty="0">
                <a:solidFill>
                  <a:srgbClr val="00B050"/>
                </a:solidFill>
              </a:rPr>
              <a:t>) = 1 – P(E’), dengan E’ menyatakan kejadian bahwa sisi gambar tidak muncul barang sekalipun. Dan ini hanya dapat terjadi dalam satu cara, yaitu bila semua pelemparan menghasilkan sisi angka yang memiliki peluang 1/64. </a:t>
            </a:r>
            <a:endParaRPr lang="en-US" dirty="0" smtClean="0">
              <a:solidFill>
                <a:srgbClr val="00B050"/>
              </a:solidFill>
            </a:endParaRPr>
          </a:p>
          <a:p>
            <a:pPr algn="just"/>
            <a:r>
              <a:rPr lang="id-ID" dirty="0" smtClean="0">
                <a:solidFill>
                  <a:srgbClr val="00B050"/>
                </a:solidFill>
              </a:rPr>
              <a:t>Sehingga </a:t>
            </a:r>
            <a:r>
              <a:rPr lang="id-ID" dirty="0">
                <a:solidFill>
                  <a:srgbClr val="00B050"/>
                </a:solidFill>
              </a:rPr>
              <a:t>P(E’) = 1/64 dan P(E) = 1 – 1/64 = 63/64.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1766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14950"/>
            <a:ext cx="12192000" cy="15430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2006" y="0"/>
            <a:ext cx="1487987" cy="150685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=</a:t>
            </a:r>
            <a:r>
              <a:rPr lang="en-US" b="1" dirty="0" err="1" smtClean="0">
                <a:solidFill>
                  <a:srgbClr val="0070C0"/>
                </a:solidFill>
              </a:rPr>
              <a:t>Gabungan</a:t>
            </a:r>
            <a:r>
              <a:rPr lang="en-US" b="1" dirty="0" smtClean="0">
                <a:solidFill>
                  <a:srgbClr val="0070C0"/>
                </a:solidFill>
              </a:rPr>
              <a:t>=</a:t>
            </a:r>
            <a:endParaRPr lang="en-US" sz="5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680295" cy="4351338"/>
              </a:xfrm>
              <a:ln>
                <a:solidFill>
                  <a:srgbClr val="00B0F0"/>
                </a:solidFill>
              </a:ln>
            </p:spPr>
            <p:txBody>
              <a:bodyPr/>
              <a:lstStyle/>
              <a:p>
                <a:r>
                  <a:rPr lang="en-US" dirty="0" err="1" smtClean="0"/>
                  <a:t>Gabungan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kejadian</a:t>
                </a:r>
                <a:r>
                  <a:rPr lang="en-US" dirty="0" smtClean="0"/>
                  <a:t> A </a:t>
                </a:r>
                <a:r>
                  <a:rPr lang="en-US" dirty="0" err="1" smtClean="0"/>
                  <a:t>dan</a:t>
                </a:r>
                <a:r>
                  <a:rPr lang="en-US" dirty="0" smtClean="0"/>
                  <a:t> B = </a:t>
                </a:r>
                <a:r>
                  <a:rPr lang="en-US" dirty="0" err="1"/>
                  <a:t>kejadian</a:t>
                </a:r>
                <a:r>
                  <a:rPr lang="en-US" dirty="0"/>
                  <a:t> yang </a:t>
                </a:r>
                <a:r>
                  <a:rPr lang="en-US" dirty="0" err="1"/>
                  <a:t>mengandung</a:t>
                </a:r>
                <a:r>
                  <a:rPr lang="en-US" dirty="0"/>
                  <a:t> </a:t>
                </a:r>
                <a:r>
                  <a:rPr lang="en-US" dirty="0" err="1"/>
                  <a:t>semua</a:t>
                </a:r>
                <a:r>
                  <a:rPr lang="en-US" dirty="0"/>
                  <a:t> </a:t>
                </a:r>
                <a:r>
                  <a:rPr lang="en-US" dirty="0" err="1"/>
                  <a:t>elemen</a:t>
                </a:r>
                <a:r>
                  <a:rPr lang="en-US" dirty="0"/>
                  <a:t> </a:t>
                </a:r>
                <a:r>
                  <a:rPr lang="en-US" dirty="0" err="1"/>
                  <a:t>dari</a:t>
                </a:r>
                <a:r>
                  <a:rPr lang="en-US" dirty="0"/>
                  <a:t> A, </a:t>
                </a:r>
                <a:r>
                  <a:rPr lang="en-US" dirty="0" err="1"/>
                  <a:t>atau</a:t>
                </a:r>
                <a:r>
                  <a:rPr lang="en-US" dirty="0"/>
                  <a:t> </a:t>
                </a:r>
                <a:r>
                  <a:rPr lang="en-US" dirty="0" smtClean="0"/>
                  <a:t>B</a:t>
                </a:r>
              </a:p>
              <a:p>
                <a:r>
                  <a:rPr lang="en-US" dirty="0" err="1"/>
                  <a:t>Gabungan</a:t>
                </a:r>
                <a:r>
                  <a:rPr lang="en-US" dirty="0"/>
                  <a:t> A </a:t>
                </a:r>
                <a:r>
                  <a:rPr lang="en-US" dirty="0" err="1"/>
                  <a:t>dan</a:t>
                </a:r>
                <a:r>
                  <a:rPr lang="en-US" dirty="0"/>
                  <a:t> B </a:t>
                </a:r>
                <a:r>
                  <a:rPr lang="en-US" dirty="0" err="1"/>
                  <a:t>dapat</a:t>
                </a:r>
                <a:r>
                  <a:rPr lang="en-US" dirty="0"/>
                  <a:t> </a:t>
                </a:r>
                <a:r>
                  <a:rPr lang="en-US" dirty="0" err="1"/>
                  <a:t>dinotasikan</a:t>
                </a:r>
                <a:r>
                  <a:rPr lang="en-US" dirty="0"/>
                  <a:t> </a:t>
                </a:r>
                <a:r>
                  <a:rPr lang="en-US" dirty="0" err="1" smtClean="0"/>
                  <a:t>dengan</a:t>
                </a:r>
                <a:r>
                  <a:rPr lang="en-US" dirty="0" smtClean="0"/>
                  <a:t> 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r>
                  <a:rPr lang="en-US" dirty="0" err="1" smtClean="0"/>
                  <a:t>Lambang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dapat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juga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berarti</a:t>
                </a:r>
                <a:r>
                  <a:rPr lang="en-US" dirty="0" smtClean="0"/>
                  <a:t> 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“</a:t>
                </a:r>
                <a:r>
                  <a:rPr lang="en-US" b="1" dirty="0" err="1" smtClean="0">
                    <a:solidFill>
                      <a:srgbClr val="FF0000"/>
                    </a:solidFill>
                  </a:rPr>
                  <a:t>atau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”</a:t>
                </a:r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680295" cy="4351338"/>
              </a:xfrm>
              <a:blipFill rotWithShape="0">
                <a:blip r:embed="rId5"/>
                <a:stretch>
                  <a:fillRect l="-1822" t="-2095"/>
                </a:stretch>
              </a:blipFill>
              <a:ln>
                <a:solidFill>
                  <a:srgbClr val="00B0F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angle 17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4693569"/>
              </p:ext>
            </p:extLst>
          </p:nvPr>
        </p:nvGraphicFramePr>
        <p:xfrm>
          <a:off x="1071564" y="4006850"/>
          <a:ext cx="3827008" cy="627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7" name="Equation" r:id="rId6" imgW="1726920" imgH="253800" progId="Equation.3">
                  <p:embed/>
                </p:oleObj>
              </mc:Choice>
              <mc:Fallback>
                <p:oleObj name="Equation" r:id="rId6" imgW="1726920" imgH="2538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1564" y="4006850"/>
                        <a:ext cx="3827008" cy="6270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5" name="Picture 24"/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3978" y="1690688"/>
            <a:ext cx="2891828" cy="2137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9"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839993" y="3866996"/>
            <a:ext cx="5186101" cy="958032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10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883943" y="4863421"/>
            <a:ext cx="5142151" cy="1008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227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14950"/>
            <a:ext cx="12192000" cy="15430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2006" y="0"/>
            <a:ext cx="1487987" cy="150685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28894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=</a:t>
            </a:r>
            <a:r>
              <a:rPr lang="en-US" b="1" dirty="0" err="1" smtClean="0">
                <a:solidFill>
                  <a:srgbClr val="0070C0"/>
                </a:solidFill>
              </a:rPr>
              <a:t>Gabungan</a:t>
            </a:r>
            <a:r>
              <a:rPr lang="en-US" b="1" dirty="0" smtClean="0">
                <a:solidFill>
                  <a:srgbClr val="0070C0"/>
                </a:solidFill>
              </a:rPr>
              <a:t>=</a:t>
            </a:r>
            <a:r>
              <a:rPr lang="en-US" b="1" dirty="0">
                <a:solidFill>
                  <a:srgbClr val="0070C0"/>
                </a:solidFill>
              </a:rPr>
              <a:t/>
            </a:r>
            <a:br>
              <a:rPr lang="en-US" b="1" dirty="0">
                <a:solidFill>
                  <a:srgbClr val="0070C0"/>
                </a:solidFill>
              </a:rPr>
            </a:br>
            <a:r>
              <a:rPr lang="en-US" sz="2800" b="1" dirty="0" err="1" smtClean="0">
                <a:solidFill>
                  <a:srgbClr val="0070C0"/>
                </a:solidFill>
              </a:rPr>
              <a:t>Contoh</a:t>
            </a:r>
            <a:r>
              <a:rPr lang="en-US" sz="2800" b="1" dirty="0" smtClean="0">
                <a:solidFill>
                  <a:srgbClr val="0070C0"/>
                </a:solidFill>
              </a:rPr>
              <a:t> :</a:t>
            </a:r>
            <a:endParaRPr lang="en-US" sz="5400" dirty="0"/>
          </a:p>
        </p:txBody>
      </p:sp>
      <p:sp>
        <p:nvSpPr>
          <p:cNvPr id="23" name="Rectangle 17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30794" y="1793038"/>
            <a:ext cx="5028446" cy="483209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id-ID" sz="2800" dirty="0"/>
              <a:t>Dalam suatu kelas di SMA X ada 10 orang yang bercita-cita ingin menjadi dosen, 5 orang ingin menjadi pengusaha, 8 orang ingin menjadi motivator, 3 orang ingin menjadi pengusaha dan motivator, dan 20 orang bercita-cita yang lainnya. Berapa orang  siswa yang bercita-cita menjadi dosen atau pengusaha?</a:t>
            </a:r>
            <a:endParaRPr lang="en-US" sz="2800" dirty="0"/>
          </a:p>
          <a:p>
            <a:pPr algn="just"/>
            <a:endParaRPr lang="en-US" sz="2800" dirty="0"/>
          </a:p>
        </p:txBody>
      </p:sp>
      <p:sp>
        <p:nvSpPr>
          <p:cNvPr id="15" name="Right Arrow 14"/>
          <p:cNvSpPr/>
          <p:nvPr/>
        </p:nvSpPr>
        <p:spPr>
          <a:xfrm>
            <a:off x="5769320" y="3354523"/>
            <a:ext cx="232373" cy="7967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6095999" y="2185578"/>
                <a:ext cx="5866645" cy="3785652"/>
              </a:xfrm>
              <a:prstGeom prst="rect">
                <a:avLst/>
              </a:prstGeom>
              <a:noFill/>
              <a:ln>
                <a:solidFill>
                  <a:srgbClr val="00B0F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d-ID" sz="2400" dirty="0" smtClean="0"/>
                  <a:t>n(dosen  </a:t>
                </a:r>
                <a14:m>
                  <m:oMath xmlns:m="http://schemas.openxmlformats.org/officeDocument/2006/math">
                    <m:r>
                      <a:rPr lang="id-ID" sz="2400" i="1">
                        <a:latin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id-ID" sz="2400" dirty="0"/>
                  <a:t> pengusaha</a:t>
                </a:r>
                <a:r>
                  <a:rPr lang="id-ID" sz="2400" dirty="0" smtClean="0"/>
                  <a:t>)</a:t>
                </a:r>
                <a:r>
                  <a:rPr lang="en-US" sz="2400" dirty="0" smtClean="0"/>
                  <a:t>=?</a:t>
                </a:r>
              </a:p>
              <a:p>
                <a:r>
                  <a:rPr lang="id-ID" sz="2400" dirty="0" smtClean="0"/>
                  <a:t> </a:t>
                </a:r>
                <a:endParaRPr lang="en-US" sz="24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d-ID" sz="2400" dirty="0" smtClean="0"/>
                  <a:t>dari </a:t>
                </a:r>
                <a:r>
                  <a:rPr lang="id-ID" sz="2400" dirty="0"/>
                  <a:t>informasi di soal tidak ada irisan antara siswa yang bercita-cita menjadi dosen dan yang bercita-cita menjadi </a:t>
                </a:r>
                <a:r>
                  <a:rPr lang="id-ID" sz="2400" dirty="0" smtClean="0"/>
                  <a:t>pengusaha</a:t>
                </a:r>
                <a:endParaRPr lang="en-US" sz="24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4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 smtClean="0"/>
                  <a:t>n(</a:t>
                </a:r>
                <a:r>
                  <a:rPr lang="en-US" sz="2400" dirty="0" err="1" smtClean="0"/>
                  <a:t>dosen</a:t>
                </a:r>
                <a:r>
                  <a:rPr lang="en-US" sz="24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 err="1"/>
                  <a:t>pengusaha</a:t>
                </a:r>
                <a:r>
                  <a:rPr lang="en-US" sz="2400" dirty="0"/>
                  <a:t>) </a:t>
                </a:r>
                <a:endParaRPr lang="en-US" sz="2400" dirty="0" smtClean="0"/>
              </a:p>
              <a:p>
                <a:r>
                  <a:rPr lang="en-US" sz="2400" dirty="0" smtClean="0"/>
                  <a:t>= n(</a:t>
                </a:r>
                <a:r>
                  <a:rPr lang="en-US" sz="2400" dirty="0" err="1" smtClean="0"/>
                  <a:t>dosen</a:t>
                </a:r>
                <a:r>
                  <a:rPr lang="en-US" sz="2400" dirty="0"/>
                  <a:t>) + n(</a:t>
                </a:r>
                <a:r>
                  <a:rPr lang="en-US" sz="2400" dirty="0" err="1"/>
                  <a:t>pengusaha</a:t>
                </a:r>
                <a:r>
                  <a:rPr lang="en-US" sz="2400" dirty="0"/>
                  <a:t>) </a:t>
                </a:r>
                <a:endParaRPr lang="en-US" sz="2400" dirty="0" smtClean="0"/>
              </a:p>
              <a:p>
                <a:r>
                  <a:rPr lang="en-US" sz="2400" dirty="0" smtClean="0"/>
                  <a:t>= </a:t>
                </a:r>
                <a:r>
                  <a:rPr lang="en-US" sz="2400" dirty="0"/>
                  <a:t>10 + 5 </a:t>
                </a:r>
                <a:endParaRPr lang="en-US" sz="2400" dirty="0" smtClean="0"/>
              </a:p>
              <a:p>
                <a:r>
                  <a:rPr lang="en-US" sz="2400" dirty="0" smtClean="0"/>
                  <a:t>= </a:t>
                </a:r>
                <a:r>
                  <a:rPr lang="en-US" sz="2400" dirty="0"/>
                  <a:t>15 </a:t>
                </a:r>
                <a:r>
                  <a:rPr lang="en-US" sz="2400" dirty="0" err="1"/>
                  <a:t>siswa</a:t>
                </a:r>
                <a:endParaRPr lang="en-US" sz="24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999" y="2185578"/>
                <a:ext cx="5866645" cy="3785652"/>
              </a:xfrm>
              <a:prstGeom prst="rect">
                <a:avLst/>
              </a:prstGeom>
              <a:blipFill rotWithShape="0">
                <a:blip r:embed="rId4"/>
                <a:stretch>
                  <a:fillRect l="-1452" t="-1124" r="-2386" b="-2568"/>
                </a:stretch>
              </a:blipFill>
              <a:ln>
                <a:solidFill>
                  <a:srgbClr val="00B0F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7523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14950"/>
            <a:ext cx="12192000" cy="15430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2006" y="0"/>
            <a:ext cx="1487987" cy="150685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983672"/>
            <a:ext cx="10515600" cy="523186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=</a:t>
            </a:r>
            <a:r>
              <a:rPr lang="en-US" b="1" dirty="0" err="1" smtClean="0">
                <a:solidFill>
                  <a:srgbClr val="0070C0"/>
                </a:solidFill>
              </a:rPr>
              <a:t>Irisan</a:t>
            </a:r>
            <a:r>
              <a:rPr lang="en-US" b="1" dirty="0" smtClean="0">
                <a:solidFill>
                  <a:srgbClr val="0070C0"/>
                </a:solidFill>
              </a:rPr>
              <a:t>=</a:t>
            </a:r>
            <a:endParaRPr lang="en-US" sz="5400" dirty="0"/>
          </a:p>
        </p:txBody>
      </p:sp>
      <p:sp>
        <p:nvSpPr>
          <p:cNvPr id="23" name="Rectangle 17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43732"/>
                <a:ext cx="5680295" cy="4351338"/>
              </a:xfrm>
              <a:ln>
                <a:solidFill>
                  <a:srgbClr val="00B0F0"/>
                </a:solidFill>
              </a:ln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Irisan </a:t>
                </a:r>
                <a:r>
                  <a:rPr lang="en-US" dirty="0" err="1" smtClean="0"/>
                  <a:t>kejadian</a:t>
                </a:r>
                <a:r>
                  <a:rPr lang="en-US" dirty="0" smtClean="0"/>
                  <a:t> A </a:t>
                </a:r>
                <a:r>
                  <a:rPr lang="en-US" dirty="0" err="1" smtClean="0"/>
                  <a:t>dan</a:t>
                </a:r>
                <a:r>
                  <a:rPr lang="en-US" dirty="0" smtClean="0"/>
                  <a:t> B = </a:t>
                </a:r>
                <a:r>
                  <a:rPr lang="en-US" dirty="0" err="1" smtClean="0"/>
                  <a:t>kejadian</a:t>
                </a:r>
                <a:r>
                  <a:rPr lang="en-US" dirty="0" smtClean="0"/>
                  <a:t> </a:t>
                </a:r>
                <a:r>
                  <a:rPr lang="en-US" dirty="0"/>
                  <a:t>yang </a:t>
                </a:r>
                <a:r>
                  <a:rPr lang="en-US" dirty="0" err="1"/>
                  <a:t>mengandung</a:t>
                </a:r>
                <a:r>
                  <a:rPr lang="en-US" dirty="0"/>
                  <a:t> </a:t>
                </a:r>
                <a:r>
                  <a:rPr lang="en-US" dirty="0" err="1"/>
                  <a:t>semua</a:t>
                </a:r>
                <a:r>
                  <a:rPr lang="en-US" dirty="0"/>
                  <a:t> </a:t>
                </a:r>
                <a:r>
                  <a:rPr lang="en-US" dirty="0" err="1"/>
                  <a:t>elemen</a:t>
                </a:r>
                <a:r>
                  <a:rPr lang="en-US" dirty="0"/>
                  <a:t> yang </a:t>
                </a:r>
                <a:r>
                  <a:rPr lang="en-US" dirty="0" err="1"/>
                  <a:t>berada</a:t>
                </a:r>
                <a:r>
                  <a:rPr lang="en-US" dirty="0"/>
                  <a:t> di A </a:t>
                </a:r>
                <a:r>
                  <a:rPr lang="en-US" dirty="0" err="1"/>
                  <a:t>dan</a:t>
                </a:r>
                <a:r>
                  <a:rPr lang="en-US" dirty="0"/>
                  <a:t> di B </a:t>
                </a:r>
                <a:r>
                  <a:rPr lang="en-US" dirty="0" err="1"/>
                  <a:t>sekaligus</a:t>
                </a:r>
                <a:r>
                  <a:rPr lang="en-US" dirty="0" smtClean="0"/>
                  <a:t>.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r>
                  <a:rPr lang="en-US" dirty="0" err="1" smtClean="0"/>
                  <a:t>Irisan</a:t>
                </a:r>
                <a:r>
                  <a:rPr lang="en-US" dirty="0" smtClean="0"/>
                  <a:t> </a:t>
                </a:r>
                <a:r>
                  <a:rPr lang="en-US" dirty="0"/>
                  <a:t>A </a:t>
                </a:r>
                <a:r>
                  <a:rPr lang="en-US" dirty="0" err="1"/>
                  <a:t>dan</a:t>
                </a:r>
                <a:r>
                  <a:rPr lang="en-US" dirty="0"/>
                  <a:t> B </a:t>
                </a:r>
                <a:r>
                  <a:rPr lang="en-US" dirty="0" err="1"/>
                  <a:t>dapat</a:t>
                </a:r>
                <a:r>
                  <a:rPr lang="en-US" dirty="0"/>
                  <a:t> </a:t>
                </a:r>
                <a:r>
                  <a:rPr lang="en-US" dirty="0" err="1"/>
                  <a:t>dinotasikan</a:t>
                </a:r>
                <a:r>
                  <a:rPr lang="en-US" dirty="0"/>
                  <a:t> </a:t>
                </a:r>
                <a:r>
                  <a:rPr lang="en-US" dirty="0" err="1" smtClean="0"/>
                  <a:t>dengan</a:t>
                </a:r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err="1" smtClean="0"/>
                  <a:t>Lambang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dapat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juga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berarti</a:t>
                </a:r>
                <a:r>
                  <a:rPr lang="en-US" dirty="0" smtClean="0"/>
                  <a:t> 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“</a:t>
                </a:r>
                <a:r>
                  <a:rPr lang="en-US" b="1" dirty="0" err="1" smtClean="0">
                    <a:solidFill>
                      <a:srgbClr val="FF0000"/>
                    </a:solidFill>
                  </a:rPr>
                  <a:t>dan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”</a:t>
                </a:r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43732"/>
                <a:ext cx="5680295" cy="4351338"/>
              </a:xfrm>
              <a:blipFill rotWithShape="0">
                <a:blip r:embed="rId5"/>
                <a:stretch>
                  <a:fillRect l="-1713" t="-2095" r="-1285"/>
                </a:stretch>
              </a:blipFill>
              <a:ln>
                <a:solidFill>
                  <a:srgbClr val="00B0F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1522443"/>
              </p:ext>
            </p:extLst>
          </p:nvPr>
        </p:nvGraphicFramePr>
        <p:xfrm>
          <a:off x="2217680" y="4593248"/>
          <a:ext cx="3134326" cy="5532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0" name="Equation" r:id="rId6" imgW="1726451" imgH="253890" progId="Equation.3">
                  <p:embed/>
                </p:oleObj>
              </mc:Choice>
              <mc:Fallback>
                <p:oleObj name="Equation" r:id="rId6" imgW="1726451" imgH="25389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7680" y="4593248"/>
                        <a:ext cx="3134326" cy="55326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/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7073" y="2039329"/>
            <a:ext cx="3889636" cy="327562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12502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529</TotalTime>
  <Words>778</Words>
  <Application>Microsoft Office PowerPoint</Application>
  <PresentationFormat>Widescreen</PresentationFormat>
  <Paragraphs>87</Paragraphs>
  <Slides>15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Adobe Heiti Std R</vt:lpstr>
      <vt:lpstr>Arial</vt:lpstr>
      <vt:lpstr>Bahnschrift SemiBold</vt:lpstr>
      <vt:lpstr>Calibri</vt:lpstr>
      <vt:lpstr>Calibri Light</vt:lpstr>
      <vt:lpstr>Cambria Math</vt:lpstr>
      <vt:lpstr>Times New Roman</vt:lpstr>
      <vt:lpstr>Office Theme</vt:lpstr>
      <vt:lpstr>Equation</vt:lpstr>
      <vt:lpstr>PowerPoint Presentation</vt:lpstr>
      <vt:lpstr>PowerPoint Presentation</vt:lpstr>
      <vt:lpstr>Definisi Peluang</vt:lpstr>
      <vt:lpstr>Rumus-rumus Peluang</vt:lpstr>
      <vt:lpstr>=Komplemen=</vt:lpstr>
      <vt:lpstr>=Komplemen= Contoh :</vt:lpstr>
      <vt:lpstr>=Gabungan=</vt:lpstr>
      <vt:lpstr>=Gabungan= Contoh :</vt:lpstr>
      <vt:lpstr>=Irisan=</vt:lpstr>
      <vt:lpstr>=Irisan= Contoh :</vt:lpstr>
      <vt:lpstr>=Peluang bersyarat =</vt:lpstr>
      <vt:lpstr>=Peristiwa bersyarat = Contoh….</vt:lpstr>
      <vt:lpstr>=Peluang bersyarat = Contoh….</vt:lpstr>
      <vt:lpstr>=Peluang kejadian independen =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djuli</cp:lastModifiedBy>
  <cp:revision>39</cp:revision>
  <dcterms:created xsi:type="dcterms:W3CDTF">2019-02-07T02:14:09Z</dcterms:created>
  <dcterms:modified xsi:type="dcterms:W3CDTF">2019-03-07T07:26:22Z</dcterms:modified>
</cp:coreProperties>
</file>