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62" r:id="rId4"/>
    <p:sldId id="266" r:id="rId5"/>
    <p:sldId id="263" r:id="rId6"/>
    <p:sldId id="265" r:id="rId7"/>
    <p:sldId id="267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588476" y="546180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latin typeface="Bahnschrift SemiBold" panose="020B0502040204020203" pitchFamily="34" charset="0"/>
              </a:rPr>
              <a:t>Distribusi</a:t>
            </a:r>
            <a:r>
              <a:rPr lang="en-US" sz="4800" dirty="0" smtClean="0">
                <a:latin typeface="Bahnschrift SemiBold" panose="020B0502040204020203" pitchFamily="34" charset="0"/>
              </a:rPr>
              <a:t> </a:t>
            </a:r>
            <a:r>
              <a:rPr lang="en-US" sz="4800" dirty="0" err="1" smtClean="0">
                <a:latin typeface="Bahnschrift SemiBold" panose="020B0502040204020203" pitchFamily="34" charset="0"/>
              </a:rPr>
              <a:t>Peluang</a:t>
            </a:r>
            <a:endParaRPr lang="en-US" sz="4800" dirty="0">
              <a:latin typeface="Bahnschrift SemiBold" panose="020B0502040204020203" pitchFamily="34" charset="0"/>
            </a:endParaRPr>
          </a:p>
          <a:p>
            <a:pPr algn="ctr"/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139332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Bahnschrift SemiBold" panose="020B0502040204020203" pitchFamily="34" charset="0"/>
                <a:ea typeface="Adobe Heiti Std R" panose="020B0400000000000000" pitchFamily="34" charset="-128"/>
              </a:rPr>
              <a:t>INISIASI 3</a:t>
            </a:r>
            <a:endParaRPr lang="en-US" sz="6600" dirty="0">
              <a:latin typeface="Bahnschrift SemiBold" panose="020B0502040204020203" pitchFamily="34" charset="0"/>
              <a:ea typeface="Adobe Heiti Std R" panose="020B0400000000000000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5" y="2626464"/>
            <a:ext cx="5668380" cy="28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64061" y="1495873"/>
            <a:ext cx="3115896" cy="1188744"/>
          </a:xfrm>
          <a:prstGeom prst="rect">
            <a:avLst/>
          </a:prstGeom>
          <a:noFill/>
        </p:spPr>
        <p:txBody>
          <a:bodyPr wrap="none" lIns="72665" tIns="36332" rIns="72665" bIns="36332">
            <a:spAutoFit/>
          </a:bodyPr>
          <a:lstStyle/>
          <a:p>
            <a:pPr algn="ctr"/>
            <a:r>
              <a:rPr lang="en-US" sz="7248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SELESAI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953" y="2684678"/>
            <a:ext cx="3106812" cy="2327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3430" y="5155007"/>
            <a:ext cx="4901859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37" b="1" dirty="0" err="1">
                <a:solidFill>
                  <a:srgbClr val="FF3399"/>
                </a:solidFill>
              </a:rPr>
              <a:t>Jangan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lupa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selalu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berdoa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sebelum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dan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sesudah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belajar</a:t>
            </a:r>
            <a:r>
              <a:rPr lang="en-US" sz="2537" b="1" dirty="0">
                <a:solidFill>
                  <a:srgbClr val="FF33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06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76417" y="1725651"/>
            <a:ext cx="6299199" cy="507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 smtClean="0"/>
              <a:t>TUJUAN INSTRUKSIONAL KHUSUS</a:t>
            </a:r>
            <a:endParaRPr lang="en-US" sz="33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5732" y="2396916"/>
            <a:ext cx="9352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 smtClean="0">
                <a:solidFill>
                  <a:srgbClr val="002060"/>
                </a:solidFill>
              </a:rPr>
              <a:t>Setelah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mempelajari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materi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ini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diharapkan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mahasiswa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mampu</a:t>
            </a:r>
            <a:r>
              <a:rPr lang="en-US" sz="2800" b="1" dirty="0" smtClean="0">
                <a:solidFill>
                  <a:srgbClr val="002060"/>
                </a:solidFill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002060"/>
                </a:solidFill>
              </a:rPr>
              <a:t>Memahami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makna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variabel</a:t>
            </a:r>
            <a:r>
              <a:rPr lang="en-US" sz="2800" b="1" dirty="0" smtClean="0">
                <a:solidFill>
                  <a:srgbClr val="002060"/>
                </a:solidFill>
              </a:rPr>
              <a:t> random;</a:t>
            </a:r>
            <a:endParaRPr lang="en-US" sz="2800" b="1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002060"/>
                </a:solidFill>
              </a:rPr>
              <a:t>Menentukan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nilai-nilai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suatu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variabel</a:t>
            </a:r>
            <a:r>
              <a:rPr lang="en-US" sz="2800" b="1" dirty="0" smtClean="0">
                <a:solidFill>
                  <a:srgbClr val="002060"/>
                </a:solidFill>
              </a:rPr>
              <a:t> random </a:t>
            </a:r>
            <a:r>
              <a:rPr lang="en-US" sz="2800" b="1" dirty="0" err="1" smtClean="0">
                <a:solidFill>
                  <a:srgbClr val="002060"/>
                </a:solidFill>
              </a:rPr>
              <a:t>diskrit</a:t>
            </a:r>
            <a:r>
              <a:rPr lang="en-US" sz="2800" b="1" dirty="0" smtClean="0">
                <a:solidFill>
                  <a:srgbClr val="002060"/>
                </a:solidFill>
              </a:rPr>
              <a:t>;</a:t>
            </a:r>
            <a:endParaRPr lang="en-US" sz="2800" b="1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002060"/>
                </a:solidFill>
              </a:rPr>
              <a:t>Menentukan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distribusi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peluang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variabel</a:t>
            </a:r>
            <a:r>
              <a:rPr lang="en-US" sz="2800" b="1" dirty="0" smtClean="0">
                <a:solidFill>
                  <a:srgbClr val="002060"/>
                </a:solidFill>
              </a:rPr>
              <a:t> random </a:t>
            </a:r>
            <a:r>
              <a:rPr lang="en-US" sz="2800" b="1" dirty="0" err="1" smtClean="0">
                <a:solidFill>
                  <a:srgbClr val="002060"/>
                </a:solidFill>
              </a:rPr>
              <a:t>diskrit</a:t>
            </a:r>
            <a:r>
              <a:rPr lang="en-US" sz="2800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1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2105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Bahnschrift SemiBold" panose="020B0502040204020203" pitchFamily="34" charset="0"/>
            </a:endParaRPr>
          </a:p>
          <a:p>
            <a:pPr algn="ctr"/>
            <a:endParaRPr lang="en-US" sz="4800" dirty="0">
              <a:latin typeface="Bahnschrift SemiBol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029" y="1951186"/>
            <a:ext cx="8793053" cy="108871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219909"/>
            <a:ext cx="10515600" cy="57389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Variabel</a:t>
            </a:r>
            <a:r>
              <a:rPr lang="en-US" b="1" dirty="0" smtClean="0">
                <a:solidFill>
                  <a:srgbClr val="0070C0"/>
                </a:solidFill>
              </a:rPr>
              <a:t> Random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3456673"/>
            <a:ext cx="10515600" cy="3137059"/>
          </a:xfrm>
          <a:ln>
            <a:solidFill>
              <a:srgbClr val="92D050"/>
            </a:solidFill>
          </a:ln>
        </p:spPr>
        <p:txBody>
          <a:bodyPr/>
          <a:lstStyle/>
          <a:p>
            <a:r>
              <a:rPr lang="id-ID" dirty="0"/>
              <a:t>Pandang </a:t>
            </a:r>
            <a:r>
              <a:rPr lang="id-ID" i="1" dirty="0"/>
              <a:t>X </a:t>
            </a:r>
            <a:r>
              <a:rPr lang="id-ID" dirty="0"/>
              <a:t>= banyak muka </a:t>
            </a:r>
            <a:r>
              <a:rPr lang="id-ID" i="1" dirty="0"/>
              <a:t>(M) </a:t>
            </a:r>
            <a:r>
              <a:rPr lang="id-ID" dirty="0"/>
              <a:t>yang diperoleh dalam tiga pelemparan satu mata uang </a:t>
            </a:r>
            <a:r>
              <a:rPr lang="id-ID" dirty="0" smtClean="0"/>
              <a:t>logam</a:t>
            </a:r>
            <a:endParaRPr lang="en-US" dirty="0" smtClean="0"/>
          </a:p>
          <a:p>
            <a:r>
              <a:rPr lang="id-ID" i="1" dirty="0"/>
              <a:t>X </a:t>
            </a:r>
            <a:r>
              <a:rPr lang="id-ID" dirty="0"/>
              <a:t>adalah variabel karena banyak muka dalam tiga pelemparan satu mata uang logam dapat mempunyai salah satu nilai 0, 1, 2, atau 3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en-US" dirty="0"/>
              <a:t>V</a:t>
            </a:r>
            <a:r>
              <a:rPr lang="id-ID" dirty="0" smtClean="0"/>
              <a:t>ariabel </a:t>
            </a:r>
            <a:r>
              <a:rPr lang="id-ID" dirty="0"/>
              <a:t>ini random dalam arti bahwa nilai yang akan terjadi dalam tiga pelemparan itu tidak dapat diprakirakan dengan pasti.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9668" y="3113076"/>
            <a:ext cx="137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Contoh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7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01" y="1799367"/>
            <a:ext cx="4175251" cy="3343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040" y="845260"/>
            <a:ext cx="4650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percobaan</a:t>
            </a:r>
            <a:r>
              <a:rPr lang="en-US" sz="2800" dirty="0" smtClean="0"/>
              <a:t> 3 </a:t>
            </a:r>
            <a:r>
              <a:rPr lang="en-US" sz="2800" dirty="0" err="1" smtClean="0"/>
              <a:t>pelemparan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mata</a:t>
            </a:r>
            <a:r>
              <a:rPr lang="en-US" sz="2800" dirty="0" smtClean="0"/>
              <a:t> </a:t>
            </a:r>
            <a:r>
              <a:rPr lang="en-US" sz="2800" dirty="0" err="1" smtClean="0"/>
              <a:t>uang</a:t>
            </a:r>
            <a:r>
              <a:rPr lang="en-US" sz="2800" dirty="0" smtClean="0"/>
              <a:t> </a:t>
            </a:r>
            <a:r>
              <a:rPr lang="en-US" sz="2800" dirty="0" err="1" smtClean="0"/>
              <a:t>logam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5327" y="1836354"/>
            <a:ext cx="6526576" cy="2409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835958" y="2849589"/>
            <a:ext cx="516048" cy="112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02462" y="4331645"/>
            <a:ext cx="6509441" cy="155719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Jadi</a:t>
            </a:r>
            <a:r>
              <a:rPr lang="en-US" sz="2000" dirty="0" smtClean="0"/>
              <a:t>, </a:t>
            </a:r>
            <a:r>
              <a:rPr lang="en-US" sz="2000" dirty="0" err="1" smtClean="0"/>
              <a:t>nilai-nilai</a:t>
            </a:r>
            <a:r>
              <a:rPr lang="en-US" sz="2000" dirty="0" smtClean="0"/>
              <a:t> variable random X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{0, 1, 2, 3}</a:t>
            </a:r>
          </a:p>
          <a:p>
            <a:pPr algn="ctr"/>
            <a:r>
              <a:rPr lang="en-US" sz="2000" dirty="0" err="1" smtClean="0"/>
              <a:t>Nilai</a:t>
            </a:r>
            <a:r>
              <a:rPr lang="en-US" sz="2000" dirty="0" smtClean="0"/>
              <a:t> x=0 </a:t>
            </a:r>
            <a:r>
              <a:rPr lang="en-US" sz="2000" dirty="0" err="1" smtClean="0"/>
              <a:t>diperoleh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ketiga</a:t>
            </a:r>
            <a:r>
              <a:rPr lang="en-US" sz="2000" dirty="0" smtClean="0"/>
              <a:t> </a:t>
            </a:r>
            <a:r>
              <a:rPr lang="en-US" sz="2000" dirty="0" err="1" smtClean="0"/>
              <a:t>pelemparan</a:t>
            </a:r>
            <a:r>
              <a:rPr lang="en-US" sz="2000" dirty="0" smtClean="0"/>
              <a:t> </a:t>
            </a:r>
            <a:r>
              <a:rPr lang="en-US" sz="2000" dirty="0" err="1" smtClean="0"/>
              <a:t>mata</a:t>
            </a:r>
            <a:r>
              <a:rPr lang="en-US" sz="2000" dirty="0" smtClean="0"/>
              <a:t> </a:t>
            </a:r>
            <a:r>
              <a:rPr lang="en-US" sz="2000" dirty="0" err="1" smtClean="0"/>
              <a:t>uang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BBB, </a:t>
            </a:r>
            <a:r>
              <a:rPr lang="en-US" sz="2000" dirty="0" err="1" smtClean="0"/>
              <a:t>nilai</a:t>
            </a:r>
            <a:r>
              <a:rPr lang="en-US" sz="2000" dirty="0" smtClean="0"/>
              <a:t> x=3 </a:t>
            </a:r>
            <a:r>
              <a:rPr lang="en-US" sz="2000" dirty="0" err="1" smtClean="0"/>
              <a:t>diperoleh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dihasilkan</a:t>
            </a:r>
            <a:r>
              <a:rPr lang="en-US" sz="2000" dirty="0" smtClean="0"/>
              <a:t> MMM, </a:t>
            </a:r>
            <a:r>
              <a:rPr lang="en-US" sz="2000" dirty="0" err="1" smtClean="0"/>
              <a:t>dst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273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74" y="2194958"/>
            <a:ext cx="5821377" cy="197914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966" y="4065047"/>
            <a:ext cx="6528759" cy="2021428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8863341" y="942946"/>
            <a:ext cx="2231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Contoh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284381" y="201068"/>
            <a:ext cx="3660219" cy="1924233"/>
          </a:xfrm>
          <a:prstGeom prst="cloudCallout">
            <a:avLst>
              <a:gd name="adj1" fmla="val -79590"/>
              <a:gd name="adj2" fmla="val -25953"/>
            </a:avLst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pertama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paling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penting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adalah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mampu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menentukan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nilai-nilai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suatu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variable random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016" y="4722073"/>
            <a:ext cx="333167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X = {0, 1, 2, …, 12}</a:t>
            </a:r>
            <a:endParaRPr lang="en-US" sz="2800" dirty="0"/>
          </a:p>
        </p:txBody>
      </p:sp>
      <p:sp>
        <p:nvSpPr>
          <p:cNvPr id="9" name="Up Arrow 8"/>
          <p:cNvSpPr/>
          <p:nvPr/>
        </p:nvSpPr>
        <p:spPr>
          <a:xfrm rot="10800000">
            <a:off x="1625396" y="4280692"/>
            <a:ext cx="977774" cy="309222"/>
          </a:xfrm>
          <a:prstGeom prst="upArrow">
            <a:avLst>
              <a:gd name="adj1" fmla="val 611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7822194" y="3537188"/>
            <a:ext cx="1548142" cy="39835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39993" y="2812815"/>
            <a:ext cx="3331675" cy="52322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X = {1, 2, …}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95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628" y="1574326"/>
            <a:ext cx="10515600" cy="5461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Distribusi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Peluang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Variabel</a:t>
            </a:r>
            <a:r>
              <a:rPr lang="en-US" b="1" dirty="0" smtClean="0">
                <a:solidFill>
                  <a:srgbClr val="0070C0"/>
                </a:solidFill>
              </a:rPr>
              <a:t> Random </a:t>
            </a:r>
            <a:r>
              <a:rPr lang="en-US" b="1" dirty="0" err="1" smtClean="0">
                <a:solidFill>
                  <a:srgbClr val="0070C0"/>
                </a:solidFill>
              </a:rPr>
              <a:t>Diskrit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4" y="2267559"/>
            <a:ext cx="7648943" cy="19076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0116" y="4677269"/>
            <a:ext cx="5601078" cy="184665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2400" dirty="0"/>
              <a:t>Jika </a:t>
            </a:r>
            <a:r>
              <a:rPr lang="id-ID" sz="2400" i="1" dirty="0"/>
              <a:t>X </a:t>
            </a:r>
            <a:r>
              <a:rPr lang="id-ID" sz="2400" dirty="0"/>
              <a:t>menunjukkan banyak muka yang diperoleh dalam tiga lemparan sebuah mata uang logam yang seimbang, hitunglah distribusi peluang dari </a:t>
            </a:r>
            <a:r>
              <a:rPr lang="id-ID" sz="2400" i="1" dirty="0"/>
              <a:t>X.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273" y="4093950"/>
            <a:ext cx="4636726" cy="244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9355" y="4175228"/>
            <a:ext cx="22167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err="1" smtClean="0">
                <a:ln/>
                <a:solidFill>
                  <a:sysClr val="windowText" lastClr="000000"/>
                </a:solidFill>
                <a:effectLst/>
              </a:rPr>
              <a:t>Contoh</a:t>
            </a:r>
            <a:endParaRPr lang="en-US" sz="3600" b="1" cap="none" spc="0" dirty="0">
              <a:ln/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953062" y="4988459"/>
            <a:ext cx="488887" cy="1098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2105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Bahnschrift SemiBold" panose="020B0502040204020203" pitchFamily="34" charset="0"/>
            </a:endParaRPr>
          </a:p>
          <a:p>
            <a:pPr algn="ctr"/>
            <a:endParaRPr lang="en-US" sz="4800" dirty="0">
              <a:latin typeface="Bahnschrift SemiBol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06" y="2210574"/>
            <a:ext cx="5025636" cy="32396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010245"/>
            <a:ext cx="58388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Bentuk</a:t>
            </a:r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distribusi</a:t>
            </a:r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peluang</a:t>
            </a:r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diskrit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86945" y="2306093"/>
            <a:ext cx="5613150" cy="31440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05630" y="1793457"/>
            <a:ext cx="39912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Sifat</a:t>
            </a:r>
            <a:r>
              <a:rPr lang="en-US" sz="3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36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peluang</a:t>
            </a:r>
            <a:r>
              <a:rPr lang="en-US" sz="3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36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diskrit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26843" y="4609724"/>
            <a:ext cx="2806876" cy="5594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507" y="0"/>
            <a:ext cx="1487987" cy="15068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028" y="2291371"/>
            <a:ext cx="4198267" cy="288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711" y="669957"/>
            <a:ext cx="392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Histogram </a:t>
            </a:r>
            <a:r>
              <a:rPr lang="en-US" sz="3600" b="1" dirty="0" err="1" smtClean="0"/>
              <a:t>peluang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11526" y="5047902"/>
            <a:ext cx="222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Nilai-nilai</a:t>
            </a:r>
            <a:r>
              <a:rPr lang="en-US" sz="2000" dirty="0" smtClean="0"/>
              <a:t> X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028877" y="3210849"/>
            <a:ext cx="2118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peluang</a:t>
            </a:r>
            <a:r>
              <a:rPr lang="en-US" sz="2000" dirty="0" smtClean="0"/>
              <a:t> f(x)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04" y="3410903"/>
            <a:ext cx="4636726" cy="2442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07388" y="1450275"/>
            <a:ext cx="4745889" cy="14472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peluang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random </a:t>
            </a:r>
            <a:r>
              <a:rPr lang="en-US" sz="2400" dirty="0" err="1" smtClean="0"/>
              <a:t>diskrit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grafis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histogram </a:t>
            </a:r>
            <a:r>
              <a:rPr lang="en-US" sz="2400" dirty="0" err="1" smtClean="0"/>
              <a:t>peluang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19301954">
            <a:off x="5239628" y="4354480"/>
            <a:ext cx="1405223" cy="737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4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2105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Bahnschrift SemiBold" panose="020B0502040204020203" pitchFamily="34" charset="0"/>
            </a:endParaRPr>
          </a:p>
          <a:p>
            <a:pPr algn="ctr"/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070" y="1556533"/>
            <a:ext cx="5032477" cy="2677656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id-ID" sz="2400" dirty="0"/>
              <a:t>Misalkan 30% dari pohon-pohon di suatu hutan terserang  parasit. Empat pohon dipilih secara random.</a:t>
            </a:r>
            <a:endParaRPr lang="en-US" sz="2400" dirty="0"/>
          </a:p>
          <a:p>
            <a:pPr algn="just"/>
            <a:r>
              <a:rPr lang="id-ID" sz="2400" dirty="0"/>
              <a:t>Misalkan </a:t>
            </a:r>
            <a:r>
              <a:rPr lang="id-ID" sz="2400" i="1" dirty="0"/>
              <a:t>X </a:t>
            </a:r>
            <a:r>
              <a:rPr lang="id-ID" sz="2400" dirty="0"/>
              <a:t>menunjukkan banyak pohon dalam sampel yang terserang parasit. Hitunglah distribusi peluang </a:t>
            </a:r>
            <a:r>
              <a:rPr lang="id-ID" sz="2400" i="1" dirty="0"/>
              <a:t>X, </a:t>
            </a:r>
            <a:r>
              <a:rPr lang="id-ID" sz="2400" dirty="0"/>
              <a:t>dan gambarkan histogram peluangnya</a:t>
            </a:r>
            <a:r>
              <a:rPr lang="id-ID" sz="2400" dirty="0" smtClean="0"/>
              <a:t>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274" y="1594868"/>
            <a:ext cx="6394726" cy="198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787" y="4291939"/>
            <a:ext cx="4562270" cy="21387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930" y="4472412"/>
            <a:ext cx="3051989" cy="20991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4891" y="583527"/>
            <a:ext cx="2231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Contoh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8142" y="4488252"/>
            <a:ext cx="212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Histogram </a:t>
            </a:r>
            <a:r>
              <a:rPr lang="en-US" b="1" dirty="0" err="1" smtClean="0">
                <a:solidFill>
                  <a:srgbClr val="0070C0"/>
                </a:solidFill>
              </a:rPr>
              <a:t>peluang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2339" y="1166218"/>
            <a:ext cx="418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</a:rPr>
              <a:t>Nilai-nilai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variabel</a:t>
            </a:r>
            <a:r>
              <a:rPr lang="en-US" sz="2400" b="1" dirty="0" smtClean="0">
                <a:solidFill>
                  <a:srgbClr val="0070C0"/>
                </a:solidFill>
              </a:rPr>
              <a:t> random X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532483" y="3545661"/>
            <a:ext cx="1462154" cy="267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86547" y="3880750"/>
            <a:ext cx="418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</a:rPr>
              <a:t>Distribusi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peluang</a:t>
            </a:r>
            <a:r>
              <a:rPr lang="en-US" sz="2400" b="1" dirty="0" smtClean="0">
                <a:solidFill>
                  <a:srgbClr val="0070C0"/>
                </a:solidFill>
              </a:rPr>
              <a:t> X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341704" y="2252684"/>
            <a:ext cx="416459" cy="1062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4952404" y="4937906"/>
            <a:ext cx="652009" cy="1342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294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Heiti Std R</vt:lpstr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Variabel Random</vt:lpstr>
      <vt:lpstr>PowerPoint Presentation</vt:lpstr>
      <vt:lpstr>PowerPoint Presentation</vt:lpstr>
      <vt:lpstr>Distribusi Peluang Variabel Random Diskrit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djuli</cp:lastModifiedBy>
  <cp:revision>28</cp:revision>
  <dcterms:created xsi:type="dcterms:W3CDTF">2019-02-07T02:14:09Z</dcterms:created>
  <dcterms:modified xsi:type="dcterms:W3CDTF">2019-03-07T07:24:34Z</dcterms:modified>
</cp:coreProperties>
</file>