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5" r:id="rId3"/>
    <p:sldId id="262" r:id="rId4"/>
    <p:sldId id="264" r:id="rId5"/>
    <p:sldId id="266" r:id="rId6"/>
    <p:sldId id="265" r:id="rId7"/>
    <p:sldId id="263" r:id="rId8"/>
    <p:sldId id="267" r:id="rId9"/>
    <p:sldId id="269" r:id="rId10"/>
    <p:sldId id="268" r:id="rId11"/>
    <p:sldId id="271" r:id="rId12"/>
    <p:sldId id="270" r:id="rId13"/>
    <p:sldId id="272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575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838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2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594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17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98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6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39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392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919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082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5BD8C-E8FB-4746-AAA4-55E5A60C42FB}" type="datetimeFigureOut">
              <a:rPr lang="en-US" smtClean="0"/>
              <a:t>3/7/2019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80366-3623-43DA-AC80-35650D483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9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8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1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5.wmf"/><Relationship Id="rId3" Type="http://schemas.openxmlformats.org/officeDocument/2006/relationships/image" Target="../media/image1.png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4.wmf"/><Relationship Id="rId5" Type="http://schemas.openxmlformats.org/officeDocument/2006/relationships/image" Target="../media/image27.png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9.bin"/><Relationship Id="rId4" Type="http://schemas.openxmlformats.org/officeDocument/2006/relationships/image" Target="../media/image2.png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57" y="-72123"/>
            <a:ext cx="1487987" cy="1506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344033" y="543464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latin typeface="Bahnschrift SemiBold" panose="020B0502040204020203" pitchFamily="34" charset="0"/>
              </a:rPr>
              <a:t>Distribusi</a:t>
            </a:r>
            <a:r>
              <a:rPr lang="en-US" sz="4800" dirty="0">
                <a:latin typeface="Bahnschrift SemiBold" panose="020B0502040204020203" pitchFamily="34" charset="0"/>
              </a:rPr>
              <a:t> Normal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271605" y="1442889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Bahnschrift SemiBold" panose="020B0502040204020203" pitchFamily="34" charset="0"/>
                <a:ea typeface="Adobe Heiti Std R" panose="020B0400000000000000" pitchFamily="34" charset="-128"/>
              </a:rPr>
              <a:t>INISIASI 5</a:t>
            </a:r>
            <a:endParaRPr lang="en-US" sz="6600" dirty="0">
              <a:latin typeface="Bahnschrift SemiBold" panose="020B0502040204020203" pitchFamily="34" charset="0"/>
              <a:ea typeface="Adobe Heiti Std R" panose="020B0400000000000000" pitchFamily="34" charset="-12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777" y="2610730"/>
            <a:ext cx="5668380" cy="283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056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12687" y="632510"/>
            <a:ext cx="2276193" cy="8570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 smtClean="0">
                <a:solidFill>
                  <a:srgbClr val="0070C0"/>
                </a:solidFill>
              </a:rPr>
              <a:t>Contoh</a:t>
            </a:r>
            <a:r>
              <a:rPr lang="en-US" sz="4800" b="1" dirty="0" smtClean="0">
                <a:solidFill>
                  <a:srgbClr val="0070C0"/>
                </a:solidFill>
              </a:rPr>
              <a:t> 5.1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575649" y="2004559"/>
            <a:ext cx="10515600" cy="31375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 smtClean="0"/>
              <a:t>bebek</a:t>
            </a:r>
            <a:r>
              <a:rPr lang="en-US" dirty="0" smtClean="0"/>
              <a:t> </a:t>
            </a:r>
            <a:r>
              <a:rPr lang="en-US" dirty="0" err="1"/>
              <a:t>potong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berat</a:t>
            </a:r>
            <a:r>
              <a:rPr lang="en-US" dirty="0"/>
              <a:t> rata-rata </a:t>
            </a:r>
            <a:r>
              <a:rPr lang="en-US" dirty="0" err="1" smtClean="0"/>
              <a:t>bebek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2,5 kg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simpangan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0,8 kg.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seekor</a:t>
            </a:r>
            <a:r>
              <a:rPr lang="en-US" dirty="0"/>
              <a:t> </a:t>
            </a:r>
            <a:r>
              <a:rPr lang="en-US" dirty="0" err="1" smtClean="0"/>
              <a:t>bebek</a:t>
            </a:r>
            <a:r>
              <a:rPr lang="en-US" dirty="0" smtClean="0"/>
              <a:t> </a:t>
            </a:r>
            <a:r>
              <a:rPr lang="en-US" dirty="0" err="1"/>
              <a:t>potong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, </a:t>
            </a:r>
            <a:r>
              <a:rPr lang="en-US" dirty="0" err="1"/>
              <a:t>tentukanlah</a:t>
            </a:r>
            <a:r>
              <a:rPr lang="en-US" dirty="0"/>
              <a:t> 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 smtClean="0"/>
              <a:t>bebek</a:t>
            </a:r>
            <a:r>
              <a:rPr lang="en-US" dirty="0" smtClean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3,0 kg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 smtClean="0"/>
              <a:t>bebek</a:t>
            </a:r>
            <a:r>
              <a:rPr lang="en-US" dirty="0" smtClean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3,5 kg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err="1" smtClean="0"/>
              <a:t>peluang</a:t>
            </a:r>
            <a:r>
              <a:rPr lang="en-US" dirty="0" smtClean="0"/>
              <a:t> </a:t>
            </a:r>
            <a:r>
              <a:rPr lang="en-US" dirty="0" err="1"/>
              <a:t>berat</a:t>
            </a:r>
            <a:r>
              <a:rPr lang="en-US" dirty="0"/>
              <a:t> </a:t>
            </a:r>
            <a:r>
              <a:rPr lang="en-US" dirty="0" err="1" smtClean="0"/>
              <a:t>bebek</a:t>
            </a:r>
            <a:r>
              <a:rPr lang="en-US" dirty="0" smtClean="0"/>
              <a:t> </a:t>
            </a:r>
            <a:r>
              <a:rPr lang="en-US" dirty="0" err="1"/>
              <a:t>antara</a:t>
            </a:r>
            <a:r>
              <a:rPr lang="en-US" dirty="0"/>
              <a:t> 2,0 </a:t>
            </a:r>
            <a:r>
              <a:rPr lang="en-US" dirty="0" err="1"/>
              <a:t>hingga</a:t>
            </a:r>
            <a:r>
              <a:rPr lang="en-US" dirty="0"/>
              <a:t> 2,7 kg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5909" y="3284741"/>
            <a:ext cx="2327260" cy="259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93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6473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1701" y="657467"/>
            <a:ext cx="16646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 smtClean="0">
                <a:solidFill>
                  <a:srgbClr val="0070C0"/>
                </a:solidFill>
              </a:rPr>
              <a:t>Jawaban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883491" y="3953585"/>
            <a:ext cx="122369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739043"/>
              </p:ext>
            </p:extLst>
          </p:nvPr>
        </p:nvGraphicFramePr>
        <p:xfrm>
          <a:off x="6504708" y="3803754"/>
          <a:ext cx="5524711" cy="565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Equation" r:id="rId5" imgW="1866900" imgH="190500" progId="Equation.3">
                  <p:embed/>
                </p:oleObj>
              </mc:Choice>
              <mc:Fallback>
                <p:oleObj name="Equation" r:id="rId5" imgW="1866900" imgH="190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4708" y="3803754"/>
                        <a:ext cx="5524711" cy="56567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41701" y="1362874"/>
            <a:ext cx="396551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a.     P(X &lt; 3,0)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341701" y="2368379"/>
            <a:ext cx="5284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070C0"/>
                </a:solidFill>
              </a:rPr>
              <a:t>Lakukan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transformasi</a:t>
            </a:r>
            <a:r>
              <a:rPr lang="en-US" sz="3200" dirty="0" smtClean="0">
                <a:solidFill>
                  <a:srgbClr val="0070C0"/>
                </a:solidFill>
              </a:rPr>
              <a:t> X </a:t>
            </a:r>
            <a:r>
              <a:rPr lang="en-US" sz="3200" dirty="0" err="1" smtClean="0">
                <a:solidFill>
                  <a:srgbClr val="0070C0"/>
                </a:solidFill>
              </a:rPr>
              <a:t>ke</a:t>
            </a:r>
            <a:r>
              <a:rPr lang="en-US" sz="3200" dirty="0" smtClean="0">
                <a:solidFill>
                  <a:srgbClr val="0070C0"/>
                </a:solidFill>
              </a:rPr>
              <a:t> Z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 flipV="1">
            <a:off x="7669764" y="2702407"/>
            <a:ext cx="10920337" cy="68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798129"/>
              </p:ext>
            </p:extLst>
          </p:nvPr>
        </p:nvGraphicFramePr>
        <p:xfrm>
          <a:off x="539408" y="4213181"/>
          <a:ext cx="4889241" cy="2327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Picture" r:id="rId7" imgW="4553712" imgH="2487168" progId="Word.Picture.8">
                  <p:embed/>
                </p:oleObj>
              </mc:Choice>
              <mc:Fallback>
                <p:oleObj name="Picture" r:id="rId7" imgW="4553712" imgH="2487168" progId="Word.Picture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08" y="4213181"/>
                        <a:ext cx="4889241" cy="23276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869674" y="358020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270555"/>
              </p:ext>
            </p:extLst>
          </p:nvPr>
        </p:nvGraphicFramePr>
        <p:xfrm>
          <a:off x="341701" y="3139774"/>
          <a:ext cx="5667213" cy="1044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Equation" r:id="rId9" imgW="2273300" imgH="419100" progId="Equation.3">
                  <p:embed/>
                </p:oleObj>
              </mc:Choice>
              <mc:Fallback>
                <p:oleObj name="Equation" r:id="rId9" imgW="2273300" imgH="4191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01" y="3139774"/>
                        <a:ext cx="5667213" cy="10447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V="1">
            <a:off x="3797559" y="3853543"/>
            <a:ext cx="1631091" cy="83975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79804" y="2653021"/>
            <a:ext cx="3745869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P(X&lt;3,0) = P(Z&lt;0,63)</a:t>
            </a:r>
            <a:endParaRPr lang="en-US" sz="3200" dirty="0"/>
          </a:p>
        </p:txBody>
      </p:sp>
      <p:sp>
        <p:nvSpPr>
          <p:cNvPr id="28" name="Down Arrow 27"/>
          <p:cNvSpPr/>
          <p:nvPr/>
        </p:nvSpPr>
        <p:spPr>
          <a:xfrm>
            <a:off x="8722642" y="3484973"/>
            <a:ext cx="541768" cy="220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183363" y="5296474"/>
            <a:ext cx="578498" cy="339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984029" y="5296474"/>
            <a:ext cx="598926" cy="339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883159" y="4418709"/>
            <a:ext cx="6458800" cy="89243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669764" y="4880975"/>
            <a:ext cx="3897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Jadi</a:t>
            </a:r>
            <a:r>
              <a:rPr lang="en-US" sz="2400" b="1" dirty="0" smtClean="0">
                <a:solidFill>
                  <a:srgbClr val="0070C0"/>
                </a:solidFill>
              </a:rPr>
              <a:t>, </a:t>
            </a:r>
            <a:r>
              <a:rPr lang="en-US" sz="2400" b="1" dirty="0" err="1" smtClean="0">
                <a:solidFill>
                  <a:srgbClr val="0070C0"/>
                </a:solidFill>
              </a:rPr>
              <a:t>peluang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berat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bebek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kurang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dari</a:t>
            </a:r>
            <a:r>
              <a:rPr lang="en-US" sz="2400" b="1" dirty="0" smtClean="0">
                <a:solidFill>
                  <a:srgbClr val="0070C0"/>
                </a:solidFill>
              </a:rPr>
              <a:t> 3 </a:t>
            </a:r>
            <a:r>
              <a:rPr lang="en-US" sz="2400" b="1" dirty="0" err="1" smtClean="0">
                <a:solidFill>
                  <a:srgbClr val="0070C0"/>
                </a:solidFill>
              </a:rPr>
              <a:t>adalah</a:t>
            </a:r>
            <a:r>
              <a:rPr lang="en-US" sz="2400" b="1" dirty="0" smtClean="0">
                <a:solidFill>
                  <a:srgbClr val="0070C0"/>
                </a:solidFill>
              </a:rPr>
              <a:t> 0,7357.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809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8280" y="753427"/>
            <a:ext cx="1140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15"/>
          <p:cNvSpPr txBox="1">
            <a:spLocks/>
          </p:cNvSpPr>
          <p:nvPr/>
        </p:nvSpPr>
        <p:spPr>
          <a:xfrm>
            <a:off x="308919" y="556055"/>
            <a:ext cx="10972800" cy="5530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1701" y="1362874"/>
            <a:ext cx="3965510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b</a:t>
            </a:r>
            <a:r>
              <a:rPr lang="en-US" sz="3600" dirty="0" smtClean="0"/>
              <a:t>.     P(X &gt; 3,5)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372089" y="2075991"/>
            <a:ext cx="5284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070C0"/>
                </a:solidFill>
              </a:rPr>
              <a:t>Lakukan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transformasi</a:t>
            </a:r>
            <a:r>
              <a:rPr lang="en-US" sz="3200" dirty="0" smtClean="0">
                <a:solidFill>
                  <a:srgbClr val="0070C0"/>
                </a:solidFill>
              </a:rPr>
              <a:t> X </a:t>
            </a:r>
            <a:r>
              <a:rPr lang="en-US" sz="3200" dirty="0" err="1" smtClean="0">
                <a:solidFill>
                  <a:srgbClr val="0070C0"/>
                </a:solidFill>
              </a:rPr>
              <a:t>ke</a:t>
            </a:r>
            <a:r>
              <a:rPr lang="en-US" sz="3200" dirty="0" smtClean="0">
                <a:solidFill>
                  <a:srgbClr val="0070C0"/>
                </a:solidFill>
              </a:rPr>
              <a:t> Z</a:t>
            </a:r>
            <a:endParaRPr lang="en-US" sz="3200" dirty="0">
              <a:solidFill>
                <a:srgbClr val="0070C0"/>
              </a:solidFill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030738"/>
              </p:ext>
            </p:extLst>
          </p:nvPr>
        </p:nvGraphicFramePr>
        <p:xfrm>
          <a:off x="538163" y="2660650"/>
          <a:ext cx="544671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5" imgW="2184120" imgH="419040" progId="Equation.3">
                  <p:embed/>
                </p:oleObj>
              </mc:Choice>
              <mc:Fallback>
                <p:oleObj name="Equation" r:id="rId5" imgW="2184120" imgH="4190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2660650"/>
                        <a:ext cx="5446712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821684"/>
              </p:ext>
            </p:extLst>
          </p:nvPr>
        </p:nvGraphicFramePr>
        <p:xfrm>
          <a:off x="701007" y="3880023"/>
          <a:ext cx="4303479" cy="2354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Picture" r:id="rId7" imgW="4553712" imgH="2487168" progId="Word.Picture.8">
                  <p:embed/>
                </p:oleObj>
              </mc:Choice>
              <mc:Fallback>
                <p:oleObj name="Picture" r:id="rId7" imgW="4553712" imgH="2487168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07" y="3880023"/>
                        <a:ext cx="4303479" cy="23547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4114800" y="3321266"/>
            <a:ext cx="1541947" cy="175736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035207" y="5466082"/>
            <a:ext cx="473215" cy="339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14418" y="5466082"/>
            <a:ext cx="578498" cy="339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79803" y="2660766"/>
            <a:ext cx="3745869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P(X&gt;3,5) = P(Z&lt;1,25)</a:t>
            </a:r>
            <a:endParaRPr lang="en-US" sz="3200" dirty="0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24191"/>
              </p:ext>
            </p:extLst>
          </p:nvPr>
        </p:nvGraphicFramePr>
        <p:xfrm>
          <a:off x="6279462" y="3791658"/>
          <a:ext cx="5746549" cy="54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9" imgW="2145960" imgH="203040" progId="Equation.3">
                  <p:embed/>
                </p:oleObj>
              </mc:Choice>
              <mc:Fallback>
                <p:oleObj name="Equation" r:id="rId9" imgW="214596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9462" y="3791658"/>
                        <a:ext cx="5746549" cy="5442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Down Arrow 18"/>
          <p:cNvSpPr/>
          <p:nvPr/>
        </p:nvSpPr>
        <p:spPr>
          <a:xfrm>
            <a:off x="8722642" y="3484973"/>
            <a:ext cx="541768" cy="220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842668" y="4399005"/>
            <a:ext cx="5879974" cy="114121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69764" y="4880975"/>
            <a:ext cx="389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Jadi</a:t>
            </a:r>
            <a:r>
              <a:rPr lang="en-US" sz="2400" b="1" dirty="0" smtClean="0">
                <a:solidFill>
                  <a:srgbClr val="0070C0"/>
                </a:solidFill>
              </a:rPr>
              <a:t>, </a:t>
            </a:r>
            <a:r>
              <a:rPr lang="en-US" sz="2400" b="1" dirty="0" err="1" smtClean="0">
                <a:solidFill>
                  <a:srgbClr val="0070C0"/>
                </a:solidFill>
              </a:rPr>
              <a:t>peluang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berat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bebek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lebih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dari</a:t>
            </a:r>
            <a:r>
              <a:rPr lang="en-US" sz="2400" b="1" dirty="0" smtClean="0">
                <a:solidFill>
                  <a:srgbClr val="0070C0"/>
                </a:solidFill>
              </a:rPr>
              <a:t> 3,5 kg </a:t>
            </a:r>
            <a:r>
              <a:rPr lang="en-US" sz="2400" b="1" dirty="0" err="1" smtClean="0">
                <a:solidFill>
                  <a:srgbClr val="0070C0"/>
                </a:solidFill>
              </a:rPr>
              <a:t>adalah</a:t>
            </a:r>
            <a:r>
              <a:rPr lang="en-US" sz="2400" b="1" dirty="0" smtClean="0">
                <a:solidFill>
                  <a:srgbClr val="0070C0"/>
                </a:solidFill>
              </a:rPr>
              <a:t> 0,1056.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6214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1362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221057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Bahnschrift SemiBold" panose="020B0502040204020203" pitchFamily="34" charset="0"/>
            </a:endParaRPr>
          </a:p>
          <a:p>
            <a:pPr algn="ctr"/>
            <a:endParaRPr lang="en-US" sz="4800" dirty="0">
              <a:latin typeface="Bahnschrift SemiBol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1700" y="1362874"/>
                <a:ext cx="4823423" cy="646331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c.     P(2,0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sz="3600" dirty="0" smtClean="0"/>
                  <a:t> 2,7)</a:t>
                </a:r>
                <a:endParaRPr lang="en-US" sz="3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00" y="1362874"/>
                <a:ext cx="4823423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3793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90150" y="2210574"/>
            <a:ext cx="7084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persoalan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. </a:t>
            </a:r>
            <a:r>
              <a:rPr lang="en-US" dirty="0" err="1" smtClean="0"/>
              <a:t>Yaitu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913173"/>
              </p:ext>
            </p:extLst>
          </p:nvPr>
        </p:nvGraphicFramePr>
        <p:xfrm>
          <a:off x="341700" y="3011726"/>
          <a:ext cx="5010306" cy="839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" name="Equation" r:id="rId6" imgW="2501640" imgH="419040" progId="Equation.3">
                  <p:embed/>
                </p:oleObj>
              </mc:Choice>
              <mc:Fallback>
                <p:oleObj name="Equation" r:id="rId6" imgW="2501640" imgH="4190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00" y="3011726"/>
                        <a:ext cx="5010306" cy="839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8900158"/>
              </p:ext>
            </p:extLst>
          </p:nvPr>
        </p:nvGraphicFramePr>
        <p:xfrm>
          <a:off x="407988" y="4060825"/>
          <a:ext cx="421005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name="Equation" r:id="rId8" imgW="1879560" imgH="419040" progId="Equation.3">
                  <p:embed/>
                </p:oleObj>
              </mc:Choice>
              <mc:Fallback>
                <p:oleObj name="Equation" r:id="rId8" imgW="187956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4060825"/>
                        <a:ext cx="421005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2797678"/>
              </p:ext>
            </p:extLst>
          </p:nvPr>
        </p:nvGraphicFramePr>
        <p:xfrm>
          <a:off x="4663530" y="3948432"/>
          <a:ext cx="4023270" cy="250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name="Picture" r:id="rId10" imgW="4553640" imgH="2486520" progId="Word.Picture.8">
                  <p:embed/>
                </p:oleObj>
              </mc:Choice>
              <mc:Fallback>
                <p:oleObj name="Picture" r:id="rId10" imgW="4553640" imgH="2486520" progId="Word.Picture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3530" y="3948432"/>
                        <a:ext cx="4023270" cy="2502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val 15"/>
          <p:cNvSpPr/>
          <p:nvPr/>
        </p:nvSpPr>
        <p:spPr>
          <a:xfrm>
            <a:off x="7275228" y="4529899"/>
            <a:ext cx="598926" cy="339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97073" y="4522117"/>
            <a:ext cx="598926" cy="3392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452397"/>
              </p:ext>
            </p:extLst>
          </p:nvPr>
        </p:nvGraphicFramePr>
        <p:xfrm>
          <a:off x="5947718" y="2633374"/>
          <a:ext cx="44354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2" name="Equation" r:id="rId12" imgW="2145960" imgH="215640" progId="Equation.3">
                  <p:embed/>
                </p:oleObj>
              </mc:Choice>
              <mc:Fallback>
                <p:oleObj name="Equation" r:id="rId12" imgW="2145960" imgH="215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7718" y="2633374"/>
                        <a:ext cx="4435475" cy="477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061438"/>
              </p:ext>
            </p:extLst>
          </p:nvPr>
        </p:nvGraphicFramePr>
        <p:xfrm>
          <a:off x="8131604" y="3188023"/>
          <a:ext cx="35163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name="Equation" r:id="rId14" imgW="1701720" imgH="203040" progId="Equation.3">
                  <p:embed/>
                </p:oleObj>
              </mc:Choice>
              <mc:Fallback>
                <p:oleObj name="Equation" r:id="rId14" imgW="170172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1604" y="3188023"/>
                        <a:ext cx="3516313" cy="450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6627341" y="3672155"/>
            <a:ext cx="3225114" cy="118917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59810" y="4398873"/>
            <a:ext cx="38972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</a:rPr>
              <a:t>Jadi</a:t>
            </a:r>
            <a:r>
              <a:rPr lang="en-US" sz="2400" b="1" dirty="0" smtClean="0">
                <a:solidFill>
                  <a:srgbClr val="0070C0"/>
                </a:solidFill>
              </a:rPr>
              <a:t>, </a:t>
            </a:r>
            <a:r>
              <a:rPr lang="en-US" sz="2400" b="1" dirty="0" err="1" smtClean="0">
                <a:solidFill>
                  <a:srgbClr val="0070C0"/>
                </a:solidFill>
              </a:rPr>
              <a:t>peluang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berat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bebek</a:t>
            </a:r>
            <a:r>
              <a:rPr lang="en-US" sz="2400" b="1" dirty="0" smtClean="0">
                <a:solidFill>
                  <a:srgbClr val="0070C0"/>
                </a:solidFill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</a:rPr>
              <a:t>antara</a:t>
            </a:r>
            <a:r>
              <a:rPr lang="en-US" sz="2400" b="1" dirty="0" smtClean="0">
                <a:solidFill>
                  <a:srgbClr val="0070C0"/>
                </a:solidFill>
              </a:rPr>
              <a:t> 2 kg </a:t>
            </a:r>
            <a:r>
              <a:rPr lang="en-US" sz="2400" b="1" dirty="0" err="1" smtClean="0">
                <a:solidFill>
                  <a:srgbClr val="0070C0"/>
                </a:solidFill>
              </a:rPr>
              <a:t>sampai</a:t>
            </a:r>
            <a:r>
              <a:rPr lang="en-US" sz="2400" b="1" dirty="0" smtClean="0">
                <a:solidFill>
                  <a:srgbClr val="0070C0"/>
                </a:solidFill>
              </a:rPr>
              <a:t> 2,7 kg </a:t>
            </a:r>
            <a:r>
              <a:rPr lang="en-US" sz="2400" b="1" dirty="0" err="1" smtClean="0">
                <a:solidFill>
                  <a:srgbClr val="0070C0"/>
                </a:solidFill>
              </a:rPr>
              <a:t>adalah</a:t>
            </a:r>
            <a:r>
              <a:rPr lang="en-US" sz="2400" b="1" smtClean="0">
                <a:solidFill>
                  <a:srgbClr val="0070C0"/>
                </a:solidFill>
              </a:rPr>
              <a:t> 0,3344.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47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4061" y="1495873"/>
            <a:ext cx="3115896" cy="1188744"/>
          </a:xfrm>
          <a:prstGeom prst="rect">
            <a:avLst/>
          </a:prstGeom>
          <a:noFill/>
        </p:spPr>
        <p:txBody>
          <a:bodyPr wrap="none" lIns="72665" tIns="36332" rIns="72665" bIns="36332">
            <a:spAutoFit/>
          </a:bodyPr>
          <a:lstStyle/>
          <a:p>
            <a:pPr algn="ctr"/>
            <a:r>
              <a:rPr lang="en-US" sz="7248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SELESAI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953" y="2684678"/>
            <a:ext cx="3106812" cy="2327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03430" y="5155007"/>
            <a:ext cx="4901859" cy="87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37" b="1" dirty="0" err="1">
                <a:solidFill>
                  <a:srgbClr val="FF3399"/>
                </a:solidFill>
              </a:rPr>
              <a:t>Jangan</a:t>
            </a:r>
            <a:r>
              <a:rPr lang="en-US" sz="2537" b="1" dirty="0">
                <a:solidFill>
                  <a:srgbClr val="FF3399"/>
                </a:solidFill>
              </a:rPr>
              <a:t> </a:t>
            </a:r>
            <a:r>
              <a:rPr lang="en-US" sz="2537" b="1" dirty="0" err="1">
                <a:solidFill>
                  <a:srgbClr val="FF3399"/>
                </a:solidFill>
              </a:rPr>
              <a:t>lupa</a:t>
            </a:r>
            <a:r>
              <a:rPr lang="en-US" sz="2537" b="1" dirty="0">
                <a:solidFill>
                  <a:srgbClr val="FF3399"/>
                </a:solidFill>
              </a:rPr>
              <a:t> </a:t>
            </a:r>
            <a:r>
              <a:rPr lang="en-US" sz="2537" b="1" dirty="0" err="1">
                <a:solidFill>
                  <a:srgbClr val="FF3399"/>
                </a:solidFill>
              </a:rPr>
              <a:t>selalu</a:t>
            </a:r>
            <a:r>
              <a:rPr lang="en-US" sz="2537" b="1" dirty="0">
                <a:solidFill>
                  <a:srgbClr val="FF3399"/>
                </a:solidFill>
              </a:rPr>
              <a:t> </a:t>
            </a:r>
            <a:r>
              <a:rPr lang="en-US" sz="2537" b="1" dirty="0" err="1">
                <a:solidFill>
                  <a:srgbClr val="FF3399"/>
                </a:solidFill>
              </a:rPr>
              <a:t>berdoa</a:t>
            </a:r>
            <a:r>
              <a:rPr lang="en-US" sz="2537" b="1" dirty="0">
                <a:solidFill>
                  <a:srgbClr val="FF3399"/>
                </a:solidFill>
              </a:rPr>
              <a:t> </a:t>
            </a:r>
            <a:r>
              <a:rPr lang="en-US" sz="2537" b="1" dirty="0" err="1">
                <a:solidFill>
                  <a:srgbClr val="FF3399"/>
                </a:solidFill>
              </a:rPr>
              <a:t>sebelum</a:t>
            </a:r>
            <a:r>
              <a:rPr lang="en-US" sz="2537" b="1" dirty="0">
                <a:solidFill>
                  <a:srgbClr val="FF3399"/>
                </a:solidFill>
              </a:rPr>
              <a:t> </a:t>
            </a:r>
            <a:r>
              <a:rPr lang="en-US" sz="2537" b="1" dirty="0" err="1">
                <a:solidFill>
                  <a:srgbClr val="FF3399"/>
                </a:solidFill>
              </a:rPr>
              <a:t>dan</a:t>
            </a:r>
            <a:r>
              <a:rPr lang="en-US" sz="2537" b="1" dirty="0">
                <a:solidFill>
                  <a:srgbClr val="FF3399"/>
                </a:solidFill>
              </a:rPr>
              <a:t> </a:t>
            </a:r>
            <a:r>
              <a:rPr lang="en-US" sz="2537" b="1" dirty="0" err="1">
                <a:solidFill>
                  <a:srgbClr val="FF3399"/>
                </a:solidFill>
              </a:rPr>
              <a:t>sesudah</a:t>
            </a:r>
            <a:r>
              <a:rPr lang="en-US" sz="2537" b="1" dirty="0">
                <a:solidFill>
                  <a:srgbClr val="FF3399"/>
                </a:solidFill>
              </a:rPr>
              <a:t> </a:t>
            </a:r>
            <a:r>
              <a:rPr lang="en-US" sz="2537" b="1" dirty="0" err="1">
                <a:solidFill>
                  <a:srgbClr val="FF3399"/>
                </a:solidFill>
              </a:rPr>
              <a:t>belajar</a:t>
            </a:r>
            <a:r>
              <a:rPr lang="en-US" sz="2537" b="1" dirty="0">
                <a:solidFill>
                  <a:srgbClr val="FF3399"/>
                </a:solidFill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1362"/>
            <a:ext cx="121920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564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sp>
        <p:nvSpPr>
          <p:cNvPr id="8" name="Title 2"/>
          <p:cNvSpPr txBox="1">
            <a:spLocks/>
          </p:cNvSpPr>
          <p:nvPr/>
        </p:nvSpPr>
        <p:spPr>
          <a:xfrm>
            <a:off x="167364" y="1381500"/>
            <a:ext cx="6299199" cy="50783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 smtClean="0"/>
              <a:t>TUJUAN INSTRUKSIONAL KHUSUS</a:t>
            </a:r>
            <a:endParaRPr lang="en-US" sz="33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5825" y="1962350"/>
            <a:ext cx="93525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err="1" smtClean="0">
                <a:solidFill>
                  <a:srgbClr val="002060"/>
                </a:solidFill>
              </a:rPr>
              <a:t>Setelah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mempelajari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materi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ini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diharapkan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mahasiswa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mampu</a:t>
            </a:r>
            <a:r>
              <a:rPr lang="en-US" sz="2800" b="1" dirty="0" smtClean="0">
                <a:solidFill>
                  <a:srgbClr val="002060"/>
                </a:solidFill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 err="1" smtClean="0">
                <a:solidFill>
                  <a:srgbClr val="002060"/>
                </a:solidFill>
              </a:rPr>
              <a:t>Menghitung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peluang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distribusi</a:t>
            </a:r>
            <a:r>
              <a:rPr lang="en-US" sz="2800" b="1" dirty="0" smtClean="0">
                <a:solidFill>
                  <a:srgbClr val="002060"/>
                </a:solidFill>
              </a:rPr>
              <a:t> normal </a:t>
            </a:r>
            <a:r>
              <a:rPr lang="en-US" sz="2800" b="1" dirty="0" err="1" smtClean="0">
                <a:solidFill>
                  <a:srgbClr val="002060"/>
                </a:solidFill>
              </a:rPr>
              <a:t>menggunakan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distribusi</a:t>
            </a:r>
            <a:r>
              <a:rPr lang="en-US" sz="2800" b="1" dirty="0" smtClean="0">
                <a:solidFill>
                  <a:srgbClr val="002060"/>
                </a:solidFill>
              </a:rPr>
              <a:t> normal </a:t>
            </a:r>
            <a:r>
              <a:rPr lang="en-US" sz="2800" b="1" dirty="0" err="1" smtClean="0">
                <a:solidFill>
                  <a:srgbClr val="002060"/>
                </a:solidFill>
              </a:rPr>
              <a:t>standar</a:t>
            </a:r>
            <a:endParaRPr lang="en-US" sz="2800" b="1" dirty="0" smtClean="0">
              <a:solidFill>
                <a:srgbClr val="002060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 err="1" smtClean="0">
                <a:solidFill>
                  <a:srgbClr val="002060"/>
                </a:solidFill>
              </a:rPr>
              <a:t>Menyelesaikan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persoalan</a:t>
            </a:r>
            <a:r>
              <a:rPr lang="en-US" sz="2800" b="1" dirty="0" smtClean="0">
                <a:solidFill>
                  <a:srgbClr val="002060"/>
                </a:solidFill>
              </a:rPr>
              <a:t> yang </a:t>
            </a:r>
            <a:r>
              <a:rPr lang="en-US" sz="2800" b="1" dirty="0" err="1" smtClean="0">
                <a:solidFill>
                  <a:srgbClr val="002060"/>
                </a:solidFill>
              </a:rPr>
              <a:t>terkait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dengan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perhitungan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peluang</a:t>
            </a:r>
            <a:r>
              <a:rPr lang="en-US" sz="2800" b="1" dirty="0" smtClean="0">
                <a:solidFill>
                  <a:srgbClr val="002060"/>
                </a:solidFill>
              </a:rPr>
              <a:t> </a:t>
            </a:r>
            <a:r>
              <a:rPr lang="en-US" sz="2800" b="1" dirty="0" err="1" smtClean="0">
                <a:solidFill>
                  <a:srgbClr val="002060"/>
                </a:solidFill>
              </a:rPr>
              <a:t>distribusi</a:t>
            </a:r>
            <a:r>
              <a:rPr lang="en-US" sz="2800" b="1" dirty="0" smtClean="0">
                <a:solidFill>
                  <a:srgbClr val="002060"/>
                </a:solidFill>
              </a:rPr>
              <a:t> normal.</a:t>
            </a:r>
            <a:endParaRPr 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516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434" y="-135375"/>
            <a:ext cx="1487987" cy="1506857"/>
          </a:xfrm>
          <a:prstGeom prst="rect">
            <a:avLst/>
          </a:prstGeom>
        </p:spPr>
      </p:pic>
      <p:sp>
        <p:nvSpPr>
          <p:cNvPr id="6" name="object 2"/>
          <p:cNvSpPr txBox="1"/>
          <p:nvPr/>
        </p:nvSpPr>
        <p:spPr>
          <a:xfrm>
            <a:off x="0" y="2003786"/>
            <a:ext cx="7728938" cy="3418243"/>
          </a:xfrm>
          <a:prstGeom prst="rect">
            <a:avLst/>
          </a:prstGeom>
        </p:spPr>
        <p:txBody>
          <a:bodyPr vert="horz" wrap="square" lIns="0" tIns="215265" rIns="0" bIns="0" rtlCol="0">
            <a:spAutoFit/>
          </a:bodyPr>
          <a:lstStyle/>
          <a:p>
            <a:pPr marL="901065" indent="-231775">
              <a:spcBef>
                <a:spcPts val="1595"/>
              </a:spcBef>
              <a:buClr>
                <a:srgbClr val="787878"/>
              </a:buClr>
              <a:buChar char="•"/>
              <a:tabLst>
                <a:tab pos="901065" algn="l"/>
              </a:tabLst>
            </a:pPr>
            <a:r>
              <a:rPr lang="en-US" sz="2800" spc="-5" dirty="0" err="1" smtClean="0">
                <a:latin typeface="Arial"/>
                <a:cs typeface="Arial"/>
              </a:rPr>
              <a:t>Merupakan</a:t>
            </a:r>
            <a:r>
              <a:rPr lang="en-US" sz="2800" spc="-5" dirty="0" smtClean="0">
                <a:latin typeface="Arial"/>
                <a:cs typeface="Arial"/>
              </a:rPr>
              <a:t> variable random </a:t>
            </a:r>
            <a:r>
              <a:rPr lang="en-US" sz="2800" spc="-5" dirty="0" err="1" smtClean="0">
                <a:latin typeface="Arial"/>
                <a:cs typeface="Arial"/>
              </a:rPr>
              <a:t>kontinu</a:t>
            </a:r>
            <a:endParaRPr lang="en-US" sz="2800" spc="-5" dirty="0" smtClean="0">
              <a:latin typeface="Arial"/>
              <a:cs typeface="Arial"/>
            </a:endParaRPr>
          </a:p>
          <a:p>
            <a:pPr marL="901065" indent="-231775">
              <a:spcBef>
                <a:spcPts val="1595"/>
              </a:spcBef>
              <a:buClr>
                <a:srgbClr val="787878"/>
              </a:buClr>
              <a:buChar char="•"/>
              <a:tabLst>
                <a:tab pos="901065" algn="l"/>
              </a:tabLst>
            </a:pPr>
            <a:r>
              <a:rPr sz="2800" spc="-5" dirty="0" err="1" smtClean="0">
                <a:latin typeface="Arial"/>
                <a:cs typeface="Arial"/>
              </a:rPr>
              <a:t>Bentuk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lang="en-US" sz="2800" dirty="0" err="1" smtClean="0">
                <a:latin typeface="Arial"/>
                <a:cs typeface="Arial"/>
              </a:rPr>
              <a:t>distribusi</a:t>
            </a:r>
            <a:r>
              <a:rPr lang="en-US" sz="2800" dirty="0" smtClean="0">
                <a:latin typeface="Arial"/>
                <a:cs typeface="Arial"/>
              </a:rPr>
              <a:t> :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simetrik</a:t>
            </a:r>
            <a:endParaRPr sz="2800" dirty="0">
              <a:latin typeface="Arial"/>
              <a:cs typeface="Arial"/>
            </a:endParaRPr>
          </a:p>
          <a:p>
            <a:pPr marL="901065" indent="-231775">
              <a:spcBef>
                <a:spcPts val="1630"/>
              </a:spcBef>
              <a:buClr>
                <a:srgbClr val="787878"/>
              </a:buClr>
              <a:buChar char="•"/>
              <a:tabLst>
                <a:tab pos="901065" algn="l"/>
              </a:tabLst>
            </a:pPr>
            <a:r>
              <a:rPr sz="2800" dirty="0">
                <a:latin typeface="Arial"/>
                <a:cs typeface="Arial"/>
              </a:rPr>
              <a:t>Mean, </a:t>
            </a:r>
            <a:r>
              <a:rPr sz="2800" dirty="0" smtClean="0">
                <a:latin typeface="Arial"/>
                <a:cs typeface="Arial"/>
              </a:rPr>
              <a:t>median</a:t>
            </a:r>
            <a:r>
              <a:rPr lang="en-US" sz="2800" dirty="0" smtClean="0">
                <a:latin typeface="Arial"/>
                <a:cs typeface="Arial"/>
              </a:rPr>
              <a:t>,</a:t>
            </a:r>
            <a:r>
              <a:rPr sz="2800" dirty="0" smtClean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dan modus berada pada nilai yang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sama</a:t>
            </a:r>
          </a:p>
          <a:p>
            <a:pPr marL="901065" marR="276225" indent="-231775">
              <a:spcBef>
                <a:spcPts val="1630"/>
              </a:spcBef>
              <a:buClr>
                <a:srgbClr val="787878"/>
              </a:buClr>
              <a:buChar char="•"/>
              <a:tabLst>
                <a:tab pos="901065" algn="l"/>
              </a:tabLst>
            </a:pPr>
            <a:r>
              <a:rPr sz="2800" spc="-5" dirty="0">
                <a:latin typeface="Arial"/>
                <a:cs typeface="Arial"/>
              </a:rPr>
              <a:t>Peluang </a:t>
            </a:r>
            <a:r>
              <a:rPr sz="2800" dirty="0">
                <a:latin typeface="Arial"/>
                <a:cs typeface="Arial"/>
              </a:rPr>
              <a:t>merupakan luasan dibawah </a:t>
            </a:r>
            <a:r>
              <a:rPr sz="2800" dirty="0" err="1">
                <a:solidFill>
                  <a:srgbClr val="FF0000"/>
                </a:solidFill>
                <a:latin typeface="Arial"/>
                <a:cs typeface="Arial"/>
              </a:rPr>
              <a:t>kurva</a:t>
            </a:r>
            <a:r>
              <a:rPr sz="28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 err="1" smtClean="0">
                <a:solidFill>
                  <a:srgbClr val="FF0000"/>
                </a:solidFill>
                <a:latin typeface="Arial"/>
                <a:cs typeface="Arial"/>
              </a:rPr>
              <a:t>kep</a:t>
            </a:r>
            <a:r>
              <a:rPr lang="en-US" sz="2800" spc="-5" dirty="0" err="1" smtClean="0">
                <a:solidFill>
                  <a:srgbClr val="FF0000"/>
                </a:solidFill>
                <a:latin typeface="Arial"/>
                <a:cs typeface="Arial"/>
              </a:rPr>
              <a:t>adat</a:t>
            </a:r>
            <a:r>
              <a:rPr sz="2800" spc="-5" dirty="0" err="1" smtClean="0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sz="28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normal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97" y="1300596"/>
            <a:ext cx="10515600" cy="546100"/>
          </a:xfrm>
        </p:spPr>
        <p:txBody>
          <a:bodyPr>
            <a:no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Variabel</a:t>
            </a:r>
            <a:r>
              <a:rPr lang="en-US" b="1" dirty="0" smtClean="0">
                <a:solidFill>
                  <a:srgbClr val="0070C0"/>
                </a:solidFill>
              </a:rPr>
              <a:t> random normal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355" y="3147292"/>
            <a:ext cx="4189364" cy="24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78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6283105" y="286011"/>
            <a:ext cx="5685576" cy="3272691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955040" marR="219075" indent="-285750" algn="just">
              <a:spcBef>
                <a:spcPts val="1630"/>
              </a:spcBef>
              <a:buClr>
                <a:srgbClr val="787878"/>
              </a:buClr>
              <a:buFont typeface="Arial" panose="020B0604020202020204" pitchFamily="34" charset="0"/>
              <a:buChar char="•"/>
              <a:tabLst>
                <a:tab pos="901065" algn="l"/>
              </a:tabLst>
            </a:pPr>
            <a:r>
              <a:rPr lang="en-US" sz="2000" spc="-5" dirty="0" err="1">
                <a:latin typeface="Arial"/>
                <a:cs typeface="Arial"/>
              </a:rPr>
              <a:t>Persamaan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5" dirty="0" err="1" smtClean="0">
                <a:latin typeface="Arial"/>
                <a:cs typeface="Arial"/>
              </a:rPr>
              <a:t>kurva</a:t>
            </a:r>
            <a:r>
              <a:rPr lang="en-US" sz="2000" spc="-5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normal </a:t>
            </a:r>
            <a:r>
              <a:rPr lang="en-US" sz="2000" dirty="0" err="1">
                <a:latin typeface="Arial"/>
                <a:cs typeface="Arial"/>
              </a:rPr>
              <a:t>dipengaruhi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oleh</a:t>
            </a:r>
            <a:r>
              <a:rPr lang="en-US" sz="2000" dirty="0">
                <a:latin typeface="Arial"/>
                <a:cs typeface="Arial"/>
              </a:rPr>
              <a:t>  </a:t>
            </a:r>
            <a:r>
              <a:rPr lang="en-US" sz="2000" dirty="0" err="1">
                <a:latin typeface="Arial"/>
                <a:cs typeface="Arial"/>
              </a:rPr>
              <a:t>dua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5" dirty="0">
                <a:latin typeface="Arial"/>
                <a:cs typeface="Arial"/>
              </a:rPr>
              <a:t>parameter, </a:t>
            </a:r>
            <a:r>
              <a:rPr lang="en-US" sz="2000" spc="-5" dirty="0" err="1">
                <a:latin typeface="Arial"/>
                <a:cs typeface="Arial"/>
              </a:rPr>
              <a:t>yaitu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l-GR" sz="2000" b="1" dirty="0">
                <a:solidFill>
                  <a:srgbClr val="0070C0"/>
                </a:solidFill>
                <a:latin typeface="Arial"/>
                <a:cs typeface="Arial"/>
              </a:rPr>
              <a:t>μ</a:t>
            </a:r>
            <a:r>
              <a:rPr lang="el-GR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dan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l-GR" sz="2000" b="1" spc="-5" dirty="0">
                <a:solidFill>
                  <a:srgbClr val="0070C0"/>
                </a:solidFill>
                <a:latin typeface="Arial"/>
                <a:cs typeface="Arial"/>
              </a:rPr>
              <a:t>σ</a:t>
            </a:r>
            <a:r>
              <a:rPr lang="el-GR" sz="2000" spc="-5" dirty="0">
                <a:latin typeface="Arial"/>
                <a:cs typeface="Arial"/>
              </a:rPr>
              <a:t>, </a:t>
            </a:r>
            <a:r>
              <a:rPr lang="en-US" sz="2000" dirty="0">
                <a:latin typeface="Arial"/>
                <a:cs typeface="Arial"/>
              </a:rPr>
              <a:t>yang </a:t>
            </a:r>
            <a:r>
              <a:rPr lang="en-US" sz="2000" dirty="0" err="1">
                <a:latin typeface="Arial"/>
                <a:cs typeface="Arial"/>
              </a:rPr>
              <a:t>masing-masing</a:t>
            </a:r>
            <a:r>
              <a:rPr lang="en-US" sz="2000" dirty="0">
                <a:latin typeface="Arial"/>
                <a:cs typeface="Arial"/>
              </a:rPr>
              <a:t>  </a:t>
            </a:r>
            <a:r>
              <a:rPr lang="en-US" sz="2000" dirty="0" err="1">
                <a:latin typeface="Arial"/>
                <a:cs typeface="Arial"/>
              </a:rPr>
              <a:t>merupakan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dirty="0" err="1">
                <a:latin typeface="Arial"/>
                <a:cs typeface="Arial"/>
              </a:rPr>
              <a:t>nilai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5" dirty="0" err="1">
                <a:latin typeface="Arial"/>
                <a:cs typeface="Arial"/>
              </a:rPr>
              <a:t>tengah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(mean) </a:t>
            </a:r>
            <a:r>
              <a:rPr lang="en-US" sz="2000" dirty="0" err="1" smtClean="0">
                <a:latin typeface="Arial"/>
                <a:cs typeface="Arial"/>
              </a:rPr>
              <a:t>dan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standar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lang="en-US" sz="2000" dirty="0" err="1" smtClean="0">
                <a:latin typeface="Arial"/>
                <a:cs typeface="Arial"/>
              </a:rPr>
              <a:t>deviasinya</a:t>
            </a:r>
            <a:r>
              <a:rPr lang="en-US" sz="2000" dirty="0">
                <a:latin typeface="Arial"/>
                <a:cs typeface="Arial"/>
              </a:rPr>
              <a:t>.</a:t>
            </a:r>
          </a:p>
          <a:p>
            <a:pPr marL="901065" marR="1236345" indent="-231775" algn="just">
              <a:spcBef>
                <a:spcPts val="1630"/>
              </a:spcBef>
              <a:buClr>
                <a:srgbClr val="787878"/>
              </a:buClr>
              <a:buChar char="•"/>
              <a:tabLst>
                <a:tab pos="901065" algn="l"/>
              </a:tabLst>
            </a:pPr>
            <a:r>
              <a:rPr lang="en-US" sz="2000" spc="-5" dirty="0" err="1">
                <a:latin typeface="Arial"/>
                <a:cs typeface="Arial"/>
              </a:rPr>
              <a:t>Sehingga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variable </a:t>
            </a:r>
            <a:r>
              <a:rPr lang="en-US" sz="2000" dirty="0" err="1" smtClean="0">
                <a:latin typeface="Arial"/>
                <a:cs typeface="Arial"/>
              </a:rPr>
              <a:t>acak</a:t>
            </a:r>
            <a:r>
              <a:rPr lang="en-US" sz="2000" dirty="0" smtClean="0">
                <a:latin typeface="Arial"/>
                <a:cs typeface="Arial"/>
              </a:rPr>
              <a:t> X </a:t>
            </a:r>
            <a:r>
              <a:rPr lang="en-US" sz="2000" dirty="0">
                <a:latin typeface="Arial"/>
                <a:cs typeface="Arial"/>
              </a:rPr>
              <a:t>yang </a:t>
            </a:r>
            <a:r>
              <a:rPr lang="en-US" sz="2000" dirty="0" err="1">
                <a:latin typeface="Arial"/>
                <a:cs typeface="Arial"/>
              </a:rPr>
              <a:t>menyebar</a:t>
            </a:r>
            <a:r>
              <a:rPr lang="en-US" sz="2000" spc="-90" dirty="0">
                <a:latin typeface="Arial"/>
                <a:cs typeface="Arial"/>
              </a:rPr>
              <a:t> </a:t>
            </a:r>
            <a:r>
              <a:rPr lang="en-US" sz="2000" dirty="0">
                <a:latin typeface="Arial"/>
                <a:cs typeface="Arial"/>
              </a:rPr>
              <a:t>normal  </a:t>
            </a:r>
            <a:r>
              <a:rPr lang="en-US" sz="2000" spc="-5" dirty="0" err="1" smtClean="0">
                <a:latin typeface="Arial"/>
                <a:cs typeface="Arial"/>
              </a:rPr>
              <a:t>dituliskan</a:t>
            </a:r>
            <a:r>
              <a:rPr lang="en-US" sz="2000" dirty="0" smtClean="0">
                <a:latin typeface="Arial"/>
                <a:cs typeface="Arial"/>
              </a:rPr>
              <a:t> :</a:t>
            </a:r>
          </a:p>
          <a:p>
            <a:pPr marL="669290" marR="1236345" algn="just">
              <a:spcBef>
                <a:spcPts val="1630"/>
              </a:spcBef>
              <a:buClr>
                <a:srgbClr val="787878"/>
              </a:buClr>
              <a:tabLst>
                <a:tab pos="901065" algn="l"/>
              </a:tabLst>
            </a:pPr>
            <a:r>
              <a:rPr lang="en-US" sz="2000" dirty="0">
                <a:latin typeface="Arial"/>
                <a:cs typeface="Arial"/>
              </a:rPr>
              <a:t>	</a:t>
            </a:r>
            <a:r>
              <a:rPr lang="en-US" sz="2000" dirty="0" smtClean="0">
                <a:latin typeface="Arial"/>
                <a:cs typeface="Arial"/>
              </a:rPr>
              <a:t>		X </a:t>
            </a:r>
            <a:r>
              <a:rPr lang="en-US" sz="2000" dirty="0">
                <a:latin typeface="Arial"/>
                <a:cs typeface="Arial"/>
              </a:rPr>
              <a:t>~ Normal (</a:t>
            </a:r>
            <a:r>
              <a:rPr lang="el-GR" sz="2000" dirty="0">
                <a:latin typeface="Arial"/>
                <a:cs typeface="Arial"/>
              </a:rPr>
              <a:t>μ ,</a:t>
            </a:r>
            <a:r>
              <a:rPr lang="el-GR" sz="2000" spc="-30" dirty="0">
                <a:latin typeface="Arial"/>
                <a:cs typeface="Arial"/>
              </a:rPr>
              <a:t> </a:t>
            </a:r>
            <a:r>
              <a:rPr lang="el-GR" sz="2000" dirty="0">
                <a:latin typeface="Arial"/>
                <a:cs typeface="Arial"/>
              </a:rPr>
              <a:t>σ</a:t>
            </a:r>
            <a:r>
              <a:rPr lang="el-GR" sz="2000" baseline="21505" dirty="0">
                <a:latin typeface="Arial"/>
                <a:cs typeface="Arial"/>
              </a:rPr>
              <a:t>2</a:t>
            </a:r>
            <a:r>
              <a:rPr lang="el-GR" sz="2000" dirty="0">
                <a:latin typeface="Arial"/>
                <a:cs typeface="Arial"/>
              </a:rPr>
              <a:t>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105" y="3877391"/>
            <a:ext cx="4578035" cy="24188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445" y="-74850"/>
            <a:ext cx="1487987" cy="15068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11840"/>
            <a:ext cx="6962116" cy="3354168"/>
          </a:xfrm>
          <a:prstGeom prst="rect">
            <a:avLst/>
          </a:prstGeom>
        </p:spPr>
      </p:pic>
      <p:cxnSp>
        <p:nvCxnSpPr>
          <p:cNvPr id="25" name="Curved Connector 24"/>
          <p:cNvCxnSpPr>
            <a:stCxn id="21" idx="2"/>
          </p:cNvCxnSpPr>
          <p:nvPr/>
        </p:nvCxnSpPr>
        <p:spPr>
          <a:xfrm rot="16200000" flipH="1">
            <a:off x="4693025" y="3854041"/>
            <a:ext cx="713120" cy="3137054"/>
          </a:xfrm>
          <a:prstGeom prst="curved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2273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091" y="-144855"/>
            <a:ext cx="1487987" cy="15068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16" y="1442372"/>
            <a:ext cx="4091176" cy="18318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078" y="659050"/>
            <a:ext cx="5255442" cy="38513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33305" y="4694165"/>
            <a:ext cx="4680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Kurva</a:t>
            </a:r>
            <a:r>
              <a:rPr lang="en-US" sz="2400" dirty="0" smtClean="0"/>
              <a:t> normal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mean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 </a:t>
            </a:r>
            <a:r>
              <a:rPr lang="en-US" sz="2400" dirty="0" err="1" smtClean="0"/>
              <a:t>deviasi</a:t>
            </a:r>
            <a:r>
              <a:rPr lang="en-US" sz="2400" dirty="0" smtClean="0"/>
              <a:t> </a:t>
            </a:r>
            <a:r>
              <a:rPr lang="en-US" sz="2400" dirty="0" err="1" smtClean="0"/>
              <a:t>berbeda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52016" y="3479528"/>
            <a:ext cx="4680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Kurva</a:t>
            </a:r>
            <a:r>
              <a:rPr lang="en-US" sz="2400" dirty="0" smtClean="0"/>
              <a:t> normal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mean </a:t>
            </a:r>
            <a:r>
              <a:rPr lang="en-US" sz="2400" dirty="0" err="1" smtClean="0"/>
              <a:t>berbeda</a:t>
            </a:r>
            <a:r>
              <a:rPr lang="en-US" sz="2400" dirty="0" smtClean="0"/>
              <a:t> </a:t>
            </a:r>
            <a:r>
              <a:rPr lang="en-US" sz="2400" dirty="0" err="1" smtClean="0"/>
              <a:t>namun</a:t>
            </a:r>
            <a:r>
              <a:rPr lang="en-US" sz="2400" dirty="0" smtClean="0"/>
              <a:t> </a:t>
            </a:r>
            <a:r>
              <a:rPr lang="en-US" sz="2400" dirty="0" err="1" smtClean="0"/>
              <a:t>standar</a:t>
            </a:r>
            <a:r>
              <a:rPr lang="en-US" sz="2400" dirty="0" smtClean="0"/>
              <a:t> </a:t>
            </a:r>
            <a:r>
              <a:rPr lang="en-US" sz="2400" dirty="0" err="1" smtClean="0"/>
              <a:t>deviasi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3234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0" y="1312615"/>
            <a:ext cx="10515600" cy="5461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 smtClean="0">
                <a:solidFill>
                  <a:srgbClr val="0070C0"/>
                </a:solidFill>
              </a:rPr>
              <a:t>Distribusi</a:t>
            </a:r>
            <a:r>
              <a:rPr lang="en-US" sz="4400" b="1" dirty="0" smtClean="0">
                <a:solidFill>
                  <a:srgbClr val="0070C0"/>
                </a:solidFill>
              </a:rPr>
              <a:t> normal </a:t>
            </a:r>
            <a:r>
              <a:rPr lang="en-US" sz="4400" b="1" dirty="0" err="1" smtClean="0">
                <a:solidFill>
                  <a:srgbClr val="0070C0"/>
                </a:solidFill>
              </a:rPr>
              <a:t>standar</a:t>
            </a:r>
            <a:endParaRPr lang="en-US" sz="44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33331" y="2070536"/>
                <a:ext cx="10302843" cy="4787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400" dirty="0" smtClean="0"/>
                  <a:t>Setiap variable random normal </a:t>
                </a:r>
                <a:r>
                  <a:rPr lang="en-US" sz="2400" dirty="0" err="1" smtClean="0"/>
                  <a:t>memiliki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karakteristik</a:t>
                </a:r>
                <a:r>
                  <a:rPr lang="en-US" sz="2400" dirty="0" smtClean="0"/>
                  <a:t> yang </a:t>
                </a:r>
                <a:r>
                  <a:rPr lang="en-US" sz="2400" dirty="0" err="1" smtClean="0"/>
                  <a:t>berbeda-beda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sehingga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perhitungan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peluang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akan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berbeda-beda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tergantung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pada</a:t>
                </a:r>
                <a:r>
                  <a:rPr lang="en-US" sz="2400" dirty="0" smtClean="0"/>
                  <a:t> µ </a:t>
                </a:r>
                <a:r>
                  <a:rPr lang="en-US" sz="2400" dirty="0" err="1" smtClean="0"/>
                  <a:t>dan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    </a:t>
                </a:r>
                <a:r>
                  <a:rPr lang="en-US" sz="24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-US" sz="2400" dirty="0" err="1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menyulitkan</a:t>
                </a:r>
                <a:endParaRPr lang="en-US" sz="2400" dirty="0" smtClean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2400" dirty="0" smtClean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400" dirty="0" err="1" smtClean="0">
                    <a:sym typeface="Wingdings" panose="05000000000000000000" pitchFamily="2" charset="2"/>
                  </a:rPr>
                  <a:t>Lakukan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transformasi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400" dirty="0" err="1" smtClean="0">
                    <a:sym typeface="Wingdings" panose="05000000000000000000" pitchFamily="2" charset="2"/>
                  </a:rPr>
                  <a:t>dari</a:t>
                </a:r>
                <a:r>
                  <a:rPr lang="en-US" sz="2400" dirty="0" smtClean="0">
                    <a:sym typeface="Wingdings" panose="05000000000000000000" pitchFamily="2" charset="2"/>
                  </a:rPr>
                  <a:t> </a:t>
                </a:r>
                <a:r>
                  <a:rPr lang="en-US" sz="2400" dirty="0">
                    <a:latin typeface="Arial"/>
                    <a:cs typeface="Arial"/>
                  </a:rPr>
                  <a:t>X ~ </a:t>
                </a:r>
                <a:r>
                  <a:rPr lang="en-US" sz="2400" dirty="0" smtClean="0">
                    <a:latin typeface="Arial"/>
                    <a:cs typeface="Arial"/>
                  </a:rPr>
                  <a:t>N(</a:t>
                </a:r>
                <a:r>
                  <a:rPr lang="el-GR" sz="2400" dirty="0">
                    <a:latin typeface="Arial"/>
                    <a:cs typeface="Arial"/>
                  </a:rPr>
                  <a:t>μ ,</a:t>
                </a:r>
                <a:r>
                  <a:rPr lang="el-GR" sz="2400" spc="-30" dirty="0">
                    <a:latin typeface="Arial"/>
                    <a:cs typeface="Arial"/>
                  </a:rPr>
                  <a:t> </a:t>
                </a:r>
                <a:r>
                  <a:rPr lang="el-GR" sz="2400" dirty="0">
                    <a:latin typeface="Arial"/>
                    <a:cs typeface="Arial"/>
                  </a:rPr>
                  <a:t>σ</a:t>
                </a:r>
                <a:r>
                  <a:rPr lang="el-GR" sz="2400" baseline="21505" dirty="0">
                    <a:latin typeface="Arial"/>
                    <a:cs typeface="Arial"/>
                  </a:rPr>
                  <a:t>2</a:t>
                </a:r>
                <a:r>
                  <a:rPr lang="el-GR" sz="2400" dirty="0" smtClean="0">
                    <a:latin typeface="Arial"/>
                    <a:cs typeface="Arial"/>
                  </a:rPr>
                  <a:t>)</a:t>
                </a:r>
                <a:r>
                  <a:rPr lang="en-US" sz="2400" dirty="0" smtClean="0">
                    <a:latin typeface="Arial"/>
                    <a:cs typeface="Arial"/>
                  </a:rPr>
                  <a:t> </a:t>
                </a:r>
                <a:r>
                  <a:rPr lang="en-US" sz="2400" dirty="0" err="1" smtClean="0">
                    <a:latin typeface="Arial"/>
                    <a:cs typeface="Arial"/>
                  </a:rPr>
                  <a:t>menjadi</a:t>
                </a:r>
                <a:r>
                  <a:rPr lang="en-US" sz="2400" dirty="0" smtClean="0">
                    <a:latin typeface="Arial"/>
                    <a:cs typeface="Arial"/>
                  </a:rPr>
                  <a:t> variable random normal </a:t>
                </a:r>
                <a:r>
                  <a:rPr lang="en-US" sz="2400" dirty="0" err="1" smtClean="0">
                    <a:latin typeface="Arial"/>
                    <a:cs typeface="Arial"/>
                  </a:rPr>
                  <a:t>standar</a:t>
                </a:r>
                <a:r>
                  <a:rPr lang="en-US" sz="2400" dirty="0" smtClean="0">
                    <a:latin typeface="Arial"/>
                    <a:cs typeface="Arial"/>
                  </a:rPr>
                  <a:t> Z </a:t>
                </a:r>
                <a:r>
                  <a:rPr lang="en-US" sz="2400" dirty="0">
                    <a:latin typeface="Arial"/>
                    <a:cs typeface="Arial"/>
                  </a:rPr>
                  <a:t>~ </a:t>
                </a:r>
                <a:r>
                  <a:rPr lang="en-US" sz="2400" dirty="0" smtClean="0">
                    <a:latin typeface="Arial"/>
                    <a:cs typeface="Arial"/>
                  </a:rPr>
                  <a:t>N(0</a:t>
                </a:r>
                <a:r>
                  <a:rPr lang="el-GR" sz="2400" dirty="0" smtClean="0">
                    <a:latin typeface="Arial"/>
                    <a:cs typeface="Arial"/>
                  </a:rPr>
                  <a:t> ,</a:t>
                </a:r>
                <a:r>
                  <a:rPr lang="en-US" sz="2400" dirty="0" smtClean="0">
                    <a:latin typeface="Arial"/>
                    <a:cs typeface="Arial"/>
                  </a:rPr>
                  <a:t>1</a:t>
                </a:r>
                <a:r>
                  <a:rPr lang="el-GR" sz="2400" dirty="0" smtClean="0">
                    <a:latin typeface="Arial"/>
                    <a:cs typeface="Arial"/>
                  </a:rPr>
                  <a:t>)</a:t>
                </a:r>
                <a:r>
                  <a:rPr lang="en-US" sz="2400" dirty="0" smtClean="0">
                    <a:latin typeface="Arial"/>
                    <a:cs typeface="Arial"/>
                  </a:rPr>
                  <a:t>, </a:t>
                </a:r>
                <a:r>
                  <a:rPr lang="en-US" sz="2400" dirty="0" err="1" smtClean="0">
                    <a:latin typeface="Arial"/>
                    <a:cs typeface="Arial"/>
                  </a:rPr>
                  <a:t>dengan</a:t>
                </a:r>
                <a:r>
                  <a:rPr lang="en-US" sz="2400" dirty="0" smtClean="0">
                    <a:latin typeface="Arial"/>
                    <a:cs typeface="Arial"/>
                  </a:rPr>
                  <a:t> </a:t>
                </a:r>
                <a:r>
                  <a:rPr lang="en-US" sz="2400" dirty="0" err="1" smtClean="0">
                    <a:latin typeface="Arial"/>
                    <a:cs typeface="Arial"/>
                  </a:rPr>
                  <a:t>fungsi</a:t>
                </a:r>
                <a:r>
                  <a:rPr lang="en-US" sz="2400" dirty="0" smtClean="0">
                    <a:latin typeface="Arial"/>
                    <a:cs typeface="Arial"/>
                  </a:rPr>
                  <a:t> </a:t>
                </a:r>
                <a:r>
                  <a:rPr lang="en-US" sz="2400" dirty="0" err="1" smtClean="0">
                    <a:latin typeface="Arial"/>
                    <a:cs typeface="Arial"/>
                  </a:rPr>
                  <a:t>transformasi</a:t>
                </a:r>
                <a:r>
                  <a:rPr lang="en-US" sz="2400" dirty="0" smtClean="0">
                    <a:latin typeface="Arial"/>
                    <a:cs typeface="Arial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𝑧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latin typeface="Arial"/>
                  <a:cs typeface="Arial"/>
                </a:endParaRPr>
              </a:p>
              <a:p>
                <a:endParaRPr lang="en-US" sz="2400" dirty="0">
                  <a:latin typeface="Arial"/>
                  <a:cs typeface="Arial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400" dirty="0" err="1" smtClean="0">
                    <a:latin typeface="Arial"/>
                    <a:cs typeface="Arial"/>
                  </a:rPr>
                  <a:t>Peluang</a:t>
                </a:r>
                <a:r>
                  <a:rPr lang="en-US" sz="2400" dirty="0" smtClean="0">
                    <a:latin typeface="Arial"/>
                    <a:cs typeface="Arial"/>
                  </a:rPr>
                  <a:t> </a:t>
                </a:r>
                <a:r>
                  <a:rPr lang="en-US" sz="2400" dirty="0" err="1" smtClean="0">
                    <a:latin typeface="Arial"/>
                    <a:cs typeface="Arial"/>
                  </a:rPr>
                  <a:t>dari</a:t>
                </a:r>
                <a:r>
                  <a:rPr lang="en-US" sz="2400" dirty="0" smtClean="0">
                    <a:latin typeface="Arial"/>
                    <a:cs typeface="Arial"/>
                  </a:rPr>
                  <a:t> </a:t>
                </a:r>
                <a:r>
                  <a:rPr lang="en-US" sz="2400" dirty="0" err="1" smtClean="0">
                    <a:latin typeface="Arial"/>
                    <a:cs typeface="Arial"/>
                  </a:rPr>
                  <a:t>sebaran</a:t>
                </a:r>
                <a:r>
                  <a:rPr lang="en-US" sz="2400" dirty="0" smtClean="0">
                    <a:latin typeface="Arial"/>
                    <a:cs typeface="Arial"/>
                  </a:rPr>
                  <a:t> normal </a:t>
                </a:r>
                <a:r>
                  <a:rPr lang="en-US" sz="2400" dirty="0" err="1" smtClean="0">
                    <a:latin typeface="Arial"/>
                    <a:cs typeface="Arial"/>
                  </a:rPr>
                  <a:t>standar</a:t>
                </a:r>
                <a:r>
                  <a:rPr lang="en-US" sz="2400" dirty="0" smtClean="0">
                    <a:latin typeface="Arial"/>
                    <a:cs typeface="Arial"/>
                  </a:rPr>
                  <a:t> </a:t>
                </a:r>
                <a:r>
                  <a:rPr lang="en-US" sz="2400" dirty="0" err="1" smtClean="0">
                    <a:latin typeface="Arial"/>
                    <a:cs typeface="Arial"/>
                  </a:rPr>
                  <a:t>telah</a:t>
                </a:r>
                <a:r>
                  <a:rPr lang="en-US" sz="2400" dirty="0" smtClean="0">
                    <a:latin typeface="Arial"/>
                    <a:cs typeface="Arial"/>
                  </a:rPr>
                  <a:t> </a:t>
                </a:r>
                <a:r>
                  <a:rPr lang="en-US" sz="2400" dirty="0" err="1" smtClean="0">
                    <a:latin typeface="Arial"/>
                    <a:cs typeface="Arial"/>
                  </a:rPr>
                  <a:t>tersedia</a:t>
                </a:r>
                <a:r>
                  <a:rPr lang="en-US" sz="2400" dirty="0" smtClean="0">
                    <a:latin typeface="Arial"/>
                    <a:cs typeface="Arial"/>
                  </a:rPr>
                  <a:t> </a:t>
                </a:r>
                <a:r>
                  <a:rPr lang="en-US" sz="2400" dirty="0" err="1" smtClean="0">
                    <a:latin typeface="Arial"/>
                    <a:cs typeface="Arial"/>
                  </a:rPr>
                  <a:t>dalam</a:t>
                </a:r>
                <a:r>
                  <a:rPr lang="en-US" sz="2400" dirty="0" smtClean="0">
                    <a:latin typeface="Arial"/>
                    <a:cs typeface="Arial"/>
                  </a:rPr>
                  <a:t> table normal </a:t>
                </a:r>
                <a:r>
                  <a:rPr lang="en-US" sz="2400" dirty="0" err="1" smtClean="0">
                    <a:latin typeface="Arial"/>
                    <a:cs typeface="Arial"/>
                  </a:rPr>
                  <a:t>standar</a:t>
                </a:r>
                <a:r>
                  <a:rPr lang="en-US" sz="2400" dirty="0" smtClean="0">
                    <a:latin typeface="Arial"/>
                    <a:cs typeface="Arial"/>
                  </a:rPr>
                  <a:t>.</a:t>
                </a:r>
                <a:endParaRPr lang="el-GR" sz="2400" dirty="0">
                  <a:latin typeface="Arial"/>
                  <a:cs typeface="Arial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l-GR" sz="2400" dirty="0">
                  <a:latin typeface="Arial"/>
                  <a:cs typeface="Arial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31" y="2070536"/>
                <a:ext cx="10302843" cy="4787464"/>
              </a:xfrm>
              <a:prstGeom prst="rect">
                <a:avLst/>
              </a:prstGeom>
              <a:blipFill rotWithShape="0">
                <a:blip r:embed="rId4"/>
                <a:stretch>
                  <a:fillRect l="-769" t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723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221057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Bahnschrift SemiBold" panose="020B0502040204020203" pitchFamily="34" charset="0"/>
            </a:endParaRPr>
          </a:p>
          <a:p>
            <a:pPr algn="ctr"/>
            <a:endParaRPr lang="en-US" sz="4800" dirty="0">
              <a:latin typeface="Bahnschrift SemiBol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71" y="1348966"/>
            <a:ext cx="9267398" cy="23440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702" y="3784348"/>
            <a:ext cx="7092701" cy="223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34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211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03" y="1917144"/>
            <a:ext cx="5282778" cy="26281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272" y="521539"/>
            <a:ext cx="4472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70C0"/>
                </a:solidFill>
              </a:rPr>
              <a:t>Cara </a:t>
            </a:r>
            <a:r>
              <a:rPr lang="en-US" sz="3600" b="1" dirty="0" err="1" smtClean="0">
                <a:solidFill>
                  <a:srgbClr val="0070C0"/>
                </a:solidFill>
              </a:rPr>
              <a:t>membaca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dirty="0" err="1" smtClean="0">
                <a:solidFill>
                  <a:srgbClr val="0070C0"/>
                </a:solidFill>
              </a:rPr>
              <a:t>tabel</a:t>
            </a:r>
            <a:r>
              <a:rPr lang="en-US" sz="3600" b="1" dirty="0" smtClean="0">
                <a:solidFill>
                  <a:srgbClr val="0070C0"/>
                </a:solidFill>
              </a:rPr>
              <a:t> normal </a:t>
            </a:r>
            <a:r>
              <a:rPr lang="en-US" sz="3600" b="1" dirty="0" err="1" smtClean="0">
                <a:solidFill>
                  <a:srgbClr val="0070C0"/>
                </a:solidFill>
              </a:rPr>
              <a:t>standar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7360467" y="310298"/>
            <a:ext cx="4345664" cy="1919334"/>
          </a:xfrm>
          <a:prstGeom prst="cloudCallout">
            <a:avLst>
              <a:gd name="adj1" fmla="val -61309"/>
              <a:gd name="adj2" fmla="val 3871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Hitunglah</a:t>
            </a:r>
            <a:r>
              <a:rPr lang="en-US" sz="2400" dirty="0" smtClean="0"/>
              <a:t> </a:t>
            </a:r>
            <a:r>
              <a:rPr lang="en-US" sz="2400" dirty="0" err="1" smtClean="0"/>
              <a:t>peluang</a:t>
            </a:r>
            <a:r>
              <a:rPr lang="en-US" sz="2400" dirty="0" smtClean="0"/>
              <a:t> Z </a:t>
            </a:r>
            <a:r>
              <a:rPr lang="en-US" sz="2400" dirty="0" err="1" smtClean="0"/>
              <a:t>kurang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1,37.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P(z&lt;1,37)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057585" y="2491715"/>
            <a:ext cx="329546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P(z&lt;1,37</a:t>
            </a:r>
            <a:r>
              <a:rPr lang="en-US" sz="2400" b="1" dirty="0" smtClean="0">
                <a:solidFill>
                  <a:srgbClr val="0070C0"/>
                </a:solidFill>
              </a:rPr>
              <a:t>) = 0.9147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204927" y="3231212"/>
            <a:ext cx="995881" cy="588476"/>
          </a:xfrm>
          <a:prstGeom prst="ellipse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5779" y="3357295"/>
            <a:ext cx="4372824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spc="-5" dirty="0" err="1">
                <a:latin typeface="Arial"/>
                <a:cs typeface="Arial"/>
              </a:rPr>
              <a:t>Nilai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10" dirty="0" err="1">
                <a:latin typeface="Arial"/>
                <a:cs typeface="Arial"/>
              </a:rPr>
              <a:t>peluang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5" dirty="0" err="1">
                <a:latin typeface="Arial"/>
                <a:cs typeface="Arial"/>
              </a:rPr>
              <a:t>didalam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5" dirty="0" err="1">
                <a:latin typeface="Arial"/>
                <a:cs typeface="Arial"/>
              </a:rPr>
              <a:t>tabel</a:t>
            </a:r>
            <a:r>
              <a:rPr lang="en-US" sz="2000" spc="-5" dirty="0">
                <a:latin typeface="Arial"/>
                <a:cs typeface="Arial"/>
              </a:rPr>
              <a:t>  </a:t>
            </a:r>
            <a:r>
              <a:rPr lang="en-US" sz="2000" spc="-10" dirty="0">
                <a:latin typeface="Arial"/>
                <a:cs typeface="Arial"/>
              </a:rPr>
              <a:t>normal </a:t>
            </a:r>
            <a:r>
              <a:rPr lang="en-US" sz="2000" spc="-10" dirty="0" err="1">
                <a:latin typeface="Arial"/>
                <a:cs typeface="Arial"/>
              </a:rPr>
              <a:t>baku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5" dirty="0" err="1">
                <a:latin typeface="Arial"/>
                <a:cs typeface="Arial"/>
              </a:rPr>
              <a:t>adalah</a:t>
            </a:r>
            <a:r>
              <a:rPr lang="en-US" sz="2000" spc="-5" dirty="0">
                <a:latin typeface="Arial"/>
                <a:cs typeface="Arial"/>
              </a:rPr>
              <a:t> </a:t>
            </a:r>
            <a:r>
              <a:rPr lang="en-US" sz="2000" spc="-10" dirty="0" err="1">
                <a:latin typeface="Arial"/>
                <a:cs typeface="Arial"/>
              </a:rPr>
              <a:t>peluang</a:t>
            </a:r>
            <a:r>
              <a:rPr lang="en-US" sz="2000" spc="-10" dirty="0">
                <a:latin typeface="Arial"/>
                <a:cs typeface="Arial"/>
              </a:rPr>
              <a:t>  </a:t>
            </a:r>
            <a:r>
              <a:rPr lang="en-US" sz="2000" spc="-10" dirty="0" err="1">
                <a:latin typeface="Arial"/>
                <a:cs typeface="Arial"/>
              </a:rPr>
              <a:t>peubah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10" dirty="0" err="1">
                <a:latin typeface="Arial"/>
                <a:cs typeface="Arial"/>
              </a:rPr>
              <a:t>acak</a:t>
            </a:r>
            <a:r>
              <a:rPr lang="en-US" sz="2000" spc="-10" dirty="0">
                <a:latin typeface="Arial"/>
                <a:cs typeface="Arial"/>
              </a:rPr>
              <a:t> Z </a:t>
            </a:r>
            <a:r>
              <a:rPr lang="en-US" sz="2000" spc="-10" dirty="0" err="1">
                <a:latin typeface="Arial"/>
                <a:cs typeface="Arial"/>
              </a:rPr>
              <a:t>kurang</a:t>
            </a:r>
            <a:r>
              <a:rPr lang="en-US" sz="2000" spc="-10" dirty="0">
                <a:latin typeface="Arial"/>
                <a:cs typeface="Arial"/>
              </a:rPr>
              <a:t> </a:t>
            </a:r>
            <a:r>
              <a:rPr lang="en-US" sz="2000" spc="-5" dirty="0" err="1">
                <a:latin typeface="Arial"/>
                <a:cs typeface="Arial"/>
              </a:rPr>
              <a:t>dari</a:t>
            </a:r>
            <a:r>
              <a:rPr lang="en-US" sz="2000" spc="-5" dirty="0">
                <a:latin typeface="Arial"/>
                <a:cs typeface="Arial"/>
              </a:rPr>
              <a:t>  </a:t>
            </a:r>
            <a:r>
              <a:rPr lang="en-US" sz="2000" spc="-5" dirty="0" err="1">
                <a:latin typeface="Arial"/>
                <a:cs typeface="Arial"/>
              </a:rPr>
              <a:t>nilai</a:t>
            </a:r>
            <a:r>
              <a:rPr lang="en-US" sz="2000" spc="-5" dirty="0">
                <a:latin typeface="Arial"/>
                <a:cs typeface="Arial"/>
              </a:rPr>
              <a:t> k (P(Z&lt;k)).</a:t>
            </a:r>
            <a:endParaRPr lang="en-US" sz="2000" dirty="0">
              <a:latin typeface="Arial"/>
              <a:cs typeface="Arial"/>
            </a:endParaRPr>
          </a:p>
          <a:p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5308" y="4512151"/>
            <a:ext cx="3255765" cy="2019021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endCxn id="8" idx="1"/>
          </p:cNvCxnSpPr>
          <p:nvPr/>
        </p:nvCxnSpPr>
        <p:spPr>
          <a:xfrm flipV="1">
            <a:off x="4200808" y="2722548"/>
            <a:ext cx="3856777" cy="839919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283" y="4481064"/>
            <a:ext cx="4887136" cy="2068666"/>
          </a:xfrm>
          <a:prstGeom prst="rect">
            <a:avLst/>
          </a:prstGeom>
        </p:spPr>
      </p:pic>
      <p:sp>
        <p:nvSpPr>
          <p:cNvPr id="19" name="Round Same Side Corner Rectangle 18"/>
          <p:cNvSpPr/>
          <p:nvPr/>
        </p:nvSpPr>
        <p:spPr>
          <a:xfrm>
            <a:off x="5093278" y="4992505"/>
            <a:ext cx="2071836" cy="970116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peluangnya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kiri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73654" y="3959020"/>
            <a:ext cx="222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Tabel</a:t>
            </a:r>
            <a:r>
              <a:rPr lang="en-US" dirty="0" smtClean="0">
                <a:solidFill>
                  <a:srgbClr val="00B050"/>
                </a:solidFill>
              </a:rPr>
              <a:t> normal </a:t>
            </a:r>
            <a:r>
              <a:rPr lang="en-US" dirty="0" err="1" smtClean="0">
                <a:solidFill>
                  <a:srgbClr val="00B050"/>
                </a:solidFill>
              </a:rPr>
              <a:t>standar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592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4950"/>
            <a:ext cx="12192000" cy="1543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06" y="0"/>
            <a:ext cx="1487987" cy="15068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2210574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Bahnschrift SemiBold" panose="020B0502040204020203" pitchFamily="34" charset="0"/>
            </a:endParaRPr>
          </a:p>
          <a:p>
            <a:pPr algn="ctr"/>
            <a:endParaRPr lang="en-US" sz="4800" dirty="0">
              <a:latin typeface="Bahnschrift SemiBold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309" y="1946310"/>
            <a:ext cx="5314398" cy="31754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65412" y="2872293"/>
            <a:ext cx="2335794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P(z&lt;-1.645)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719587" y="3311746"/>
            <a:ext cx="2500266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P(z&gt;1.645)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615349" y="5268781"/>
            <a:ext cx="4218915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50"/>
                </a:solidFill>
              </a:rPr>
              <a:t>1.645 </a:t>
            </a:r>
            <a:r>
              <a:rPr lang="en-US" sz="3200" b="1" dirty="0" err="1" smtClean="0">
                <a:solidFill>
                  <a:srgbClr val="00B050"/>
                </a:solidFill>
              </a:rPr>
              <a:t>adalah</a:t>
            </a:r>
            <a:r>
              <a:rPr lang="en-US" sz="3200" b="1" dirty="0" smtClean="0">
                <a:solidFill>
                  <a:srgbClr val="00B050"/>
                </a:solidFill>
              </a:rPr>
              <a:t> </a:t>
            </a:r>
            <a:r>
              <a:rPr lang="en-US" sz="3200" b="1" dirty="0" err="1" smtClean="0">
                <a:solidFill>
                  <a:srgbClr val="00B050"/>
                </a:solidFill>
              </a:rPr>
              <a:t>nilai</a:t>
            </a:r>
            <a:r>
              <a:rPr lang="en-US" sz="3200" b="1" dirty="0" smtClean="0">
                <a:solidFill>
                  <a:srgbClr val="00B050"/>
                </a:solidFill>
              </a:rPr>
              <a:t> z</a:t>
            </a:r>
            <a:r>
              <a:rPr lang="en-US" sz="3200" b="1" baseline="-25000" dirty="0" smtClean="0">
                <a:solidFill>
                  <a:srgbClr val="00B050"/>
                </a:solidFill>
              </a:rPr>
              <a:t>0.05</a:t>
            </a:r>
            <a:endParaRPr lang="en-US" sz="3200" b="1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516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382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Adobe Heiti Std R</vt:lpstr>
      <vt:lpstr>Arial</vt:lpstr>
      <vt:lpstr>Bahnschrift SemiBold</vt:lpstr>
      <vt:lpstr>Calibri</vt:lpstr>
      <vt:lpstr>Calibri Light</vt:lpstr>
      <vt:lpstr>Cambria Math</vt:lpstr>
      <vt:lpstr>Wingdings</vt:lpstr>
      <vt:lpstr>Office Theme</vt:lpstr>
      <vt:lpstr>Equation</vt:lpstr>
      <vt:lpstr>Picture</vt:lpstr>
      <vt:lpstr>PowerPoint Presentation</vt:lpstr>
      <vt:lpstr>PowerPoint Presentation</vt:lpstr>
      <vt:lpstr>Variabel random normal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djuli</cp:lastModifiedBy>
  <cp:revision>53</cp:revision>
  <dcterms:created xsi:type="dcterms:W3CDTF">2019-02-07T02:14:09Z</dcterms:created>
  <dcterms:modified xsi:type="dcterms:W3CDTF">2019-03-07T07:26:56Z</dcterms:modified>
</cp:coreProperties>
</file>