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2" r:id="rId8"/>
    <p:sldId id="273" r:id="rId9"/>
    <p:sldId id="264" r:id="rId10"/>
    <p:sldId id="265" r:id="rId11"/>
    <p:sldId id="274" r:id="rId12"/>
    <p:sldId id="266" r:id="rId13"/>
    <p:sldId id="276" r:id="rId14"/>
    <p:sldId id="277" r:id="rId15"/>
    <p:sldId id="267" r:id="rId16"/>
    <p:sldId id="258" r:id="rId17"/>
    <p:sldId id="268" r:id="rId18"/>
    <p:sldId id="269" r:id="rId19"/>
    <p:sldId id="270" r:id="rId20"/>
    <p:sldId id="271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1A119-7542-421B-A9C7-6B97207E9442}" v="3" dt="2024-01-25T01:09:15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C0866-4A95-E1BD-42E5-1DDB09BAE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E2B705-C289-2550-EF24-64425D0B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98DB02-EC49-DA79-4230-093699A9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B2524-F460-7A55-FDA7-3EB68731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E4F731-DA4B-8693-0B3A-7306AAC6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3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C8DD90-93DF-F21D-2BD8-7676459D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028FF5-FCF2-C87D-B04F-BCE528911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FDB279-68C4-0926-279E-43A7BB3F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CD4761-37D9-C035-A9FB-4F290877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CAE05E-DF55-82BA-26A0-FD0BB6E2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42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1DBBCA-0D00-3EC7-41E1-CC9F4BF1E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565001-F0AC-EBF0-0BD0-9D58D037B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8C68B9-DDE2-5361-ED1D-4A9BE8A3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56CBB5-C1E0-3A52-9B65-F382F5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4EB326-5409-E7E0-C635-C103FF43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3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4181D-6EF1-7FEC-B07A-EC4F4E61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6F109-5D7C-4AF1-35DD-05627E3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444EBC-57DE-2C2C-7B2D-7FB53DC6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D84875-E5F0-721B-6086-FB0C43E4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3D36DE-2242-51C5-C505-2C5C46C7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6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9D11D-1145-C14F-9088-EA82BADD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29636F-8F3F-67A7-1716-EEF65199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BFD61-7D41-B08C-DBCB-3D4E5523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D80443-77BB-B0EB-6DDD-4EB96FE3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98ED38-AA36-0575-D6C7-90A32307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66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F6303-A11C-C035-3276-EEF064CE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1E6F72-877F-C969-F3AC-74EE8C811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E2D678-43DF-16E2-D65E-E76EADE0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DFC06C-8CBD-4BE8-04F8-7A3937A9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38E292-01A8-8B48-8B1D-4B89A9F4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19F8E1-1157-DF37-4267-4543C992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61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9C553-0219-C463-EEC2-746C4C23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970F6F-DB8A-8676-5A58-73FAA545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1F620A-F044-FA2D-5828-5D3A5AD6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E94924-E956-E9DD-96B4-E73005A1C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1A06A4-D2E3-F7FB-BA6F-6FD968F9B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AFA4950-E06F-C39B-3C98-18AE587A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C0069F-B670-35F9-F319-91BF2085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90FA2F1-A066-F0FB-9E31-5F72B770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97F7C-473B-ED22-12FE-EAE84E52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512B7E-FF35-CB96-2F72-63B7A71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D5809D-1866-E7A1-EEBC-7EAFC65C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7151E3-6CF3-451E-6EA8-BDC4F407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77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22F265-D1C1-E49C-5880-71C92D97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48ADF7-5418-538C-A2E6-98F2C8C5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E83B2A-E1A6-FDE2-B350-FEAE2C97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54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8992A-BE28-CF51-B662-9C7D597C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5F2E42-2DA8-28AF-4062-2B521187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381E46-E8F2-8799-F102-56C5FA7C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3BD5-244F-1F5D-4C80-A6243840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29025A-1CF9-3440-21F7-5ABAC393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509EB4-3545-E0BF-F25F-81B5D80F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69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36036-A36D-E338-E06D-7A1D3F0A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B8AF51-E8CC-44DB-D6DE-75122D26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70762B-1155-3845-B42E-74C308C5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2A20CA-7A80-9DE8-D7A7-3193C9C8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B9941C-CBE8-A321-243F-2C79D054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998EBD-BAB5-A02F-90DE-5404A9CD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79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523C90-FDED-867F-766A-8B6123B7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8FDC28-433C-6A51-1041-1DA5F6E2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A189FF-BF50-D5FF-3478-1F485F5E2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527F95-D545-EE05-ED4C-5C470BB9F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ED01CF-19E4-1D58-D0E0-238F226FD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33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3CFBC-C908-388D-ADE5-8B607842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77" y="2952205"/>
            <a:ext cx="9144000" cy="1772603"/>
          </a:xfrm>
        </p:spPr>
        <p:txBody>
          <a:bodyPr/>
          <a:lstStyle/>
          <a:p>
            <a:r>
              <a:rPr lang="en-ID" b="1" dirty="0" err="1">
                <a:latin typeface="+mn-lt"/>
              </a:rPr>
              <a:t>Pengantar</a:t>
            </a:r>
            <a:r>
              <a:rPr lang="en-ID" b="1" dirty="0">
                <a:latin typeface="+mn-lt"/>
              </a:rPr>
              <a:t> Sains Data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0F7F9E-ADCF-0011-1209-5E984AA8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498" y="741272"/>
            <a:ext cx="6052456" cy="421322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</a:rPr>
              <a:t>M</a:t>
            </a:r>
            <a:r>
              <a:rPr lang="en-ID" b="1" dirty="0">
                <a:solidFill>
                  <a:srgbClr val="FFFF00"/>
                </a:solidFill>
              </a:rPr>
              <a:t>ODUL 3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00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EDD92-A75A-B6C7-23A9-8B42C599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Uji </a:t>
            </a:r>
            <a:r>
              <a:rPr lang="en-US" sz="4000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Hipotesis</a:t>
            </a:r>
            <a:endParaRPr lang="en-ID" sz="4000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94DEBD-61FF-F8B2-18A0-03EC37D1E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76" y="1590495"/>
            <a:ext cx="10374087" cy="4104911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ct val="90000"/>
              <a:buFont typeface="Wingdings" pitchFamily="2" charset="2"/>
              <a:buChar char="§"/>
            </a:pP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Hipotesis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kesimpulan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tentatif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teori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atau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proposisi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sementara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dianggap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benar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kebenaran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tersebut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masih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harus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dibuktikan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melalui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penelitian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</a:t>
            </a: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ct val="90000"/>
              <a:buFont typeface="Wingdings" pitchFamily="2" charset="2"/>
              <a:buChar char="§"/>
            </a:pP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Uji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hipotesis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dilakukan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dengan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menyatakan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hipotesis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nol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(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H</a:t>
            </a:r>
            <a:r>
              <a:rPr lang="en-ID" b="0" i="0" baseline="-2500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0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) 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hipotesis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alternatif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(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H</a:t>
            </a:r>
            <a:r>
              <a:rPr lang="en-ID" b="0" i="0" baseline="-2500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1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).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Tw Cen MT Condensed" pitchFamily="34" charset="0"/>
              <a:buChar char="–"/>
            </a:pP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Hipotesis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nol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adalah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pernyataan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negatif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diasumsikan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benar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Tw Cen MT Condensed" pitchFamily="34" charset="0"/>
              <a:buChar char="–"/>
            </a:pP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Hipotesis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alternatif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adalah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pernyataan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positif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diasumsikan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benar</a:t>
            </a:r>
            <a:endParaRPr lang="en-ID" b="0" i="0" dirty="0" smtClean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ct val="90000"/>
              <a:buFont typeface="Wingdings" pitchFamily="2" charset="2"/>
              <a:buChar char="§"/>
            </a:pP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Uji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hipotesis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menggunakan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teori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probabilitas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untuk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menentukan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apakah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sampel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mendukung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atau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menolak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hipotesis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nol.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Jika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sampel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berbeda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secara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signifikan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dengan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hipotesis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nol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maka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hipotesis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nol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ditolak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hipotesis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alternatif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diterima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ct val="90000"/>
              <a:buNone/>
            </a:pPr>
            <a:r>
              <a:rPr lang="en-ID" sz="2800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.</a:t>
            </a:r>
            <a:endParaRPr lang="en-ID" sz="2800" b="0" i="0" dirty="0">
              <a:solidFill>
                <a:srgbClr val="111111"/>
              </a:solidFill>
              <a:effectLst/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624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EDD92-A75A-B6C7-23A9-8B42C599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Uji</a:t>
            </a:r>
            <a:r>
              <a:rPr lang="en-US" sz="4000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dirty="0" err="1" smtClean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Hipotesis</a:t>
            </a:r>
            <a:r>
              <a:rPr lang="en-US" sz="4000" dirty="0" smtClean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lanjutan</a:t>
            </a:r>
            <a:r>
              <a:rPr lang="en-US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)</a:t>
            </a:r>
            <a:endParaRPr lang="en-ID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94DEBD-61FF-F8B2-18A0-03EC37D1E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709" y="1681936"/>
            <a:ext cx="9925594" cy="4351338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ID" sz="2600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Uji</a:t>
            </a:r>
            <a:r>
              <a:rPr lang="en-ID" sz="2600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hipotesis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memiliki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dua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tipe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yaitu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uji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satu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arah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(one-tailed) dan uji dua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arah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(two-tailed</a:t>
            </a:r>
            <a:r>
              <a:rPr lang="en-ID" sz="2600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).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Tw Cen MT Condensed" pitchFamily="34" charset="0"/>
              <a:buChar char="–"/>
            </a:pP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Uji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satu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arah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digunakan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jika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hipotesis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alternatif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memiliki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arah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tertentu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misal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lebih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besar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lebih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kecil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dari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hipotesis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nol.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Tw Cen MT Condensed" pitchFamily="34" charset="0"/>
              <a:buChar char="–"/>
            </a:pP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Uji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dua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arah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digunakan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jika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hipotesis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alternatif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memiliki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arah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tertentu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hanya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berbeda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dengan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hipotesis</a:t>
            </a:r>
            <a:r>
              <a:rPr lang="en-ID" sz="2600" dirty="0" smtClean="0">
                <a:solidFill>
                  <a:srgbClr val="111111"/>
                </a:solidFill>
                <a:latin typeface="Tw Cen MT Condensed" pitchFamily="34" charset="0"/>
              </a:rPr>
              <a:t> nol.</a:t>
            </a: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ID" sz="2600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Uji</a:t>
            </a:r>
            <a:r>
              <a:rPr lang="en-ID" sz="2600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hipotesis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memiliki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kemungkinan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untuk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membuat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kesalahan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dalam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menarik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kesimpulan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yaitu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kesalahan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tipe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I dan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tipe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II. </a:t>
            </a:r>
            <a:endParaRPr lang="en-ID" sz="2600" b="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Tw Cen MT Condensed" pitchFamily="34" charset="0"/>
              <a:buChar char="–"/>
            </a:pPr>
            <a:r>
              <a:rPr lang="en-ID" sz="2600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Kesalahan</a:t>
            </a:r>
            <a:r>
              <a:rPr lang="en-ID" sz="2600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tipe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I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adalah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menolak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hipotesis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nol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padahal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sebenarnya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benar</a:t>
            </a:r>
            <a:endParaRPr lang="en-ID" sz="2600" b="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Tw Cen MT Condensed" pitchFamily="34" charset="0"/>
              <a:buChar char="–"/>
            </a:pPr>
            <a:r>
              <a:rPr lang="en-ID" sz="2600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Kesalahan</a:t>
            </a:r>
            <a:r>
              <a:rPr lang="en-ID" sz="2600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tipe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II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adalah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menerima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hipotesis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nol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padahal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sebenarnya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salah.</a:t>
            </a:r>
          </a:p>
        </p:txBody>
      </p:sp>
    </p:spTree>
    <p:extLst>
      <p:ext uri="{BB962C8B-B14F-4D97-AF65-F5344CB8AC3E}">
        <p14:creationId xmlns:p14="http://schemas.microsoft.com/office/powerpoint/2010/main" xmlns="" val="318624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9017400-6EA7-BC94-4363-B4CB533F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21" y="1175022"/>
            <a:ext cx="1675811" cy="4860017"/>
          </a:xfrm>
        </p:spPr>
        <p:txBody>
          <a:bodyPr vert="vert270">
            <a:normAutofit/>
          </a:bodyPr>
          <a:lstStyle/>
          <a:p>
            <a:pPr algn="r"/>
            <a:r>
              <a:rPr lang="en-US" sz="3200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Tipe</a:t>
            </a:r>
            <a:r>
              <a:rPr lang="en-US" sz="3200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Uji </a:t>
            </a:r>
            <a:r>
              <a:rPr lang="en-US" sz="3200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Hipotesis</a:t>
            </a:r>
            <a:endParaRPr lang="en-ID" sz="3200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4950F426-8937-ED51-37E1-AC8427675F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4067653" y="-1873096"/>
            <a:ext cx="5188807" cy="9457509"/>
          </a:xfrm>
        </p:spPr>
      </p:pic>
    </p:spTree>
    <p:extLst>
      <p:ext uri="{BB962C8B-B14F-4D97-AF65-F5344CB8AC3E}">
        <p14:creationId xmlns:p14="http://schemas.microsoft.com/office/powerpoint/2010/main" xmlns="" val="311107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9017400-6EA7-BC94-4363-B4CB533F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21" y="1175022"/>
            <a:ext cx="1675811" cy="4860017"/>
          </a:xfrm>
        </p:spPr>
        <p:txBody>
          <a:bodyPr vert="vert270">
            <a:normAutofit/>
          </a:bodyPr>
          <a:lstStyle/>
          <a:p>
            <a:pPr algn="r"/>
            <a:r>
              <a:rPr lang="en-US" sz="3200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Tipe</a:t>
            </a:r>
            <a:r>
              <a:rPr lang="en-US" sz="3200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Uji </a:t>
            </a:r>
            <a:r>
              <a:rPr lang="en-US" sz="3200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Hipotesis</a:t>
            </a:r>
            <a:endParaRPr lang="en-ID" sz="3200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4950F426-8937-ED51-37E1-AC8427675F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4067653" y="-1873096"/>
            <a:ext cx="5188807" cy="9457509"/>
          </a:xfrm>
        </p:spPr>
      </p:pic>
    </p:spTree>
    <p:extLst>
      <p:ext uri="{BB962C8B-B14F-4D97-AF65-F5344CB8AC3E}">
        <p14:creationId xmlns:p14="http://schemas.microsoft.com/office/powerpoint/2010/main" xmlns="" val="311107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C73ED1B-86D7-C90D-E11B-78E23BAC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954" y="195308"/>
            <a:ext cx="10515600" cy="1045663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Uji</a:t>
            </a:r>
            <a:r>
              <a:rPr lang="en-US" sz="3600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 err="1" smtClean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Parametris</a:t>
            </a:r>
            <a:r>
              <a:rPr lang="en-US" sz="3600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&amp; Non </a:t>
            </a:r>
            <a:r>
              <a:rPr lang="en-US" sz="3600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Parametris</a:t>
            </a:r>
            <a:endParaRPr lang="en-ID" sz="3600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578AB73-0ED1-A739-D4F1-672F27D1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45" y="1172482"/>
            <a:ext cx="10228217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Uji</a:t>
            </a:r>
            <a:r>
              <a:rPr lang="en-US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Parametris</a:t>
            </a:r>
            <a:endParaRPr lang="en-ID" sz="2400" dirty="0" smtClean="0">
              <a:solidFill>
                <a:srgbClr val="FF0000"/>
              </a:solidFill>
              <a:latin typeface="Gill Sans MT Condensed" pitchFamily="34" charset="0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ID" sz="2600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Uji</a:t>
            </a:r>
            <a:r>
              <a:rPr lang="en-ID" sz="2600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parametris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berkaitan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dengan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sampel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yang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mengikuti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distribusi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tertentu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sedangkan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uji non-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parametris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tidak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bergantung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pada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asumsi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distribusi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tertentu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 </a:t>
            </a:r>
          </a:p>
          <a:p>
            <a:pPr algn="l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Uji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parametris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adalah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uji yang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dilakukan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berdasarkan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sampel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yang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mengikuti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suatu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pendekatan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statistik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inferensial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atau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analisis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yang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menggunakan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indeks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/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indekatif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atau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skala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rasio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 </a:t>
            </a:r>
            <a:endParaRPr lang="en-ID" sz="2600" b="0" i="0" dirty="0" smtClean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Uji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parametris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memiliki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asumsi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bahwa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terdistribusi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normal,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sampel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dipilih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secara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random,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memiliki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hubungan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linear,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bersifat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homogen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Uji</a:t>
            </a:r>
            <a:r>
              <a:rPr lang="en-US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Non </a:t>
            </a:r>
            <a:r>
              <a:rPr lang="en-US" sz="24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Parametris</a:t>
            </a:r>
            <a:endParaRPr lang="en-ID" sz="2400" dirty="0" smtClean="0">
              <a:solidFill>
                <a:srgbClr val="FF0000"/>
              </a:solidFill>
              <a:latin typeface="Gill Sans MT Condensed" pitchFamily="34" charset="0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D" sz="2600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Uji</a:t>
            </a:r>
            <a:r>
              <a:rPr lang="en-ID" sz="2600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non-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parametris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adalah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uji yang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dilakukan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berdasarkan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sampel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yang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tidak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mengikuti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pendekatan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statistik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inferensial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atau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analisis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yang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menggunakan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skala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nominal </a:t>
            </a:r>
            <a:r>
              <a:rPr lang="en-ID" sz="26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atau</a:t>
            </a:r>
            <a:r>
              <a:rPr lang="en-ID" sz="26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ordinal. </a:t>
            </a:r>
            <a:endParaRPr lang="en-ID" sz="2600" b="0" i="0" dirty="0" smtClean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Uji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non-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parametris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tidak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memiliki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asumsi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tentang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distribusi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data,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sehingga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lebih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fleksibel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mudah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digunakan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  <a:endParaRPr lang="en-ID" sz="2600" b="0" i="0" dirty="0">
              <a:solidFill>
                <a:srgbClr val="111111"/>
              </a:solidFill>
              <a:effectLst/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715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C73ED1B-86D7-C90D-E11B-78E23BAC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954" y="0"/>
            <a:ext cx="10515600" cy="1084852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Uji</a:t>
            </a:r>
            <a:r>
              <a:rPr lang="en-US" sz="3600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 err="1" smtClean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Parametris</a:t>
            </a:r>
            <a:r>
              <a:rPr lang="en-US" sz="3600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&amp; Non </a:t>
            </a:r>
            <a:r>
              <a:rPr lang="en-US" sz="3600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Parametris</a:t>
            </a:r>
            <a:endParaRPr lang="en-ID" sz="3600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578AB73-0ED1-A739-D4F1-672F27D1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267" y="1159420"/>
            <a:ext cx="9886407" cy="4351338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D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Uji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parametris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dan non-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parametris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memiliki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kelebihan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kekurangan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masing-masing. </a:t>
            </a:r>
            <a:endParaRPr lang="en-ID" b="0" i="0" dirty="0" smtClean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Font typeface="Gill Sans MT Condensed" pitchFamily="34" charset="0"/>
              <a:buChar char="–"/>
            </a:pPr>
            <a:r>
              <a:rPr lang="en-ID" sz="2800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Uji</a:t>
            </a:r>
            <a:r>
              <a:rPr lang="en-ID" sz="2800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parametris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lebih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akurat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sensitif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dan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efisien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tetapi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memerlukan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syarat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dan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asumsi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yang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ketat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 </a:t>
            </a:r>
            <a:endParaRPr lang="en-ID" sz="2800" b="0" i="0" dirty="0" smtClean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Font typeface="Gill Sans MT Condensed" pitchFamily="34" charset="0"/>
              <a:buChar char="–"/>
            </a:pP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Uji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non-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parametris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lebih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sederhana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tidak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memerlukan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syarat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asumsi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ketat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tetapi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kurang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akurat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sensitif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efisien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ID" b="0" i="0" dirty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</a:pP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Uji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parametris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dan non-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parametris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memiliki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metode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berbeda-beda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sesuai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dengan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jenis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tujuan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penelitian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 </a:t>
            </a:r>
            <a:endParaRPr lang="en-ID" b="0" i="0" dirty="0" smtClean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Font typeface="Gill Sans MT Condensed" pitchFamily="34" charset="0"/>
              <a:buChar char="–"/>
            </a:pPr>
            <a:r>
              <a:rPr lang="en-ID" sz="2800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Contoh</a:t>
            </a:r>
            <a:r>
              <a:rPr lang="en-ID" sz="2800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dari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uji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parametris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adalah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t-test, ANOVA, dan </a:t>
            </a:r>
            <a:r>
              <a:rPr lang="en-ID" sz="28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regresi</a:t>
            </a:r>
            <a:r>
              <a:rPr lang="en-ID" sz="28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 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endParaRPr lang="en-ID" sz="2800" dirty="0" smtClean="0">
              <a:solidFill>
                <a:srgbClr val="111111"/>
              </a:solidFill>
              <a:latin typeface="Gill Sans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Font typeface="Gill Sans MT Condensed" pitchFamily="34" charset="0"/>
              <a:buChar char="–"/>
            </a:pP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Contoh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dari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uji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non-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parametris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adalah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uji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chi-square,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uji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Mann-Whitney,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uji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Kruskal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-Wallis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 .</a:t>
            </a:r>
            <a:endParaRPr lang="en-ID" sz="2800" b="0" i="0" dirty="0">
              <a:solidFill>
                <a:srgbClr val="111111"/>
              </a:solidFill>
              <a:effectLst/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715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A4215-D87F-222A-50A7-9F19A49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 err="1">
                <a:latin typeface="+mn-lt"/>
                <a:cs typeface="Aharoni" pitchFamily="2" charset="-79"/>
              </a:rPr>
              <a:t>Visualisasi</a:t>
            </a:r>
            <a:r>
              <a:rPr lang="en-ID" sz="4000" b="1" dirty="0">
                <a:latin typeface="+mn-lt"/>
                <a:cs typeface="Aharoni" pitchFamily="2" charset="-79"/>
              </a:rPr>
              <a:t> Data</a:t>
            </a:r>
            <a:endParaRPr lang="en-US" sz="4000" b="1" dirty="0">
              <a:latin typeface="+mn-lt"/>
              <a:cs typeface="Aharoni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D6C4E7-327B-C59E-7670-412A5E28B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sz="1800" dirty="0" err="1">
                <a:solidFill>
                  <a:srgbClr val="0070C0"/>
                </a:solidFill>
              </a:rPr>
              <a:t>Kegiatan</a:t>
            </a:r>
            <a:r>
              <a:rPr lang="en-ID" sz="1800" dirty="0">
                <a:solidFill>
                  <a:srgbClr val="0070C0"/>
                </a:solidFill>
              </a:rPr>
              <a:t> </a:t>
            </a:r>
            <a:r>
              <a:rPr lang="en-ID" sz="1800" dirty="0" err="1">
                <a:solidFill>
                  <a:srgbClr val="0070C0"/>
                </a:solidFill>
              </a:rPr>
              <a:t>Belajar</a:t>
            </a:r>
            <a:r>
              <a:rPr lang="en-ID" sz="1800" dirty="0">
                <a:solidFill>
                  <a:srgbClr val="0070C0"/>
                </a:solidFill>
              </a:rPr>
              <a:t> 2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19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0BED30F-A77F-BF52-5CD8-02268DD5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Pendahuluan</a:t>
            </a:r>
            <a:endParaRPr lang="en-ID" sz="4000" b="1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182459C-A26D-E6B6-332F-979FFB71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6" y="123779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l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Visualisasi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membantu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pengguna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memahami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pola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tren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hubungan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dan outlier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tersembunyi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di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dalam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besar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kompleks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 </a:t>
            </a:r>
            <a:endParaRPr lang="en-ID" b="0" i="0" dirty="0" smtClean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 algn="l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ID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Visualisasi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data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memiliki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tiga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tujuan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utama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yaitu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komunikasi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eksplorasi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konfirmasi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 </a:t>
            </a:r>
            <a:endParaRPr lang="en-ID" b="0" i="0" dirty="0" smtClean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33CC"/>
              </a:buClr>
              <a:buFont typeface="Gill Sans MT Condensed" pitchFamily="34" charset="0"/>
              <a:buChar char="–"/>
            </a:pP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Komunikasi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berarti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menghadirkan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informasi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secara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jelas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efisien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kepada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audiens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33CC"/>
              </a:buClr>
              <a:buFont typeface="Gill Sans MT Condensed" pitchFamily="34" charset="0"/>
              <a:buChar char="–"/>
            </a:pP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Eksplorasi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berarti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mendukung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penelitian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awal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penjajagan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data.  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33CC"/>
              </a:buClr>
              <a:buFont typeface="Gill Sans MT Condensed" pitchFamily="34" charset="0"/>
              <a:buChar char="–"/>
            </a:pP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Konfirmasi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berarti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membuktikan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atau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menolak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hipotesis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diajukan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Visualisasi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memiliki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berbagai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jenis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bentuk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tergantung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pada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jenis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data,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tujuan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audiens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dituju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 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Beberapa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jenis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visualisasi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data yang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umum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adalah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temporal,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hierarki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jaringan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geospasial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multivariat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ID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Visualisasi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data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memiliki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prinsip-prinsip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harus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diperhatikan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seperti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konsistensi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kesederhanaan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relevansi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akurasi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estetika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 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Prinsip-prinsip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ini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bertujuan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untuk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membuat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visualisasi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data yang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efektif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informatif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menarik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  <a:endParaRPr lang="en-ID" b="0" i="0" dirty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>
              <a:spcAft>
                <a:spcPts val="600"/>
              </a:spcAft>
            </a:pPr>
            <a:endParaRPr lang="en-ID" dirty="0"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1387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1FD03F-AE17-D9C7-3235-ADF90D99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Tujuan</a:t>
            </a:r>
            <a:endParaRPr lang="en-ID" sz="40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CD11F5-8696-0D90-60BE-B7A30173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6" y="1250859"/>
            <a:ext cx="10515600" cy="4483736"/>
          </a:xfrm>
        </p:spPr>
        <p:txBody>
          <a:bodyPr>
            <a:noAutofit/>
          </a:bodyPr>
          <a:lstStyle/>
          <a:p>
            <a:pPr marL="0" indent="0" algn="l">
              <a:spcAft>
                <a:spcPts val="600"/>
              </a:spcAft>
              <a:buClr>
                <a:srgbClr val="FF0000"/>
              </a:buClr>
              <a:buNone/>
            </a:pP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Visualisasi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adalah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proses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membuat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representasi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visual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dari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dan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informasi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Visualisasi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</a:t>
            </a:r>
            <a:r>
              <a:rPr lang="en-ID" sz="2500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membantu</a:t>
            </a:r>
            <a:r>
              <a:rPr lang="en-ID" sz="2500" dirty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pengguna</a:t>
            </a:r>
            <a:r>
              <a:rPr lang="en-ID" sz="2500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untuk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memahami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pola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tren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hubungan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dan outlier yang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tersembunyi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di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dalam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yang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besar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dan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kompleks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Visualisasi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memiliki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tiga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tujuan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utama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yaitu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:</a:t>
            </a:r>
          </a:p>
          <a:p>
            <a:pPr marL="360000" lvl="1" indent="-2160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ID" sz="25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Explaining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: </a:t>
            </a:r>
            <a:r>
              <a:rPr lang="en-ID" sz="2500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Visualisasi</a:t>
            </a:r>
            <a:r>
              <a:rPr lang="en-ID" sz="2500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data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dapat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digunakan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untuk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menjelaskan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dan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informasi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secara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jelas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dan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efektif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kepada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audiens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 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Visualisasi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dapat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memberikan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konteks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penekanan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narasi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perspektif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pada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data yang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disajikan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  <a:endParaRPr lang="en-ID" sz="2500" dirty="0">
              <a:solidFill>
                <a:srgbClr val="111111"/>
              </a:solidFill>
              <a:latin typeface="Gill Sans MT Condensed" pitchFamily="34" charset="0"/>
            </a:endParaRPr>
          </a:p>
          <a:p>
            <a:pPr marL="360000" lvl="1" indent="-2160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ID" sz="2500" b="0" i="0" dirty="0" smtClean="0">
                <a:solidFill>
                  <a:srgbClr val="FF0000"/>
                </a:solidFill>
                <a:effectLst/>
                <a:latin typeface="Gill Sans MT Condensed" pitchFamily="34" charset="0"/>
              </a:rPr>
              <a:t>Exploring</a:t>
            </a:r>
            <a:r>
              <a:rPr lang="en-ID" sz="25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: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Visualisasi</a:t>
            </a:r>
            <a:r>
              <a:rPr lang="en-ID" sz="2500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data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dapat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digunakan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untuk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menjelajahi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dan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menemukan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wawasan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baru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yang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mungkin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tidak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terlihat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dengan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analisis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konvensional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 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Visualisasi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dapat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membantu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dalam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mendeteksi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tren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anomali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hubungan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pola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dalam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data.</a:t>
            </a:r>
            <a:endParaRPr lang="en-ID" sz="2500" dirty="0">
              <a:solidFill>
                <a:srgbClr val="111111"/>
              </a:solidFill>
              <a:latin typeface="Gill Sans MT Condensed" pitchFamily="34" charset="0"/>
            </a:endParaRPr>
          </a:p>
          <a:p>
            <a:pPr marL="360000" lvl="1" indent="-216000">
              <a:spcBef>
                <a:spcPts val="0"/>
              </a:spcBef>
              <a:buFont typeface="Wingdings" pitchFamily="2" charset="2"/>
              <a:buChar char="ü"/>
            </a:pPr>
            <a:r>
              <a:rPr lang="en-ID" sz="2500" b="0" i="0" dirty="0" smtClean="0">
                <a:solidFill>
                  <a:srgbClr val="FF0000"/>
                </a:solidFill>
                <a:effectLst/>
                <a:latin typeface="Gill Sans MT Condensed" pitchFamily="34" charset="0"/>
              </a:rPr>
              <a:t>Analyzing</a:t>
            </a:r>
            <a:r>
              <a:rPr lang="en-ID" sz="25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: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Visualisasi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dapat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digunakan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untuk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menganalisis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dan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membuktikan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atau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menolak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hipotesis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yang </a:t>
            </a:r>
            <a:r>
              <a:rPr lang="en-ID" sz="25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diajukan</a:t>
            </a:r>
            <a:r>
              <a:rPr lang="en-ID" sz="25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. 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Visualisasi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dapat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membantu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dalam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mengukur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kinerja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membandingkan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hasil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memprediksi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500" dirty="0" err="1" smtClean="0">
                <a:solidFill>
                  <a:srgbClr val="111111"/>
                </a:solidFill>
                <a:latin typeface="Gill Sans MT Condensed" pitchFamily="34" charset="0"/>
              </a:rPr>
              <a:t>hasil</a:t>
            </a:r>
            <a:r>
              <a:rPr lang="en-ID" sz="2500" dirty="0" smtClean="0">
                <a:solidFill>
                  <a:srgbClr val="111111"/>
                </a:solidFill>
                <a:latin typeface="Gill Sans MT Condensed" pitchFamily="34" charset="0"/>
              </a:rPr>
              <a:t> .</a:t>
            </a:r>
            <a:endParaRPr lang="en-ID" sz="2500" b="0" i="0" dirty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 marL="0" indent="0">
              <a:buNone/>
            </a:pPr>
            <a:endParaRPr lang="en-ID" sz="2500" dirty="0"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545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D8D7B8-BFAF-F328-04C3-9D92F139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78" y="169817"/>
            <a:ext cx="10291353" cy="640714"/>
          </a:xfrm>
        </p:spPr>
        <p:txBody>
          <a:bodyPr>
            <a:normAutofit/>
          </a:bodyPr>
          <a:lstStyle/>
          <a:p>
            <a:pPr algn="r"/>
            <a:r>
              <a:rPr lang="en-ID" sz="2800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Tips </a:t>
            </a:r>
            <a:r>
              <a:rPr lang="en-ID" sz="2800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Representasi</a:t>
            </a:r>
            <a:r>
              <a:rPr lang="en-ID" sz="2800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Data</a:t>
            </a:r>
            <a:endParaRPr lang="en-US" sz="2800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752435-7F49-4762-680F-DFA5079C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819785"/>
            <a:ext cx="11131732" cy="5476512"/>
          </a:xfrm>
          <a:noFill/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Mengetahui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 target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pembaca</a:t>
            </a:r>
            <a:r>
              <a:rPr lang="en-US" sz="2400" b="0" i="0" dirty="0">
                <a:effectLst/>
                <a:latin typeface="Gill Sans MT Condensed" pitchFamily="34" charset="0"/>
              </a:rPr>
              <a:t>: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Tujuan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utama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dari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visualisasi</a:t>
            </a:r>
            <a:r>
              <a:rPr lang="en-US" sz="2400" b="0" i="0" dirty="0">
                <a:effectLst/>
                <a:latin typeface="Gill Sans MT Condensed" pitchFamily="34" charset="0"/>
              </a:rPr>
              <a:t> data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adalah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untuk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memastikan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bahwa</a:t>
            </a:r>
            <a:r>
              <a:rPr lang="en-US" sz="2400" b="0" i="0" dirty="0">
                <a:effectLst/>
                <a:latin typeface="Gill Sans MT Condensed" pitchFamily="34" charset="0"/>
              </a:rPr>
              <a:t> target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pembaca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dapat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memahami</a:t>
            </a:r>
            <a:r>
              <a:rPr lang="en-US" sz="2400" b="0" i="0" dirty="0">
                <a:effectLst/>
                <a:latin typeface="Gill Sans MT Condensed" pitchFamily="34" charset="0"/>
              </a:rPr>
              <a:t> data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dengan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mudah</a:t>
            </a:r>
            <a:r>
              <a:rPr lang="en-US" sz="2400" b="0" i="0" dirty="0">
                <a:effectLst/>
                <a:latin typeface="Gill Sans MT Condensed" pitchFamily="34" charset="0"/>
              </a:rPr>
              <a:t>. Oleh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karena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itu</a:t>
            </a:r>
            <a:r>
              <a:rPr lang="en-US" sz="2400" b="0" i="0" dirty="0">
                <a:effectLst/>
                <a:latin typeface="Gill Sans MT Condensed" pitchFamily="34" charset="0"/>
              </a:rPr>
              <a:t>,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pilihlah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teknik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visualisasi</a:t>
            </a:r>
            <a:r>
              <a:rPr lang="en-US" sz="2400" b="0" i="0" dirty="0">
                <a:effectLst/>
                <a:latin typeface="Gill Sans MT Condensed" pitchFamily="34" charset="0"/>
              </a:rPr>
              <a:t> yang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tepat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disesuaikan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dengan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latar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belakang</a:t>
            </a:r>
            <a:r>
              <a:rPr lang="en-US" sz="2400" b="0" i="0" dirty="0">
                <a:effectLst/>
                <a:latin typeface="Gill Sans MT Condensed" pitchFamily="34" charset="0"/>
              </a:rPr>
              <a:t> target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pembaca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kita</a:t>
            </a:r>
            <a:r>
              <a:rPr lang="en-US" sz="2400" b="0" i="0" dirty="0">
                <a:effectLst/>
                <a:latin typeface="Gill Sans MT Condensed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Menentukan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tujuan</a:t>
            </a:r>
            <a:r>
              <a:rPr lang="en-US" sz="2400" b="0" i="0" dirty="0">
                <a:effectLst/>
                <a:latin typeface="Gill Sans MT Condensed" pitchFamily="34" charset="0"/>
              </a:rPr>
              <a:t>: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Pastikan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tujuan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visualisasi</a:t>
            </a:r>
            <a:r>
              <a:rPr lang="en-US" sz="2400" b="0" i="0" dirty="0">
                <a:effectLst/>
                <a:latin typeface="Gill Sans MT Condensed" pitchFamily="34" charset="0"/>
              </a:rPr>
              <a:t> data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telah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sesuai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dengan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permasalahan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bisnis</a:t>
            </a:r>
            <a:r>
              <a:rPr lang="en-US" sz="2400" b="0" i="0" dirty="0">
                <a:effectLst/>
                <a:latin typeface="Gill Sans MT Condensed" pitchFamily="34" charset="0"/>
              </a:rPr>
              <a:t> yang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dihadapi</a:t>
            </a:r>
            <a:r>
              <a:rPr lang="en-US" sz="2400" b="0" i="0" dirty="0">
                <a:effectLst/>
                <a:latin typeface="Gill Sans MT Condensed" pitchFamily="34" charset="0"/>
              </a:rPr>
              <a:t> oleh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perusahaan</a:t>
            </a:r>
            <a:r>
              <a:rPr lang="en-US" sz="2400" b="0" i="0" dirty="0">
                <a:effectLst/>
                <a:latin typeface="Gill Sans MT Condensed" pitchFamily="34" charset="0"/>
              </a:rPr>
              <a:t>.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Kemudian</a:t>
            </a:r>
            <a:r>
              <a:rPr lang="en-US" sz="2400" b="0" i="0" dirty="0">
                <a:effectLst/>
                <a:latin typeface="Gill Sans MT Condensed" pitchFamily="34" charset="0"/>
              </a:rPr>
              <a:t>,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kita</a:t>
            </a:r>
            <a:r>
              <a:rPr lang="en-US" sz="2400" b="0" i="0" dirty="0">
                <a:effectLst/>
                <a:latin typeface="Gill Sans MT Condensed" pitchFamily="34" charset="0"/>
              </a:rPr>
              <a:t> juga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harus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memastikan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setiap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visualisasi</a:t>
            </a:r>
            <a:r>
              <a:rPr lang="en-US" sz="2400" b="0" i="0" dirty="0">
                <a:effectLst/>
                <a:latin typeface="Gill Sans MT Condensed" pitchFamily="34" charset="0"/>
              </a:rPr>
              <a:t> data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dapat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memberikan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wawasan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serta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nilai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tambah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bagi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perusahaan</a:t>
            </a:r>
            <a:r>
              <a:rPr lang="en-US" sz="2400" b="0" i="0" dirty="0">
                <a:effectLst/>
                <a:latin typeface="Gill Sans MT Condensed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Memahami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jenis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 dan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karakteristik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 data</a:t>
            </a:r>
            <a:r>
              <a:rPr lang="en-US" sz="2400" b="0" i="0" dirty="0">
                <a:effectLst/>
                <a:latin typeface="Gill Sans MT Condensed" pitchFamily="34" charset="0"/>
              </a:rPr>
              <a:t>: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Terdapat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banyak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jenis</a:t>
            </a:r>
            <a:r>
              <a:rPr lang="en-US" sz="2400" b="0" i="0" dirty="0">
                <a:effectLst/>
                <a:latin typeface="Gill Sans MT Condensed" pitchFamily="34" charset="0"/>
              </a:rPr>
              <a:t> data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mulai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dari</a:t>
            </a:r>
            <a:r>
              <a:rPr lang="en-US" sz="2400" b="0" i="0" dirty="0">
                <a:effectLst/>
                <a:latin typeface="Gill Sans MT Condensed" pitchFamily="34" charset="0"/>
              </a:rPr>
              <a:t> yang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bersifat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kuantitatif</a:t>
            </a:r>
            <a:r>
              <a:rPr lang="en-US" sz="2400" b="0" i="0" dirty="0">
                <a:effectLst/>
                <a:latin typeface="Gill Sans MT Condensed" pitchFamily="34" charset="0"/>
              </a:rPr>
              <a:t> (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numerik</a:t>
            </a:r>
            <a:r>
              <a:rPr lang="en-US" sz="2400" b="0" i="0" dirty="0">
                <a:effectLst/>
                <a:latin typeface="Gill Sans MT Condensed" pitchFamily="34" charset="0"/>
              </a:rPr>
              <a:t>)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sampai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kualitatif</a:t>
            </a:r>
            <a:r>
              <a:rPr lang="en-US" sz="2400" b="0" i="0" dirty="0">
                <a:effectLst/>
                <a:latin typeface="Gill Sans MT Condensed" pitchFamily="34" charset="0"/>
              </a:rPr>
              <a:t> (textual). Data juga sangat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beragam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bentuknya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seperti</a:t>
            </a:r>
            <a:r>
              <a:rPr lang="en-US" sz="2400" b="0" i="0" dirty="0">
                <a:effectLst/>
                <a:latin typeface="Gill Sans MT Condensed" pitchFamily="34" charset="0"/>
              </a:rPr>
              <a:t> data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sensus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penduduk</a:t>
            </a:r>
            <a:r>
              <a:rPr lang="en-US" sz="2400" b="0" i="0" dirty="0">
                <a:effectLst/>
                <a:latin typeface="Gill Sans MT Condensed" pitchFamily="34" charset="0"/>
              </a:rPr>
              <a:t>, data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jaringan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jalan</a:t>
            </a:r>
            <a:r>
              <a:rPr lang="en-US" sz="2400" b="0" i="0" dirty="0">
                <a:effectLst/>
                <a:latin typeface="Gill Sans MT Condensed" pitchFamily="34" charset="0"/>
              </a:rPr>
              <a:t>, data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geografis</a:t>
            </a:r>
            <a:r>
              <a:rPr lang="en-US" sz="2400" b="0" i="0" dirty="0">
                <a:effectLst/>
                <a:latin typeface="Gill Sans MT Condensed" pitchFamily="34" charset="0"/>
              </a:rPr>
              <a:t>, dan lain-lain.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Setiap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jenis</a:t>
            </a:r>
            <a:r>
              <a:rPr lang="en-US" sz="2400" b="0" i="0" dirty="0">
                <a:effectLst/>
                <a:latin typeface="Gill Sans MT Condensed" pitchFamily="34" charset="0"/>
              </a:rPr>
              <a:t> data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memiliki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karakteristik</a:t>
            </a:r>
            <a:r>
              <a:rPr lang="en-US" sz="2400" b="0" i="0" dirty="0">
                <a:effectLst/>
                <a:latin typeface="Gill Sans MT Condensed" pitchFamily="34" charset="0"/>
              </a:rPr>
              <a:t> yang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berbeda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baik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dari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segi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jumlah</a:t>
            </a:r>
            <a:r>
              <a:rPr lang="en-US" sz="2400" b="0" i="0" dirty="0">
                <a:effectLst/>
                <a:latin typeface="Gill Sans MT Condensed" pitchFamily="34" charset="0"/>
              </a:rPr>
              <a:t>,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dimensi</a:t>
            </a:r>
            <a:r>
              <a:rPr lang="en-US" sz="2400" b="0" i="0" dirty="0">
                <a:effectLst/>
                <a:latin typeface="Gill Sans MT Condensed" pitchFamily="34" charset="0"/>
              </a:rPr>
              <a:t>, dan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sumbernya</a:t>
            </a:r>
            <a:r>
              <a:rPr lang="en-US" sz="2400" b="0" i="0" dirty="0">
                <a:effectLst/>
                <a:latin typeface="Gill Sans MT Condensed" pitchFamily="34" charset="0"/>
              </a:rPr>
              <a:t>. Oleh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karena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itu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teknik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visualisasi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harus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disesuaikan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dengan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karakteristik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jenis</a:t>
            </a:r>
            <a:r>
              <a:rPr lang="en-US" sz="2400" b="0" i="0" dirty="0">
                <a:effectLst/>
                <a:latin typeface="Gill Sans MT Condensed" pitchFamily="34" charset="0"/>
              </a:rPr>
              <a:t> data yang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akan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kita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tampilkan</a:t>
            </a:r>
            <a:r>
              <a:rPr lang="en-US" sz="2400" b="0" i="0" dirty="0">
                <a:effectLst/>
                <a:latin typeface="Gill Sans MT Condensed" pitchFamily="34" charset="0"/>
              </a:rPr>
              <a:t> agar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mendukung</a:t>
            </a:r>
            <a:r>
              <a:rPr lang="en-US" sz="2400" b="0" i="0" dirty="0">
                <a:effectLst/>
                <a:latin typeface="Gill Sans MT Condensed" pitchFamily="34" charset="0"/>
              </a:rPr>
              <a:t> proses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pengambilan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keputusan</a:t>
            </a:r>
            <a:r>
              <a:rPr lang="en-US" sz="2400" b="0" i="0" dirty="0">
                <a:effectLst/>
                <a:latin typeface="Gill Sans MT Condensed" pitchFamily="34" charset="0"/>
              </a:rPr>
              <a:t> yang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tepat</a:t>
            </a:r>
            <a:r>
              <a:rPr lang="en-US" sz="2400" b="0" i="0" dirty="0">
                <a:effectLst/>
                <a:latin typeface="Gill Sans MT Condensed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Memilih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alat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 dan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teknik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 yang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sesuai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: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Berdasarkan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jenis</a:t>
            </a:r>
            <a:r>
              <a:rPr lang="en-US" sz="2400" b="0" i="0" dirty="0">
                <a:effectLst/>
                <a:latin typeface="Gill Sans MT Condensed" pitchFamily="34" charset="0"/>
              </a:rPr>
              <a:t> dan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karakteristik</a:t>
            </a:r>
            <a:r>
              <a:rPr lang="en-US" sz="2400" b="0" i="0" dirty="0">
                <a:effectLst/>
                <a:latin typeface="Gill Sans MT Condensed" pitchFamily="34" charset="0"/>
              </a:rPr>
              <a:t> data,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kita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harus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memilih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alat</a:t>
            </a:r>
            <a:r>
              <a:rPr lang="en-US" sz="2400" b="0" i="0" dirty="0">
                <a:effectLst/>
                <a:latin typeface="Gill Sans MT Condensed" pitchFamily="34" charset="0"/>
              </a:rPr>
              <a:t> dan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teknik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visualisasi</a:t>
            </a:r>
            <a:r>
              <a:rPr lang="en-US" sz="2400" b="0" i="0" dirty="0">
                <a:effectLst/>
                <a:latin typeface="Gill Sans MT Condensed" pitchFamily="34" charset="0"/>
              </a:rPr>
              <a:t> yang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sesuai</a:t>
            </a:r>
            <a:r>
              <a:rPr lang="en-US" sz="2400" b="0" i="0" dirty="0">
                <a:effectLst/>
                <a:latin typeface="Gill Sans MT Condensed" pitchFamily="34" charset="0"/>
              </a:rPr>
              <a:t> agar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dapat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menampilkan</a:t>
            </a:r>
            <a:r>
              <a:rPr lang="en-US" sz="2400" b="0" i="0" dirty="0">
                <a:effectLst/>
                <a:latin typeface="Gill Sans MT Condensed" pitchFamily="34" charset="0"/>
              </a:rPr>
              <a:t> data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dengan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jelas</a:t>
            </a:r>
            <a:r>
              <a:rPr lang="en-US" sz="2400" b="0" i="0" dirty="0">
                <a:effectLst/>
                <a:latin typeface="Gill Sans MT Condensed" pitchFamily="34" charset="0"/>
              </a:rPr>
              <a:t> dan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menarik</a:t>
            </a:r>
            <a:r>
              <a:rPr lang="en-US" sz="2400" b="0" i="0" dirty="0">
                <a:effectLst/>
                <a:latin typeface="Gill Sans MT Condensed" pitchFamily="34" charset="0"/>
              </a:rPr>
              <a:t>.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Beberapa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contoh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alat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visualisasi</a:t>
            </a:r>
            <a:r>
              <a:rPr lang="en-US" sz="2400" b="0" i="0" dirty="0">
                <a:effectLst/>
                <a:latin typeface="Gill Sans MT Condensed" pitchFamily="34" charset="0"/>
              </a:rPr>
              <a:t> data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adalah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grafik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batang</a:t>
            </a:r>
            <a:r>
              <a:rPr lang="en-US" sz="2400" b="0" i="0" dirty="0">
                <a:effectLst/>
                <a:latin typeface="Gill Sans MT Condensed" pitchFamily="34" charset="0"/>
              </a:rPr>
              <a:t>,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grafik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lingkaran</a:t>
            </a:r>
            <a:r>
              <a:rPr lang="en-US" sz="2400" b="0" i="0" dirty="0">
                <a:effectLst/>
                <a:latin typeface="Gill Sans MT Condensed" pitchFamily="34" charset="0"/>
              </a:rPr>
              <a:t>,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peta</a:t>
            </a:r>
            <a:r>
              <a:rPr lang="en-US" sz="2400" b="0" i="0" dirty="0">
                <a:effectLst/>
                <a:latin typeface="Gill Sans MT Condensed" pitchFamily="34" charset="0"/>
              </a:rPr>
              <a:t>,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tabel</a:t>
            </a:r>
            <a:r>
              <a:rPr lang="en-US" sz="2400" b="0" i="0" dirty="0">
                <a:effectLst/>
                <a:latin typeface="Gill Sans MT Condensed" pitchFamily="34" charset="0"/>
              </a:rPr>
              <a:t>, dan lain-lain.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Beberapa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contoh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teknik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visualisasi</a:t>
            </a:r>
            <a:r>
              <a:rPr lang="en-US" sz="2400" b="0" i="0" dirty="0">
                <a:effectLst/>
                <a:latin typeface="Gill Sans MT Condensed" pitchFamily="34" charset="0"/>
              </a:rPr>
              <a:t> data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adalah</a:t>
            </a:r>
            <a:r>
              <a:rPr lang="en-US" sz="2400" b="0" i="0" dirty="0">
                <a:effectLst/>
                <a:latin typeface="Gill Sans MT Condensed" pitchFamily="34" charset="0"/>
              </a:rPr>
              <a:t>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pengelompokan</a:t>
            </a:r>
            <a:r>
              <a:rPr lang="en-US" sz="2400" b="0" i="0" dirty="0">
                <a:effectLst/>
                <a:latin typeface="Gill Sans MT Condensed" pitchFamily="34" charset="0"/>
              </a:rPr>
              <a:t>,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pengurutan</a:t>
            </a:r>
            <a:r>
              <a:rPr lang="en-US" sz="2400" b="0" i="0" dirty="0">
                <a:effectLst/>
                <a:latin typeface="Gill Sans MT Condensed" pitchFamily="34" charset="0"/>
              </a:rPr>
              <a:t>, </a:t>
            </a:r>
            <a:r>
              <a:rPr lang="en-US" sz="2400" b="0" i="0" dirty="0" err="1">
                <a:effectLst/>
                <a:latin typeface="Gill Sans MT Condensed" pitchFamily="34" charset="0"/>
              </a:rPr>
              <a:t>pewarnaan</a:t>
            </a:r>
            <a:r>
              <a:rPr lang="en-US" sz="2400" b="0" i="0" dirty="0">
                <a:effectLst/>
                <a:latin typeface="Gill Sans MT Condensed" pitchFamily="34" charset="0"/>
              </a:rPr>
              <a:t>, dan lain-lain.</a:t>
            </a:r>
          </a:p>
          <a:p>
            <a:pPr marL="0" indent="0">
              <a:buNone/>
            </a:pPr>
            <a:endParaRPr lang="en-US" sz="2400" dirty="0"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55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DF799D0-889B-E3D1-4BAE-911B560A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299087" cy="2852737"/>
          </a:xfrm>
        </p:spPr>
        <p:txBody>
          <a:bodyPr>
            <a:normAutofit/>
          </a:bodyPr>
          <a:lstStyle/>
          <a:p>
            <a:r>
              <a:rPr lang="en-ID" sz="4000" b="1" dirty="0">
                <a:effectLst/>
              </a:rPr>
              <a:t>STATISTIK </a:t>
            </a:r>
            <a:r>
              <a:rPr lang="en-ID" sz="4000" b="1" dirty="0" smtClean="0">
                <a:effectLst/>
              </a:rPr>
              <a:t>DESKRIPTIF DAN </a:t>
            </a:r>
            <a:r>
              <a:rPr lang="en-ID" sz="4000" b="1" dirty="0">
                <a:effectLst/>
              </a:rPr>
              <a:t>INFERENSIAL</a:t>
            </a:r>
            <a:endParaRPr lang="en-US" sz="4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0EB7CD8-9A60-3602-37D5-4E2FA003F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Kegiatan</a:t>
            </a:r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Belajar</a:t>
            </a:r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1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8752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28F25-E1BA-CA2E-CCA4-F830D623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/>
          </a:bodyPr>
          <a:lstStyle/>
          <a:p>
            <a:pPr algn="r"/>
            <a:r>
              <a:rPr lang="en-ID" sz="3600" b="1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Visualisasi</a:t>
            </a:r>
            <a:r>
              <a:rPr lang="en-ID" sz="3600" b="1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Data</a:t>
            </a:r>
            <a:endParaRPr lang="en-US" sz="3600" b="1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9B1263-2E06-8290-D1F2-43B38F63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075" y="1146357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500" dirty="0" err="1" smtClean="0">
                <a:latin typeface="Gill Sans MT Condensed" pitchFamily="34" charset="0"/>
              </a:rPr>
              <a:t>Visualisasi</a:t>
            </a:r>
            <a:r>
              <a:rPr lang="en-US" sz="2500" dirty="0" smtClean="0">
                <a:latin typeface="Gill Sans MT Condensed" pitchFamily="34" charset="0"/>
              </a:rPr>
              <a:t> </a:t>
            </a:r>
            <a:r>
              <a:rPr lang="en-US" sz="2500" dirty="0" smtClean="0">
                <a:latin typeface="Gill Sans MT Condensed" pitchFamily="34" charset="0"/>
              </a:rPr>
              <a:t>data </a:t>
            </a:r>
            <a:r>
              <a:rPr lang="en-US" sz="2500" dirty="0" err="1" smtClean="0">
                <a:latin typeface="Gill Sans MT Condensed" pitchFamily="34" charset="0"/>
              </a:rPr>
              <a:t>adalah</a:t>
            </a:r>
            <a:r>
              <a:rPr lang="en-US" sz="2500" dirty="0" smtClean="0">
                <a:latin typeface="Gill Sans MT Condensed" pitchFamily="34" charset="0"/>
              </a:rPr>
              <a:t> </a:t>
            </a:r>
            <a:r>
              <a:rPr lang="en-US" sz="2500" dirty="0" err="1" smtClean="0">
                <a:latin typeface="Gill Sans MT Condensed" pitchFamily="34" charset="0"/>
              </a:rPr>
              <a:t>proses</a:t>
            </a:r>
            <a:r>
              <a:rPr lang="en-US" sz="2500" dirty="0" smtClean="0">
                <a:latin typeface="Gill Sans MT Condensed" pitchFamily="34" charset="0"/>
              </a:rPr>
              <a:t> </a:t>
            </a:r>
            <a:r>
              <a:rPr lang="en-US" sz="2500" dirty="0" err="1" smtClean="0">
                <a:latin typeface="Gill Sans MT Condensed" pitchFamily="34" charset="0"/>
              </a:rPr>
              <a:t>mengubah</a:t>
            </a:r>
            <a:r>
              <a:rPr lang="en-US" sz="2500" dirty="0" smtClean="0">
                <a:latin typeface="Gill Sans MT Condensed" pitchFamily="34" charset="0"/>
              </a:rPr>
              <a:t> data </a:t>
            </a:r>
            <a:r>
              <a:rPr lang="en-US" sz="2500" dirty="0" err="1" smtClean="0">
                <a:latin typeface="Gill Sans MT Condensed" pitchFamily="34" charset="0"/>
              </a:rPr>
              <a:t>menjadi</a:t>
            </a:r>
            <a:r>
              <a:rPr lang="en-US" sz="2500" dirty="0" smtClean="0">
                <a:latin typeface="Gill Sans MT Condensed" pitchFamily="34" charset="0"/>
              </a:rPr>
              <a:t> </a:t>
            </a:r>
            <a:r>
              <a:rPr lang="en-US" sz="2500" dirty="0" err="1" smtClean="0">
                <a:latin typeface="Gill Sans MT Condensed" pitchFamily="34" charset="0"/>
              </a:rPr>
              <a:t>bentuk</a:t>
            </a:r>
            <a:r>
              <a:rPr lang="en-US" sz="2500" dirty="0" smtClean="0">
                <a:latin typeface="Gill Sans MT Condensed" pitchFamily="34" charset="0"/>
              </a:rPr>
              <a:t> visual yang </a:t>
            </a:r>
            <a:r>
              <a:rPr lang="en-US" sz="2500" dirty="0" err="1" smtClean="0">
                <a:latin typeface="Gill Sans MT Condensed" pitchFamily="34" charset="0"/>
              </a:rPr>
              <a:t>mudah</a:t>
            </a:r>
            <a:r>
              <a:rPr lang="en-US" sz="2500" dirty="0" smtClean="0">
                <a:latin typeface="Gill Sans MT Condensed" pitchFamily="34" charset="0"/>
              </a:rPr>
              <a:t> </a:t>
            </a:r>
            <a:r>
              <a:rPr lang="en-US" sz="2500" dirty="0" err="1" smtClean="0">
                <a:latin typeface="Gill Sans MT Condensed" pitchFamily="34" charset="0"/>
              </a:rPr>
              <a:t>dipahami</a:t>
            </a:r>
            <a:r>
              <a:rPr lang="en-US" sz="2500" dirty="0" smtClean="0">
                <a:latin typeface="Gill Sans MT Condensed" pitchFamily="34" charset="0"/>
              </a:rPr>
              <a:t> </a:t>
            </a:r>
            <a:r>
              <a:rPr lang="en-US" sz="2500" dirty="0" err="1" smtClean="0">
                <a:latin typeface="Gill Sans MT Condensed" pitchFamily="34" charset="0"/>
              </a:rPr>
              <a:t>dan</a:t>
            </a:r>
            <a:r>
              <a:rPr lang="en-US" sz="2500" dirty="0" smtClean="0">
                <a:latin typeface="Gill Sans MT Condensed" pitchFamily="34" charset="0"/>
              </a:rPr>
              <a:t> </a:t>
            </a:r>
            <a:r>
              <a:rPr lang="en-US" sz="2500" dirty="0" err="1" smtClean="0">
                <a:latin typeface="Gill Sans MT Condensed" pitchFamily="34" charset="0"/>
              </a:rPr>
              <a:t>ditafsirkan</a:t>
            </a:r>
            <a:r>
              <a:rPr lang="en-US" sz="2500" dirty="0" smtClean="0">
                <a:latin typeface="Gill Sans MT Condensed" pitchFamily="34" charset="0"/>
              </a:rPr>
              <a:t>. </a:t>
            </a:r>
            <a:r>
              <a:rPr lang="en-US" sz="2500" dirty="0" err="1" smtClean="0">
                <a:latin typeface="Gill Sans MT Condensed" pitchFamily="34" charset="0"/>
              </a:rPr>
              <a:t>Beberapa</a:t>
            </a:r>
            <a:r>
              <a:rPr lang="en-US" sz="2500" dirty="0" smtClean="0">
                <a:latin typeface="Gill Sans MT Condensed" pitchFamily="34" charset="0"/>
              </a:rPr>
              <a:t> </a:t>
            </a:r>
            <a:r>
              <a:rPr lang="en-US" sz="2500" dirty="0" err="1" smtClean="0">
                <a:latin typeface="Gill Sans MT Condensed" pitchFamily="34" charset="0"/>
              </a:rPr>
              <a:t>jenis</a:t>
            </a:r>
            <a:r>
              <a:rPr lang="en-US" sz="2500" dirty="0" smtClean="0">
                <a:latin typeface="Gill Sans MT Condensed" pitchFamily="34" charset="0"/>
              </a:rPr>
              <a:t> </a:t>
            </a:r>
            <a:r>
              <a:rPr lang="en-US" sz="2500" dirty="0" err="1" smtClean="0">
                <a:latin typeface="Gill Sans MT Condensed" pitchFamily="34" charset="0"/>
              </a:rPr>
              <a:t>visualisasi</a:t>
            </a:r>
            <a:r>
              <a:rPr lang="en-US" sz="2500" dirty="0" smtClean="0">
                <a:latin typeface="Gill Sans MT Condensed" pitchFamily="34" charset="0"/>
              </a:rPr>
              <a:t>:</a:t>
            </a:r>
            <a:endParaRPr lang="en-US" sz="2500" dirty="0">
              <a:latin typeface="Gill Sans MT Condensed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Visualisasi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 Data </a:t>
            </a:r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Univariat</a:t>
            </a:r>
            <a:r>
              <a:rPr lang="en-US" sz="2500" dirty="0">
                <a:latin typeface="Gill Sans MT Condensed" pitchFamily="34" charset="0"/>
              </a:rPr>
              <a:t>: </a:t>
            </a:r>
            <a:r>
              <a:rPr lang="en-US" sz="2500" dirty="0" err="1">
                <a:latin typeface="Gill Sans MT Condensed" pitchFamily="34" charset="0"/>
              </a:rPr>
              <a:t>Visualisasi</a:t>
            </a:r>
            <a:r>
              <a:rPr lang="en-US" sz="2500" dirty="0">
                <a:latin typeface="Gill Sans MT Condensed" pitchFamily="34" charset="0"/>
              </a:rPr>
              <a:t> data yang </a:t>
            </a:r>
            <a:r>
              <a:rPr lang="en-US" sz="2500" dirty="0" err="1">
                <a:latin typeface="Gill Sans MT Condensed" pitchFamily="34" charset="0"/>
              </a:rPr>
              <a:t>hanya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melibatkan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satu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variabel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atribut</a:t>
            </a:r>
            <a:r>
              <a:rPr lang="en-US" sz="2500" dirty="0">
                <a:latin typeface="Gill Sans MT Condensed" pitchFamily="34" charset="0"/>
              </a:rPr>
              <a:t> data, </a:t>
            </a:r>
            <a:r>
              <a:rPr lang="en-US" sz="2500" dirty="0" err="1">
                <a:latin typeface="Gill Sans MT Condensed" pitchFamily="34" charset="0"/>
              </a:rPr>
              <a:t>misalnya</a:t>
            </a:r>
            <a:r>
              <a:rPr lang="en-US" sz="2500" dirty="0">
                <a:latin typeface="Gill Sans MT Condensed" pitchFamily="34" charset="0"/>
              </a:rPr>
              <a:t> histogram, pie chart,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box </a:t>
            </a:r>
            <a:r>
              <a:rPr lang="en-US" sz="2500" dirty="0" smtClean="0">
                <a:latin typeface="Gill Sans MT Condensed" pitchFamily="34" charset="0"/>
              </a:rPr>
              <a:t>plot.</a:t>
            </a:r>
            <a:endParaRPr lang="en-US" sz="2500" dirty="0">
              <a:latin typeface="Gill Sans MT Condensed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Visualisasi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 Data </a:t>
            </a:r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Multivariat</a:t>
            </a:r>
            <a:r>
              <a:rPr lang="en-US" sz="2500" dirty="0">
                <a:latin typeface="Gill Sans MT Condensed" pitchFamily="34" charset="0"/>
              </a:rPr>
              <a:t>: </a:t>
            </a:r>
            <a:r>
              <a:rPr lang="en-US" sz="2500" dirty="0" err="1">
                <a:latin typeface="Gill Sans MT Condensed" pitchFamily="34" charset="0"/>
              </a:rPr>
              <a:t>Visualisasi</a:t>
            </a:r>
            <a:r>
              <a:rPr lang="en-US" sz="2500" dirty="0">
                <a:latin typeface="Gill Sans MT Condensed" pitchFamily="34" charset="0"/>
              </a:rPr>
              <a:t> data yang </a:t>
            </a:r>
            <a:r>
              <a:rPr lang="en-US" sz="2500" dirty="0" err="1">
                <a:latin typeface="Gill Sans MT Condensed" pitchFamily="34" charset="0"/>
              </a:rPr>
              <a:t>melibatkan</a:t>
            </a:r>
            <a:r>
              <a:rPr lang="en-US" sz="2500" dirty="0">
                <a:latin typeface="Gill Sans MT Condensed" pitchFamily="34" charset="0"/>
              </a:rPr>
              <a:t> dua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lebih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variabel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atribut</a:t>
            </a:r>
            <a:r>
              <a:rPr lang="en-US" sz="2500" dirty="0">
                <a:latin typeface="Gill Sans MT Condensed" pitchFamily="34" charset="0"/>
              </a:rPr>
              <a:t> data, </a:t>
            </a:r>
            <a:r>
              <a:rPr lang="en-US" sz="2500" dirty="0" err="1">
                <a:latin typeface="Gill Sans MT Condensed" pitchFamily="34" charset="0"/>
              </a:rPr>
              <a:t>misalnya</a:t>
            </a:r>
            <a:r>
              <a:rPr lang="en-US" sz="2500" dirty="0">
                <a:latin typeface="Gill Sans MT Condensed" pitchFamily="34" charset="0"/>
              </a:rPr>
              <a:t> scatter plot, bar chart,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heat </a:t>
            </a:r>
            <a:r>
              <a:rPr lang="en-US" sz="2500" dirty="0" smtClean="0">
                <a:latin typeface="Gill Sans MT Condensed" pitchFamily="34" charset="0"/>
              </a:rPr>
              <a:t>map.</a:t>
            </a:r>
            <a:endParaRPr lang="en-US" sz="2500" dirty="0">
              <a:latin typeface="Gill Sans MT Condensed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500" dirty="0" err="1" smtClean="0">
                <a:solidFill>
                  <a:srgbClr val="FF0000"/>
                </a:solidFill>
                <a:latin typeface="Gill Sans MT Condensed" pitchFamily="34" charset="0"/>
              </a:rPr>
              <a:t>Visualisasi</a:t>
            </a:r>
            <a:r>
              <a:rPr lang="en-US" sz="2500" dirty="0" smtClean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Data Interval dan </a:t>
            </a:r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Rasio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  <a:latin typeface="Gill Sans MT Condensed" pitchFamily="34" charset="0"/>
              </a:rPr>
              <a:t>ke</a:t>
            </a:r>
            <a:r>
              <a:rPr lang="en-US" sz="2500" dirty="0" smtClean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dalam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Kategori</a:t>
            </a:r>
            <a:r>
              <a:rPr lang="en-US" sz="2500" dirty="0">
                <a:latin typeface="Gill Sans MT Condensed" pitchFamily="34" charset="0"/>
              </a:rPr>
              <a:t>: </a:t>
            </a:r>
            <a:r>
              <a:rPr lang="en-US" sz="2500" dirty="0" err="1">
                <a:latin typeface="Gill Sans MT Condensed" pitchFamily="34" charset="0"/>
              </a:rPr>
              <a:t>Visualisasi</a:t>
            </a:r>
            <a:r>
              <a:rPr lang="en-US" sz="2500" dirty="0">
                <a:latin typeface="Gill Sans MT Condensed" pitchFamily="34" charset="0"/>
              </a:rPr>
              <a:t> data yang </a:t>
            </a:r>
            <a:r>
              <a:rPr lang="en-US" sz="2500" dirty="0" err="1">
                <a:latin typeface="Gill Sans MT Condensed" pitchFamily="34" charset="0"/>
              </a:rPr>
              <a:t>mengelompokkan</a:t>
            </a:r>
            <a:r>
              <a:rPr lang="en-US" sz="2500" dirty="0">
                <a:latin typeface="Gill Sans MT Condensed" pitchFamily="34" charset="0"/>
              </a:rPr>
              <a:t> data </a:t>
            </a:r>
            <a:r>
              <a:rPr lang="en-US" sz="2500" dirty="0" err="1">
                <a:latin typeface="Gill Sans MT Condensed" pitchFamily="34" charset="0"/>
              </a:rPr>
              <a:t>berdasarkan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rentang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nilai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kategori</a:t>
            </a:r>
            <a:r>
              <a:rPr lang="en-US" sz="2500" dirty="0">
                <a:latin typeface="Gill Sans MT Condensed" pitchFamily="34" charset="0"/>
              </a:rPr>
              <a:t>, </a:t>
            </a:r>
            <a:r>
              <a:rPr lang="en-US" sz="2500" dirty="0" err="1">
                <a:latin typeface="Gill Sans MT Condensed" pitchFamily="34" charset="0"/>
              </a:rPr>
              <a:t>misalnya</a:t>
            </a:r>
            <a:r>
              <a:rPr lang="en-US" sz="2500" dirty="0">
                <a:latin typeface="Gill Sans MT Condensed" pitchFamily="34" charset="0"/>
              </a:rPr>
              <a:t> binning, clustering,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 smtClean="0">
                <a:latin typeface="Gill Sans MT Condensed" pitchFamily="34" charset="0"/>
              </a:rPr>
              <a:t>treemap</a:t>
            </a:r>
            <a:r>
              <a:rPr lang="en-US" sz="2500" dirty="0" smtClean="0">
                <a:latin typeface="Gill Sans MT Condensed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500" dirty="0" err="1" smtClean="0">
                <a:solidFill>
                  <a:srgbClr val="FF0000"/>
                </a:solidFill>
                <a:latin typeface="Gill Sans MT Condensed" pitchFamily="34" charset="0"/>
              </a:rPr>
              <a:t>Visualisasi</a:t>
            </a:r>
            <a:r>
              <a:rPr lang="en-US" sz="2500" dirty="0" smtClean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Data </a:t>
            </a:r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Kuantitatif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 VS </a:t>
            </a:r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Kualitatif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: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Visualisasi</a:t>
            </a:r>
            <a:r>
              <a:rPr lang="en-US" sz="2500" dirty="0">
                <a:latin typeface="Gill Sans MT Condensed" pitchFamily="34" charset="0"/>
              </a:rPr>
              <a:t> data yang </a:t>
            </a:r>
            <a:r>
              <a:rPr lang="en-US" sz="2500" dirty="0" err="1">
                <a:latin typeface="Gill Sans MT Condensed" pitchFamily="34" charset="0"/>
              </a:rPr>
              <a:t>membedakan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antara</a:t>
            </a:r>
            <a:r>
              <a:rPr lang="en-US" sz="2500" dirty="0">
                <a:latin typeface="Gill Sans MT Condensed" pitchFamily="34" charset="0"/>
              </a:rPr>
              <a:t> data yang </a:t>
            </a:r>
            <a:r>
              <a:rPr lang="en-US" sz="2500" dirty="0" err="1">
                <a:latin typeface="Gill Sans MT Condensed" pitchFamily="34" charset="0"/>
              </a:rPr>
              <a:t>bersifat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numerik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angka</a:t>
            </a:r>
            <a:r>
              <a:rPr lang="en-US" sz="2500" dirty="0">
                <a:latin typeface="Gill Sans MT Condensed" pitchFamily="34" charset="0"/>
              </a:rPr>
              <a:t> (</a:t>
            </a:r>
            <a:r>
              <a:rPr lang="en-US" sz="2500" dirty="0" err="1">
                <a:latin typeface="Gill Sans MT Condensed" pitchFamily="34" charset="0"/>
              </a:rPr>
              <a:t>kuantitatif</a:t>
            </a:r>
            <a:r>
              <a:rPr lang="en-US" sz="2500" dirty="0">
                <a:latin typeface="Gill Sans MT Condensed" pitchFamily="34" charset="0"/>
              </a:rPr>
              <a:t>) dan data yang </a:t>
            </a:r>
            <a:r>
              <a:rPr lang="en-US" sz="2500" dirty="0" err="1">
                <a:latin typeface="Gill Sans MT Condensed" pitchFamily="34" charset="0"/>
              </a:rPr>
              <a:t>bersifat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kategorik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teks</a:t>
            </a:r>
            <a:r>
              <a:rPr lang="en-US" sz="2500" dirty="0">
                <a:latin typeface="Gill Sans MT Condensed" pitchFamily="34" charset="0"/>
              </a:rPr>
              <a:t> (</a:t>
            </a:r>
            <a:r>
              <a:rPr lang="en-US" sz="2500" dirty="0" err="1">
                <a:latin typeface="Gill Sans MT Condensed" pitchFamily="34" charset="0"/>
              </a:rPr>
              <a:t>kualitatif</a:t>
            </a:r>
            <a:r>
              <a:rPr lang="en-US" sz="2500" dirty="0">
                <a:latin typeface="Gill Sans MT Condensed" pitchFamily="34" charset="0"/>
              </a:rPr>
              <a:t>), </a:t>
            </a:r>
            <a:r>
              <a:rPr lang="en-US" sz="2500" dirty="0" err="1">
                <a:latin typeface="Gill Sans MT Condensed" pitchFamily="34" charset="0"/>
              </a:rPr>
              <a:t>misalnya</a:t>
            </a:r>
            <a:r>
              <a:rPr lang="en-US" sz="2500" dirty="0">
                <a:latin typeface="Gill Sans MT Condensed" pitchFamily="34" charset="0"/>
              </a:rPr>
              <a:t> line chart, word cloud,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radar </a:t>
            </a:r>
            <a:r>
              <a:rPr lang="en-US" sz="2500" dirty="0" smtClean="0">
                <a:latin typeface="Gill Sans MT Condensed" pitchFamily="34" charset="0"/>
              </a:rPr>
              <a:t>chart.</a:t>
            </a:r>
            <a:endParaRPr lang="en-US" sz="2500" dirty="0"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821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28F25-E1BA-CA2E-CCA4-F830D623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/>
          </a:bodyPr>
          <a:lstStyle/>
          <a:p>
            <a:pPr algn="r"/>
            <a:r>
              <a:rPr lang="en-ID" sz="3600" b="1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Visualisasi</a:t>
            </a:r>
            <a:r>
              <a:rPr lang="en-ID" sz="3600" b="1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Data</a:t>
            </a:r>
            <a:endParaRPr lang="en-US" sz="3600" b="1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9B1263-2E06-8290-D1F2-43B38F63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14"/>
            <a:ext cx="105156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500" dirty="0" err="1" smtClean="0">
                <a:solidFill>
                  <a:srgbClr val="FF0000"/>
                </a:solidFill>
                <a:latin typeface="Gill Sans MT Condensed" pitchFamily="34" charset="0"/>
              </a:rPr>
              <a:t>Visualisasi</a:t>
            </a:r>
            <a:r>
              <a:rPr lang="en-US" sz="2500" dirty="0" smtClean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Data </a:t>
            </a:r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Tiga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Dimensi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 (3D)</a:t>
            </a:r>
            <a:r>
              <a:rPr lang="en-US" sz="2500" dirty="0">
                <a:latin typeface="Gill Sans MT Condensed" pitchFamily="34" charset="0"/>
              </a:rPr>
              <a:t>: </a:t>
            </a:r>
            <a:r>
              <a:rPr lang="en-US" sz="2500" dirty="0" err="1">
                <a:latin typeface="Gill Sans MT Condensed" pitchFamily="34" charset="0"/>
              </a:rPr>
              <a:t>Visualisasi</a:t>
            </a:r>
            <a:r>
              <a:rPr lang="en-US" sz="2500" dirty="0">
                <a:latin typeface="Gill Sans MT Condensed" pitchFamily="34" charset="0"/>
              </a:rPr>
              <a:t> data yang </a:t>
            </a:r>
            <a:r>
              <a:rPr lang="en-US" sz="2500" dirty="0" err="1">
                <a:latin typeface="Gill Sans MT Condensed" pitchFamily="34" charset="0"/>
              </a:rPr>
              <a:t>menampilkan</a:t>
            </a:r>
            <a:r>
              <a:rPr lang="en-US" sz="2500" dirty="0">
                <a:latin typeface="Gill Sans MT Condensed" pitchFamily="34" charset="0"/>
              </a:rPr>
              <a:t> data </a:t>
            </a:r>
            <a:r>
              <a:rPr lang="en-US" sz="2500" dirty="0" err="1">
                <a:latin typeface="Gill Sans MT Condensed" pitchFamily="34" charset="0"/>
              </a:rPr>
              <a:t>dalam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tiga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dimensi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ruang</a:t>
            </a:r>
            <a:r>
              <a:rPr lang="en-US" sz="2500" dirty="0">
                <a:latin typeface="Gill Sans MT Condensed" pitchFamily="34" charset="0"/>
              </a:rPr>
              <a:t>, </a:t>
            </a:r>
            <a:r>
              <a:rPr lang="en-US" sz="2500" dirty="0" err="1">
                <a:latin typeface="Gill Sans MT Condensed" pitchFamily="34" charset="0"/>
              </a:rPr>
              <a:t>yaitu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panjang</a:t>
            </a:r>
            <a:r>
              <a:rPr lang="en-US" sz="2500" dirty="0">
                <a:latin typeface="Gill Sans MT Condensed" pitchFamily="34" charset="0"/>
              </a:rPr>
              <a:t>, </a:t>
            </a:r>
            <a:r>
              <a:rPr lang="en-US" sz="2500" dirty="0" err="1">
                <a:latin typeface="Gill Sans MT Condensed" pitchFamily="34" charset="0"/>
              </a:rPr>
              <a:t>lebar</a:t>
            </a:r>
            <a:r>
              <a:rPr lang="en-US" sz="2500" dirty="0">
                <a:latin typeface="Gill Sans MT Condensed" pitchFamily="34" charset="0"/>
              </a:rPr>
              <a:t>, dan </a:t>
            </a:r>
            <a:r>
              <a:rPr lang="en-US" sz="2500" dirty="0" err="1">
                <a:latin typeface="Gill Sans MT Condensed" pitchFamily="34" charset="0"/>
              </a:rPr>
              <a:t>tinggi</a:t>
            </a:r>
            <a:r>
              <a:rPr lang="en-US" sz="2500" dirty="0">
                <a:latin typeface="Gill Sans MT Condensed" pitchFamily="34" charset="0"/>
              </a:rPr>
              <a:t>, </a:t>
            </a:r>
            <a:r>
              <a:rPr lang="en-US" sz="2500" dirty="0" err="1">
                <a:latin typeface="Gill Sans MT Condensed" pitchFamily="34" charset="0"/>
              </a:rPr>
              <a:t>misalnya</a:t>
            </a:r>
            <a:r>
              <a:rPr lang="en-US" sz="2500" dirty="0">
                <a:latin typeface="Gill Sans MT Condensed" pitchFamily="34" charset="0"/>
              </a:rPr>
              <a:t> bubble chart, surface plot,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3D map.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Visualisasi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 Data </a:t>
            </a:r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Deret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 Waktu (Time Series): </a:t>
            </a:r>
            <a:r>
              <a:rPr lang="en-US" sz="2500" dirty="0" err="1">
                <a:latin typeface="Gill Sans MT Condensed" pitchFamily="34" charset="0"/>
              </a:rPr>
              <a:t>Visualisasi</a:t>
            </a:r>
            <a:r>
              <a:rPr lang="en-US" sz="2500" dirty="0">
                <a:latin typeface="Gill Sans MT Condensed" pitchFamily="34" charset="0"/>
              </a:rPr>
              <a:t> data yang </a:t>
            </a:r>
            <a:r>
              <a:rPr lang="en-US" sz="2500" dirty="0" err="1">
                <a:latin typeface="Gill Sans MT Condensed" pitchFamily="34" charset="0"/>
              </a:rPr>
              <a:t>menampilkan</a:t>
            </a:r>
            <a:r>
              <a:rPr lang="en-US" sz="2500" dirty="0">
                <a:latin typeface="Gill Sans MT Condensed" pitchFamily="34" charset="0"/>
              </a:rPr>
              <a:t> data </a:t>
            </a:r>
            <a:r>
              <a:rPr lang="en-US" sz="2500" dirty="0" err="1">
                <a:latin typeface="Gill Sans MT Condensed" pitchFamily="34" charset="0"/>
              </a:rPr>
              <a:t>dalam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urutan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waktu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kronologis</a:t>
            </a:r>
            <a:r>
              <a:rPr lang="en-US" sz="2500" dirty="0">
                <a:latin typeface="Gill Sans MT Condensed" pitchFamily="34" charset="0"/>
              </a:rPr>
              <a:t>, </a:t>
            </a:r>
            <a:r>
              <a:rPr lang="en-US" sz="2500" dirty="0" err="1">
                <a:latin typeface="Gill Sans MT Condensed" pitchFamily="34" charset="0"/>
              </a:rPr>
              <a:t>misalnya</a:t>
            </a:r>
            <a:r>
              <a:rPr lang="en-US" sz="2500" dirty="0">
                <a:latin typeface="Gill Sans MT Condensed" pitchFamily="34" charset="0"/>
              </a:rPr>
              <a:t> line chart, area chart,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candlestick chart.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Visualisasi</a:t>
            </a:r>
            <a:r>
              <a:rPr lang="en-US" sz="2500" dirty="0">
                <a:solidFill>
                  <a:srgbClr val="FF0000"/>
                </a:solidFill>
                <a:latin typeface="Gill Sans MT Condensed" pitchFamily="34" charset="0"/>
              </a:rPr>
              <a:t> Data Statis VS </a:t>
            </a:r>
            <a:r>
              <a:rPr lang="en-US" sz="2500" dirty="0" err="1">
                <a:solidFill>
                  <a:srgbClr val="FF0000"/>
                </a:solidFill>
                <a:latin typeface="Gill Sans MT Condensed" pitchFamily="34" charset="0"/>
              </a:rPr>
              <a:t>Dinamis</a:t>
            </a:r>
            <a:r>
              <a:rPr lang="en-US" sz="2500" dirty="0">
                <a:latin typeface="Gill Sans MT Condensed" pitchFamily="34" charset="0"/>
              </a:rPr>
              <a:t>: </a:t>
            </a:r>
            <a:r>
              <a:rPr lang="en-US" sz="2500" dirty="0" err="1">
                <a:latin typeface="Gill Sans MT Condensed" pitchFamily="34" charset="0"/>
              </a:rPr>
              <a:t>Visualisasi</a:t>
            </a:r>
            <a:r>
              <a:rPr lang="en-US" sz="2500" dirty="0">
                <a:latin typeface="Gill Sans MT Condensed" pitchFamily="34" charset="0"/>
              </a:rPr>
              <a:t> data yang </a:t>
            </a:r>
            <a:r>
              <a:rPr lang="en-US" sz="2500" dirty="0" err="1">
                <a:latin typeface="Gill Sans MT Condensed" pitchFamily="34" charset="0"/>
              </a:rPr>
              <a:t>membedakan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antara</a:t>
            </a:r>
            <a:r>
              <a:rPr lang="en-US" sz="2500" dirty="0">
                <a:latin typeface="Gill Sans MT Condensed" pitchFamily="34" charset="0"/>
              </a:rPr>
              <a:t> data yang </a:t>
            </a:r>
            <a:r>
              <a:rPr lang="en-US" sz="2500" dirty="0" err="1">
                <a:latin typeface="Gill Sans MT Condensed" pitchFamily="34" charset="0"/>
              </a:rPr>
              <a:t>tetap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tidak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berubah</a:t>
            </a:r>
            <a:r>
              <a:rPr lang="en-US" sz="2500" dirty="0">
                <a:latin typeface="Gill Sans MT Condensed" pitchFamily="34" charset="0"/>
              </a:rPr>
              <a:t> (statis) dan data yang </a:t>
            </a:r>
            <a:r>
              <a:rPr lang="en-US" sz="2500" dirty="0" err="1">
                <a:latin typeface="Gill Sans MT Condensed" pitchFamily="34" charset="0"/>
              </a:rPr>
              <a:t>berubah-ubah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</a:t>
            </a:r>
            <a:r>
              <a:rPr lang="en-US" sz="2500" dirty="0" err="1">
                <a:latin typeface="Gill Sans MT Condensed" pitchFamily="34" charset="0"/>
              </a:rPr>
              <a:t>bergerak</a:t>
            </a:r>
            <a:r>
              <a:rPr lang="en-US" sz="2500" dirty="0">
                <a:latin typeface="Gill Sans MT Condensed" pitchFamily="34" charset="0"/>
              </a:rPr>
              <a:t> (</a:t>
            </a:r>
            <a:r>
              <a:rPr lang="en-US" sz="2500" dirty="0" err="1">
                <a:latin typeface="Gill Sans MT Condensed" pitchFamily="34" charset="0"/>
              </a:rPr>
              <a:t>dinamis</a:t>
            </a:r>
            <a:r>
              <a:rPr lang="en-US" sz="2500" dirty="0">
                <a:latin typeface="Gill Sans MT Condensed" pitchFamily="34" charset="0"/>
              </a:rPr>
              <a:t>), </a:t>
            </a:r>
            <a:r>
              <a:rPr lang="en-US" sz="2500" dirty="0" err="1">
                <a:latin typeface="Gill Sans MT Condensed" pitchFamily="34" charset="0"/>
              </a:rPr>
              <a:t>misalnya</a:t>
            </a:r>
            <a:r>
              <a:rPr lang="en-US" sz="2500" dirty="0">
                <a:latin typeface="Gill Sans MT Condensed" pitchFamily="34" charset="0"/>
              </a:rPr>
              <a:t> static chart, animated chart, </a:t>
            </a:r>
            <a:r>
              <a:rPr lang="en-US" sz="2500" dirty="0" err="1">
                <a:latin typeface="Gill Sans MT Condensed" pitchFamily="34" charset="0"/>
              </a:rPr>
              <a:t>atau</a:t>
            </a:r>
            <a:r>
              <a:rPr lang="en-US" sz="2500" dirty="0">
                <a:latin typeface="Gill Sans MT Condensed" pitchFamily="34" charset="0"/>
              </a:rPr>
              <a:t> interactive chart.</a:t>
            </a:r>
          </a:p>
        </p:txBody>
      </p:sp>
    </p:spTree>
    <p:extLst>
      <p:ext uri="{BB962C8B-B14F-4D97-AF65-F5344CB8AC3E}">
        <p14:creationId xmlns:p14="http://schemas.microsoft.com/office/powerpoint/2010/main" xmlns="" val="325821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1A258B-A756-19B1-FCFE-F3D162ED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365125"/>
            <a:ext cx="8739051" cy="980349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Pendahuluan</a:t>
            </a:r>
            <a:endParaRPr lang="en-ID" sz="4000" b="1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273D29-0B66-9EB6-3AC2-FB4A735E6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726" y="1708059"/>
            <a:ext cx="8373291" cy="2524306"/>
          </a:xfrm>
        </p:spPr>
        <p:txBody>
          <a:bodyPr>
            <a:normAutofit/>
          </a:bodyPr>
          <a:lstStyle/>
          <a:p>
            <a:pPr marL="742950" lvl="1" indent="-285750" algn="l">
              <a:buNone/>
            </a:pPr>
            <a:endParaRPr lang="en-ID" sz="2800" baseline="30000" dirty="0" smtClean="0">
              <a:solidFill>
                <a:srgbClr val="111111"/>
              </a:solidFill>
              <a:latin typeface="Gill Sans MT Condensed" pitchFamily="34" charset="0"/>
              <a:cs typeface="Aharoni" pitchFamily="2" charset="-79"/>
            </a:endParaRPr>
          </a:p>
          <a:p>
            <a:pPr marL="742950" lvl="1" indent="-285750">
              <a:buNone/>
            </a:pPr>
            <a:r>
              <a:rPr lang="en-ID" sz="2800" dirty="0" err="1" smtClean="0">
                <a:solidFill>
                  <a:srgbClr val="FF0000"/>
                </a:solidFill>
                <a:latin typeface="Gill Sans MT Condensed" pitchFamily="34" charset="0"/>
                <a:cs typeface="Aharoni" pitchFamily="2" charset="-79"/>
              </a:rPr>
              <a:t>Pengertian</a:t>
            </a:r>
            <a:r>
              <a:rPr lang="en-ID" sz="2800" dirty="0" smtClean="0">
                <a:solidFill>
                  <a:srgbClr val="FF0000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FF0000"/>
                </a:solidFill>
                <a:latin typeface="Gill Sans MT Condensed" pitchFamily="34" charset="0"/>
                <a:cs typeface="Aharoni" pitchFamily="2" charset="-79"/>
              </a:rPr>
              <a:t>Analisis</a:t>
            </a:r>
            <a:r>
              <a:rPr lang="en-ID" sz="2800" dirty="0" smtClean="0">
                <a:solidFill>
                  <a:srgbClr val="FF0000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FF0000"/>
                </a:solidFill>
                <a:latin typeface="Gill Sans MT Condensed" pitchFamily="34" charset="0"/>
                <a:cs typeface="Aharoni" pitchFamily="2" charset="-79"/>
              </a:rPr>
              <a:t>Statistik</a:t>
            </a:r>
            <a:r>
              <a:rPr lang="en-ID" sz="2800" dirty="0" smtClean="0">
                <a:solidFill>
                  <a:srgbClr val="FF0000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FF0000"/>
                </a:solidFill>
                <a:latin typeface="Gill Sans MT Condensed" pitchFamily="34" charset="0"/>
                <a:cs typeface="Aharoni" pitchFamily="2" charset="-79"/>
              </a:rPr>
              <a:t>Deskriptif</a:t>
            </a:r>
            <a:endParaRPr lang="en-ID" sz="2800" dirty="0" smtClean="0">
              <a:solidFill>
                <a:srgbClr val="FF0000"/>
              </a:solidFill>
              <a:latin typeface="Gill Sans MT Condensed" pitchFamily="34" charset="0"/>
              <a:cs typeface="Aharoni" pitchFamily="2" charset="-79"/>
            </a:endParaRPr>
          </a:p>
          <a:p>
            <a:pPr marL="742950" lvl="1" indent="-285750"/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Merupakan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metode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yang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berkaitan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dengan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pengumpulan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dan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penyajian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data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sehingga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memberikan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informasi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yang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berguna</a:t>
            </a:r>
            <a:endParaRPr lang="en-ID" sz="2800" dirty="0" smtClean="0">
              <a:solidFill>
                <a:srgbClr val="111111"/>
              </a:solidFill>
              <a:latin typeface="Gill Sans MT Condensed" pitchFamily="34" charset="0"/>
              <a:cs typeface="Aharoni" pitchFamily="2" charset="-79"/>
            </a:endParaRPr>
          </a:p>
          <a:p>
            <a:pPr marL="742950" lvl="1" indent="-285750"/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Bertujuan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untuk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mendeskripsikan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,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meringkas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,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dan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membuat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summary data agar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lebih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mudah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dibaca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dan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  <a:cs typeface="Aharoni" pitchFamily="2" charset="-79"/>
              </a:rPr>
              <a:t>digunakan</a:t>
            </a:r>
            <a:endParaRPr lang="en-ID" sz="2800" dirty="0" smtClean="0">
              <a:solidFill>
                <a:srgbClr val="111111"/>
              </a:solidFill>
              <a:latin typeface="Gill Sans MT Condensed" pitchFamily="34" charset="0"/>
              <a:cs typeface="Aharoni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D" sz="2800" i="0" dirty="0">
              <a:solidFill>
                <a:srgbClr val="111111"/>
              </a:solidFill>
              <a:effectLst/>
              <a:latin typeface="Gill Sans MT Condensed" pitchFamily="34" charset="0"/>
              <a:cs typeface="Aharoni" pitchFamily="2" charset="-79"/>
            </a:endParaRPr>
          </a:p>
          <a:p>
            <a:endParaRPr lang="en-ID" dirty="0">
              <a:latin typeface="Gill Sans MT Condense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98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8C23B-FDAF-2FCE-20C2-05C663B3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378189"/>
            <a:ext cx="9834154" cy="1084852"/>
          </a:xfrm>
        </p:spPr>
        <p:txBody>
          <a:bodyPr>
            <a:normAutofit/>
          </a:bodyPr>
          <a:lstStyle/>
          <a:p>
            <a:pPr algn="r"/>
            <a:r>
              <a:rPr lang="en-ID" sz="3600" b="1" i="0" dirty="0" err="1">
                <a:solidFill>
                  <a:srgbClr val="0033CC"/>
                </a:solidFill>
                <a:effectLst/>
                <a:latin typeface="Aharoni" pitchFamily="2" charset="-79"/>
                <a:cs typeface="Aharoni" pitchFamily="2" charset="-79"/>
              </a:rPr>
              <a:t>Kelompok</a:t>
            </a:r>
            <a:r>
              <a:rPr lang="en-ID" sz="3600" b="1" i="0" dirty="0">
                <a:solidFill>
                  <a:srgbClr val="0033CC"/>
                </a:solidFill>
                <a:effectLst/>
                <a:latin typeface="Aharoni" pitchFamily="2" charset="-79"/>
                <a:cs typeface="Aharoni" pitchFamily="2" charset="-79"/>
              </a:rPr>
              <a:t> </a:t>
            </a:r>
            <a:r>
              <a:rPr lang="en-ID" sz="3600" b="1" i="0" dirty="0" err="1">
                <a:solidFill>
                  <a:srgbClr val="0033CC"/>
                </a:solidFill>
                <a:effectLst/>
                <a:latin typeface="Aharoni" pitchFamily="2" charset="-79"/>
                <a:cs typeface="Aharoni" pitchFamily="2" charset="-79"/>
              </a:rPr>
              <a:t>Analisis</a:t>
            </a:r>
            <a:r>
              <a:rPr lang="en-ID" sz="3600" b="1" i="0" dirty="0">
                <a:solidFill>
                  <a:srgbClr val="0033CC"/>
                </a:solidFill>
                <a:effectLst/>
                <a:latin typeface="Aharoni" pitchFamily="2" charset="-79"/>
                <a:cs typeface="Aharoni" pitchFamily="2" charset="-79"/>
              </a:rPr>
              <a:t> </a:t>
            </a:r>
            <a:r>
              <a:rPr lang="en-ID" sz="3600" b="1" i="0" dirty="0" err="1">
                <a:solidFill>
                  <a:srgbClr val="0033CC"/>
                </a:solidFill>
                <a:effectLst/>
                <a:latin typeface="Aharoni" pitchFamily="2" charset="-79"/>
                <a:cs typeface="Aharoni" pitchFamily="2" charset="-79"/>
              </a:rPr>
              <a:t>Statistik</a:t>
            </a:r>
            <a:r>
              <a:rPr lang="en-ID" sz="3600" b="1" i="0" dirty="0">
                <a:solidFill>
                  <a:srgbClr val="0033CC"/>
                </a:solidFill>
                <a:effectLst/>
                <a:latin typeface="Aharoni" pitchFamily="2" charset="-79"/>
                <a:cs typeface="Aharoni" pitchFamily="2" charset="-79"/>
              </a:rPr>
              <a:t> </a:t>
            </a:r>
            <a:r>
              <a:rPr lang="en-ID" sz="3600" b="1" i="0" dirty="0" err="1" smtClean="0">
                <a:solidFill>
                  <a:srgbClr val="0033CC"/>
                </a:solidFill>
                <a:effectLst/>
                <a:latin typeface="Aharoni" pitchFamily="2" charset="-79"/>
                <a:cs typeface="Aharoni" pitchFamily="2" charset="-79"/>
              </a:rPr>
              <a:t>Deskriptif</a:t>
            </a:r>
            <a:endParaRPr lang="en-ID" sz="3600" b="1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F04899-39CF-D1E1-B938-9DF471CF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>
            <a:noAutofit/>
          </a:bodyPr>
          <a:lstStyle/>
          <a:p>
            <a:pPr marL="360000" indent="-285750">
              <a:buClr>
                <a:srgbClr val="0033CC"/>
              </a:buClr>
              <a:buSzPct val="70000"/>
              <a:buFont typeface="Wingdings" pitchFamily="2" charset="2"/>
              <a:buChar char="q"/>
            </a:pPr>
            <a:r>
              <a:rPr lang="en-ID" sz="2600" dirty="0" err="1" smtClean="0">
                <a:solidFill>
                  <a:srgbClr val="FF0000"/>
                </a:solidFill>
                <a:latin typeface="Gill Sans MT Condensed" pitchFamily="34" charset="0"/>
              </a:rPr>
              <a:t>Eksplorasi</a:t>
            </a:r>
            <a:r>
              <a:rPr lang="en-ID" sz="2600" dirty="0" smtClean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Gill Sans MT Condensed" pitchFamily="34" charset="0"/>
              </a:rPr>
              <a:t>Univariat</a:t>
            </a:r>
            <a:endParaRPr lang="en-ID" sz="2600" dirty="0" smtClean="0">
              <a:solidFill>
                <a:srgbClr val="FF0000"/>
              </a:solidFill>
              <a:latin typeface="Gill Sans MT Condensed" pitchFamily="34" charset="0"/>
            </a:endParaRPr>
          </a:p>
          <a:p>
            <a:pPr marL="742950" lvl="1" indent="-285750"/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Merupakan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analisis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dengan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satu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variabel</a:t>
            </a:r>
            <a:endParaRPr lang="en-ID" sz="2600" dirty="0" smtClean="0">
              <a:solidFill>
                <a:srgbClr val="111111"/>
              </a:solidFill>
              <a:latin typeface="Gill Sans MT Condensed" pitchFamily="34" charset="0"/>
            </a:endParaRPr>
          </a:p>
          <a:p>
            <a:pPr marL="742950" lvl="1" indent="-285750"/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Menggunakan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ukuran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pemusatan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data,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ukuran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penyebaran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data,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pemahaman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distribusi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data</a:t>
            </a:r>
          </a:p>
          <a:p>
            <a:pPr marL="742950" lvl="1" indent="-285750"/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Menggunakan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visualisasi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kualitatif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(pie chart, bar chart)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atau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kuantitatif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(histogram, density plot,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boxplot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)</a:t>
            </a:r>
            <a:endParaRPr lang="en-ID" sz="2600" dirty="0" smtClean="0">
              <a:solidFill>
                <a:srgbClr val="FF0000"/>
              </a:solidFill>
              <a:latin typeface="Gill Sans MT Condensed" pitchFamily="34" charset="0"/>
            </a:endParaRPr>
          </a:p>
          <a:p>
            <a:pPr marL="360000" indent="-285750">
              <a:buClr>
                <a:srgbClr val="0033CC"/>
              </a:buClr>
              <a:buSzPct val="70000"/>
              <a:buFont typeface="Wingdings" pitchFamily="2" charset="2"/>
              <a:buChar char="q"/>
            </a:pPr>
            <a:r>
              <a:rPr lang="en-ID" sz="2600" dirty="0" err="1" smtClean="0">
                <a:solidFill>
                  <a:srgbClr val="FF0000"/>
                </a:solidFill>
                <a:latin typeface="Gill Sans MT Condensed" pitchFamily="34" charset="0"/>
              </a:rPr>
              <a:t>Eksplorasi</a:t>
            </a:r>
            <a:r>
              <a:rPr lang="en-ID" sz="2600" dirty="0" smtClean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Gill Sans MT Condensed" pitchFamily="34" charset="0"/>
              </a:rPr>
              <a:t>Multivariat</a:t>
            </a:r>
            <a:endParaRPr lang="en-ID" sz="2600" dirty="0" smtClean="0">
              <a:solidFill>
                <a:srgbClr val="FF0000"/>
              </a:solidFill>
              <a:latin typeface="Gill Sans MT Condensed" pitchFamily="34" charset="0"/>
            </a:endParaRPr>
          </a:p>
          <a:p>
            <a:pPr marL="742950" lvl="1" indent="-285750"/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Merupakan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analisis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dengan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lebih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dari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satu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variabel</a:t>
            </a:r>
            <a:endParaRPr lang="en-ID" sz="2600" dirty="0" smtClean="0">
              <a:solidFill>
                <a:srgbClr val="111111"/>
              </a:solidFill>
              <a:latin typeface="Gill Sans MT Condensed" pitchFamily="34" charset="0"/>
            </a:endParaRPr>
          </a:p>
          <a:p>
            <a:pPr marL="742950" lvl="1" indent="-285750"/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Menggunakan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korelasi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regresi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klasifikasi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klastering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atau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teknik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algoritme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lainnya</a:t>
            </a:r>
            <a:endParaRPr lang="en-ID" sz="2600" dirty="0" smtClean="0">
              <a:solidFill>
                <a:srgbClr val="111111"/>
              </a:solidFill>
              <a:latin typeface="Gill Sans MT Condensed" pitchFamily="34" charset="0"/>
            </a:endParaRPr>
          </a:p>
          <a:p>
            <a:pPr marL="742950" lvl="1" indent="-285750"/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Menggunakan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visualisasi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multivariat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 (scatter plot, line plot, heat map, </a:t>
            </a:r>
            <a:r>
              <a:rPr lang="en-ID" sz="2600" dirty="0" err="1" smtClean="0">
                <a:solidFill>
                  <a:srgbClr val="111111"/>
                </a:solidFill>
                <a:latin typeface="Gill Sans MT Condensed" pitchFamily="34" charset="0"/>
              </a:rPr>
              <a:t>dll</a:t>
            </a:r>
            <a:r>
              <a:rPr lang="en-ID" sz="2600" dirty="0" smtClean="0">
                <a:solidFill>
                  <a:srgbClr val="111111"/>
                </a:solidFill>
                <a:latin typeface="Gill Sans MT Condensed" pitchFamily="34" charset="0"/>
              </a:rPr>
              <a:t>)</a:t>
            </a:r>
            <a:endParaRPr lang="en-ID" sz="2600" dirty="0" smtClean="0">
              <a:solidFill>
                <a:srgbClr val="111111"/>
              </a:solidFill>
              <a:latin typeface="Gill Sans MT Condensed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D" sz="2600" i="0" dirty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endParaRPr lang="en-ID" sz="2600" dirty="0"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54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FAF80-5E09-1213-AE4B-510E11CB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D" b="1" i="0" dirty="0" err="1">
                <a:solidFill>
                  <a:srgbClr val="0033CC"/>
                </a:solidFill>
                <a:effectLst/>
                <a:latin typeface="Aharoni" pitchFamily="2" charset="-79"/>
                <a:cs typeface="Aharoni" pitchFamily="2" charset="-79"/>
              </a:rPr>
              <a:t>Eksplorasi</a:t>
            </a:r>
            <a:r>
              <a:rPr lang="en-ID" b="1" i="0" dirty="0">
                <a:solidFill>
                  <a:srgbClr val="0033CC"/>
                </a:solidFill>
                <a:effectLst/>
                <a:latin typeface="Aharoni" pitchFamily="2" charset="-79"/>
                <a:cs typeface="Aharoni" pitchFamily="2" charset="-79"/>
              </a:rPr>
              <a:t> </a:t>
            </a:r>
            <a:r>
              <a:rPr lang="en-ID" b="1" i="0" dirty="0" err="1">
                <a:solidFill>
                  <a:srgbClr val="0033CC"/>
                </a:solidFill>
                <a:effectLst/>
                <a:latin typeface="Aharoni" pitchFamily="2" charset="-79"/>
                <a:cs typeface="Aharoni" pitchFamily="2" charset="-79"/>
              </a:rPr>
              <a:t>Univariat</a:t>
            </a:r>
            <a:endParaRPr lang="en-ID" b="1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C74A65-8510-13C4-3A85-718B7614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616619"/>
            <a:ext cx="10515600" cy="435133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buFont typeface="Wingdings" pitchFamily="2" charset="2"/>
              <a:buChar char="§"/>
            </a:pPr>
            <a:r>
              <a:rPr lang="en-ID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Pengenalan</a:t>
            </a:r>
            <a:r>
              <a:rPr lang="en-ID" sz="24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 Dataset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Menjelaskan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dataset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berisi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pengukuran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dalam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sentimeter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dari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spesies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bunga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i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ris</a:t>
            </a:r>
            <a:endParaRPr lang="en-ID" b="0" i="0" dirty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Membahas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tentang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iris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setosa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perbedaannya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dengan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spesies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lainnya</a:t>
            </a:r>
            <a:endParaRPr lang="en-ID" b="0" i="0" dirty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 marL="742950" lvl="1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Menampilkan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tabel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dengan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lima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kolom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sepal.length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sepal.width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petal.length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petal.width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dan species</a:t>
            </a:r>
          </a:p>
          <a:p>
            <a:pPr algn="l">
              <a:spcBef>
                <a:spcPts val="0"/>
              </a:spcBef>
              <a:buFont typeface="Wingdings" pitchFamily="2" charset="2"/>
              <a:buChar char="§"/>
            </a:pPr>
            <a:r>
              <a:rPr lang="en-ID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Eksplorasi</a:t>
            </a:r>
            <a:r>
              <a:rPr lang="en-ID" sz="2400" b="0" i="0" dirty="0">
                <a:solidFill>
                  <a:srgbClr val="FF0000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FF0000"/>
                </a:solidFill>
                <a:effectLst/>
                <a:latin typeface="Gill Sans MT Condensed" pitchFamily="34" charset="0"/>
              </a:rPr>
              <a:t>Univariat</a:t>
            </a:r>
            <a:endParaRPr lang="en-ID" sz="2400" b="0" i="0" dirty="0">
              <a:solidFill>
                <a:srgbClr val="FF0000"/>
              </a:solidFill>
              <a:effectLst/>
              <a:latin typeface="Gill Sans MT Condensed" pitchFamily="34" charset="0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Tendensi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Sentral</a:t>
            </a:r>
          </a:p>
          <a:p>
            <a:pPr marL="1143000" lvl="2" indent="-228600" algn="l">
              <a:spcBef>
                <a:spcPts val="0"/>
              </a:spcBef>
              <a:buClr>
                <a:srgbClr val="00B050"/>
              </a:buClr>
              <a:buSzPct val="70000"/>
              <a:buFont typeface="Courier New" pitchFamily="49" charset="0"/>
              <a:buChar char="o"/>
            </a:pP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Menjelaskan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perhitungan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mean, median, dan modus</a:t>
            </a:r>
          </a:p>
          <a:p>
            <a:pPr marL="1143000" lvl="2" indent="-228600" algn="l">
              <a:spcBef>
                <a:spcPts val="0"/>
              </a:spcBef>
              <a:spcAft>
                <a:spcPts val="600"/>
              </a:spcAft>
              <a:buClr>
                <a:srgbClr val="00B050"/>
              </a:buClr>
              <a:buSzPct val="70000"/>
              <a:buFont typeface="Courier New" pitchFamily="49" charset="0"/>
              <a:buChar char="o"/>
            </a:pP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Menampilkan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kode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Python dan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hasil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perhitungan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dalam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tabel</a:t>
            </a:r>
            <a:endParaRPr lang="en-ID" sz="2400" b="0" i="0" dirty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Ukuran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Penyebaran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</a:t>
            </a:r>
          </a:p>
          <a:p>
            <a:pPr marL="1143000" lvl="2" indent="-228600" algn="l">
              <a:spcBef>
                <a:spcPts val="0"/>
              </a:spcBef>
              <a:buClr>
                <a:srgbClr val="00B050"/>
              </a:buClr>
              <a:buSzPct val="70000"/>
              <a:buFont typeface="Courier New" pitchFamily="49" charset="0"/>
              <a:buChar char="o"/>
            </a:pP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Menjelaskan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perhitungan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range,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varians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dan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deviasi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standar</a:t>
            </a:r>
            <a:endParaRPr lang="en-ID" sz="2400" b="0" i="0" dirty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 marL="1143000" lvl="2" indent="-228600" algn="l">
              <a:spcBef>
                <a:spcPts val="0"/>
              </a:spcBef>
              <a:buClr>
                <a:srgbClr val="00B050"/>
              </a:buClr>
              <a:buSzPct val="70000"/>
              <a:buFont typeface="Courier New" pitchFamily="49" charset="0"/>
              <a:buChar char="o"/>
            </a:pP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Menunjukkan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bagaimana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ukuran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ini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dapat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membantu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memahami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distribusi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</a:t>
            </a:r>
          </a:p>
          <a:p>
            <a:pPr>
              <a:spcBef>
                <a:spcPts val="0"/>
              </a:spcBef>
            </a:pPr>
            <a:endParaRPr lang="en-ID" sz="2400" dirty="0"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51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19784-9848-F0DB-C039-0D667332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D" sz="4000" b="0" i="0" dirty="0" err="1">
                <a:solidFill>
                  <a:srgbClr val="0033CC"/>
                </a:solidFill>
                <a:effectLst/>
                <a:latin typeface="Aharoni" pitchFamily="2" charset="-79"/>
                <a:cs typeface="Aharoni" pitchFamily="2" charset="-79"/>
              </a:rPr>
              <a:t>Eksplorasi</a:t>
            </a:r>
            <a:r>
              <a:rPr lang="en-ID" sz="4000" b="0" i="0" dirty="0">
                <a:solidFill>
                  <a:srgbClr val="0033CC"/>
                </a:solidFill>
                <a:effectLst/>
                <a:latin typeface="Aharoni" pitchFamily="2" charset="-79"/>
                <a:cs typeface="Aharoni" pitchFamily="2" charset="-79"/>
              </a:rPr>
              <a:t> </a:t>
            </a:r>
            <a:r>
              <a:rPr lang="en-ID" sz="4000" b="0" i="0" dirty="0" err="1">
                <a:solidFill>
                  <a:srgbClr val="0033CC"/>
                </a:solidFill>
                <a:effectLst/>
                <a:latin typeface="Aharoni" pitchFamily="2" charset="-79"/>
                <a:cs typeface="Aharoni" pitchFamily="2" charset="-79"/>
              </a:rPr>
              <a:t>Multivariat</a:t>
            </a:r>
            <a:endParaRPr lang="en-ID" sz="4000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610ADE-2B1C-9A4F-AF25-99F2D6AA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850" y="1825625"/>
            <a:ext cx="9222379" cy="2785564"/>
          </a:xfrm>
        </p:spPr>
        <p:txBody>
          <a:bodyPr/>
          <a:lstStyle/>
          <a:p>
            <a:pPr marL="396000" indent="-3240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Eksplorasi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multivariat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adalah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analisis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dilakukan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pada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lebih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dari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satu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atribut</a:t>
            </a:r>
            <a:r>
              <a:rPr lang="en-ID" dirty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dalam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dataset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menemukan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pola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hubungan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atau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ketergantungan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antara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atribut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.</a:t>
            </a:r>
          </a:p>
          <a:p>
            <a:pPr marL="396000" indent="-3240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b="0" i="0" dirty="0" err="1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Beberapa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teknik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eksplorasi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multivariat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dapat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digunakan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dataset iris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matriks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korelasi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matriks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pencar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,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analisis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komponen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Gill Sans MT Condensed" pitchFamily="34" charset="0"/>
              </a:rPr>
              <a:t>utama</a:t>
            </a:r>
            <a:r>
              <a:rPr lang="en-ID" b="0" i="0" dirty="0">
                <a:solidFill>
                  <a:srgbClr val="111111"/>
                </a:solidFill>
                <a:effectLst/>
                <a:latin typeface="Gill Sans MT Condensed" pitchFamily="34" charset="0"/>
              </a:rPr>
              <a:t> (PCA).</a:t>
            </a:r>
          </a:p>
          <a:p>
            <a:pPr marL="288000" indent="-252000">
              <a:spcAft>
                <a:spcPts val="600"/>
              </a:spcAft>
              <a:buNone/>
            </a:pPr>
            <a:endParaRPr lang="en-ID" dirty="0"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69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4A07D5-FEC4-48FA-DB12-A7264BA0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Statistik</a:t>
            </a:r>
            <a:r>
              <a:rPr lang="en-US" sz="4000" b="1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b="1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Inferensial</a:t>
            </a:r>
            <a:endParaRPr lang="en-ID" sz="4000" b="1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3BC33F-2068-C8DD-82A8-8F4094F0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39" y="165580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§"/>
            </a:pPr>
            <a:r>
              <a:rPr lang="en-ID" dirty="0" err="1" smtClean="0">
                <a:solidFill>
                  <a:srgbClr val="FF0000"/>
                </a:solidFill>
                <a:latin typeface="Gill Sans MT Condensed" pitchFamily="34" charset="0"/>
              </a:rPr>
              <a:t>Statistik</a:t>
            </a:r>
            <a:r>
              <a:rPr lang="en-ID" dirty="0" smtClean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Gill Sans MT Condensed" pitchFamily="34" charset="0"/>
              </a:rPr>
              <a:t>inferensial</a:t>
            </a:r>
            <a:r>
              <a:rPr lang="en-ID" dirty="0" smtClean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adalah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pendekatan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statistik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untuk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membuat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kesimpulan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atau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generalisasi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tentang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populasi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berdasarkan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sampel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dirty="0" err="1" smtClean="0">
                <a:solidFill>
                  <a:srgbClr val="FF0000"/>
                </a:solidFill>
                <a:latin typeface="Gill Sans MT Condensed" pitchFamily="34" charset="0"/>
              </a:rPr>
              <a:t>Teori</a:t>
            </a:r>
            <a:r>
              <a:rPr lang="en-ID" dirty="0" smtClean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Gill Sans MT Condensed" pitchFamily="34" charset="0"/>
              </a:rPr>
              <a:t>Probabilitas</a:t>
            </a:r>
            <a:r>
              <a:rPr lang="en-ID" dirty="0" smtClean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adalah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dasar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dari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statistik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inferensial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karena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teori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probabilitas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membantu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kita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mengukur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ketidakpastian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mengambil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keputusan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Tiga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Teori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Probabilitas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: Laplace,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Frekuensi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Bayesian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atau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Subjektif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 marL="972000" lvl="1" indent="-360000">
              <a:lnSpc>
                <a:spcPct val="100000"/>
              </a:lnSpc>
              <a:spcBef>
                <a:spcPts val="0"/>
              </a:spcBef>
              <a:buFont typeface="Gill Sans MT Condensed" pitchFamily="34" charset="0"/>
              <a:buChar char="–"/>
            </a:pPr>
            <a:r>
              <a:rPr lang="en-ID" sz="2800" dirty="0" smtClean="0">
                <a:solidFill>
                  <a:srgbClr val="0070C0"/>
                </a:solidFill>
                <a:latin typeface="Gill Sans MT Condensed" pitchFamily="34" charset="0"/>
              </a:rPr>
              <a:t>Laplace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: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Semua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kejadian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memiliki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peluang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sama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 marL="972000" lvl="1" indent="-360000">
              <a:lnSpc>
                <a:spcPct val="100000"/>
              </a:lnSpc>
              <a:spcBef>
                <a:spcPts val="0"/>
              </a:spcBef>
              <a:buFont typeface="Gill Sans MT Condensed" pitchFamily="34" charset="0"/>
              <a:buChar char="–"/>
            </a:pPr>
            <a:r>
              <a:rPr lang="en-ID" sz="2800" dirty="0" err="1" smtClean="0">
                <a:solidFill>
                  <a:srgbClr val="0070C0"/>
                </a:solidFill>
                <a:latin typeface="Gill Sans MT Condensed" pitchFamily="34" charset="0"/>
              </a:rPr>
              <a:t>Frekuensi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: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Peluang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berdasarkan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frekuensi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kejadian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dalam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eksperimen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 marL="972000" lvl="1" indent="-360000">
              <a:lnSpc>
                <a:spcPct val="100000"/>
              </a:lnSpc>
              <a:spcBef>
                <a:spcPts val="0"/>
              </a:spcBef>
              <a:buFont typeface="Gill Sans MT Condensed" pitchFamily="34" charset="0"/>
              <a:buChar char="–"/>
            </a:pPr>
            <a:r>
              <a:rPr lang="en-ID" sz="2800" dirty="0" smtClean="0">
                <a:solidFill>
                  <a:srgbClr val="0070C0"/>
                </a:solidFill>
                <a:latin typeface="Gill Sans MT Condensed" pitchFamily="34" charset="0"/>
              </a:rPr>
              <a:t>Bayesian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: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Peluang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subjektif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berdasarkan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informasi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tersedia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ID" dirty="0" smtClean="0">
              <a:solidFill>
                <a:srgbClr val="111111"/>
              </a:solidFill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850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4A07D5-FEC4-48FA-DB12-A7264BA0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31" y="195309"/>
            <a:ext cx="10515600" cy="928098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Statistik</a:t>
            </a:r>
            <a:r>
              <a:rPr lang="en-US" sz="4000" b="1" dirty="0" smtClean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b="1" dirty="0" err="1" smtClean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Inferensial</a:t>
            </a:r>
            <a:r>
              <a:rPr lang="en-US" sz="4000" b="1" dirty="0" smtClean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smtClean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(</a:t>
            </a:r>
            <a:r>
              <a:rPr lang="en-US" sz="2400" b="1" dirty="0" err="1" smtClean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Lanjutan</a:t>
            </a:r>
            <a:r>
              <a:rPr lang="en-US" sz="2400" b="1" dirty="0" smtClean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)</a:t>
            </a:r>
            <a:endParaRPr lang="en-ID" sz="2400" b="1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3BC33F-2068-C8DD-82A8-8F4094F0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2" y="1306286"/>
            <a:ext cx="10748555" cy="4583295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D" sz="2400" dirty="0" smtClean="0">
                <a:solidFill>
                  <a:srgbClr val="FF0000"/>
                </a:solidFill>
                <a:latin typeface="Gill Sans MT Condensed" pitchFamily="34" charset="0"/>
              </a:rPr>
              <a:t>Sampling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adalah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proses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memilih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sebagian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dari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populasi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untuk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mewakili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keseluruhan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populasi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. 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D" dirty="0" err="1" smtClean="0">
                <a:solidFill>
                  <a:srgbClr val="0033CC"/>
                </a:solidFill>
                <a:latin typeface="Gill Sans MT Condensed" pitchFamily="34" charset="0"/>
              </a:rPr>
              <a:t>Tujuan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: sampling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memungkinkan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kita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untuk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melakukan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analisis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dengan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lebih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cepat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efisien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akurat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tanpa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harus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mengolah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data yang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terlalu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besar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atau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sulit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diakses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D" dirty="0" err="1" smtClean="0">
                <a:solidFill>
                  <a:srgbClr val="0033CC"/>
                </a:solidFill>
                <a:latin typeface="Gill Sans MT Condensed" pitchFamily="34" charset="0"/>
              </a:rPr>
              <a:t>Asumsi</a:t>
            </a:r>
            <a:r>
              <a:rPr lang="en-ID" dirty="0" smtClean="0">
                <a:solidFill>
                  <a:srgbClr val="0033CC"/>
                </a:solidFill>
                <a:latin typeface="Gill Sans MT Condensed" pitchFamily="34" charset="0"/>
              </a:rPr>
              <a:t>: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sampel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dipilih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secara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random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memiliki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karakteristik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sama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dengan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populasi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Gill Sans MT Condensed" pitchFamily="34" charset="0"/>
              </a:rPr>
              <a:t>Metode</a:t>
            </a:r>
            <a:r>
              <a:rPr lang="en-ID" sz="2400" dirty="0" smtClean="0">
                <a:solidFill>
                  <a:srgbClr val="FF0000"/>
                </a:solidFill>
                <a:latin typeface="Gill Sans MT Condensed" pitchFamily="34" charset="0"/>
              </a:rPr>
              <a:t> sampling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: 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probability sampling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non-probability sampling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dirty="0" smtClean="0">
                <a:solidFill>
                  <a:srgbClr val="0033CC"/>
                </a:solidFill>
                <a:latin typeface="Gill Sans MT Condensed" pitchFamily="34" charset="0"/>
              </a:rPr>
              <a:t>Probability </a:t>
            </a:r>
            <a:r>
              <a:rPr lang="en-ID" dirty="0" smtClean="0">
                <a:solidFill>
                  <a:srgbClr val="0033CC"/>
                </a:solidFill>
                <a:latin typeface="Gill Sans MT Condensed" pitchFamily="34" charset="0"/>
              </a:rPr>
              <a:t>sampling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: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Metode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sampling yang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memberikan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peluang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sama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kepada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setiap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anggota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populasi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untuk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terpilih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sebagai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sampel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 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Contoh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: simple random, systematic, stratified,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cluster 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sampling.</a:t>
            </a:r>
            <a:endParaRPr lang="en-ID" dirty="0" smtClean="0">
              <a:solidFill>
                <a:srgbClr val="111111"/>
              </a:solidFill>
              <a:latin typeface="Gill Sans MT Condensed" pitchFamily="34" charset="0"/>
            </a:endParaRPr>
          </a:p>
          <a:p>
            <a:pPr lvl="1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dirty="0" smtClean="0">
                <a:solidFill>
                  <a:srgbClr val="0033CC"/>
                </a:solidFill>
                <a:latin typeface="Gill Sans MT Condensed" pitchFamily="34" charset="0"/>
              </a:rPr>
              <a:t>Non-probability sampling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: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Metode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sampling yang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tidak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memberikan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peluang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sama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kepada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setiap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anggota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populasi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untuk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terpilih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sebagai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sampel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 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Contoh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: convenience, purposive, quota,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snowball 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sampling.</a:t>
            </a:r>
            <a:endParaRPr lang="en-ID" dirty="0" smtClean="0">
              <a:solidFill>
                <a:srgbClr val="111111"/>
              </a:solidFill>
              <a:latin typeface="Gill Sans MT Condensed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Gill Sans MT Condensed" pitchFamily="34" charset="0"/>
              </a:rPr>
              <a:t>Penentuan</a:t>
            </a:r>
            <a:r>
              <a:rPr lang="en-ID" sz="2400" dirty="0" smtClean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Gill Sans MT Condensed" pitchFamily="34" charset="0"/>
              </a:rPr>
              <a:t>jumlah</a:t>
            </a:r>
            <a:r>
              <a:rPr lang="en-ID" sz="2400" dirty="0" smtClean="0">
                <a:solidFill>
                  <a:srgbClr val="FF0000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Gill Sans MT Condensed" pitchFamily="34" charset="0"/>
              </a:rPr>
              <a:t>sampel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: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Salah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satu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hal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penting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dalam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sampling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adalah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menentukan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jumlah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sampel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cukup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untuk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mewakili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populasi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.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Jumlah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sampel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terlalu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kecil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dapat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menyebabkan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bias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kesalahan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sedangkan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jumlah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sampel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terlalu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besar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dapat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menyebabkan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pemborosan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waktu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sumber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daya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. 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Beberapa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faktor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mempengaruhi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penentuan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jumlah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sampel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adalah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tingkat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kepercayaan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, margin of error,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varians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ukuran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Gill Sans MT Condensed" pitchFamily="34" charset="0"/>
              </a:rPr>
              <a:t>populasi</a:t>
            </a:r>
            <a:r>
              <a:rPr lang="en-ID" sz="2400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  <a:endParaRPr lang="en-ID" sz="2400" dirty="0" smtClean="0">
              <a:solidFill>
                <a:srgbClr val="111111"/>
              </a:solidFill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850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95EB3-AA83-26C4-3539-51D24615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664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Distribusi</a:t>
            </a:r>
            <a:r>
              <a:rPr lang="en-US" dirty="0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Aharoni" pitchFamily="2" charset="-79"/>
                <a:cs typeface="Aharoni" pitchFamily="2" charset="-79"/>
              </a:rPr>
              <a:t>Probabilitas</a:t>
            </a:r>
            <a:endParaRPr lang="en-ID" dirty="0">
              <a:solidFill>
                <a:srgbClr val="0033CC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D2C69B-CBFB-2FB2-3FB4-DE58147B6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1" y="1485991"/>
            <a:ext cx="10515600" cy="4351338"/>
          </a:xfrm>
        </p:spPr>
        <p:txBody>
          <a:bodyPr>
            <a:normAutofit/>
          </a:bodyPr>
          <a:lstStyle/>
          <a:p>
            <a:pPr marL="396000" indent="-396000"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ID" dirty="0" err="1" smtClean="0">
                <a:latin typeface="Gill Sans MT Condensed" pitchFamily="34" charset="0"/>
              </a:rPr>
              <a:t>Distribusi</a:t>
            </a:r>
            <a:r>
              <a:rPr lang="en-ID" dirty="0" smtClean="0">
                <a:latin typeface="Gill Sans MT Condensed" pitchFamily="34" charset="0"/>
              </a:rPr>
              <a:t> </a:t>
            </a:r>
            <a:r>
              <a:rPr lang="en-ID" dirty="0" err="1" smtClean="0">
                <a:latin typeface="Gill Sans MT Condensed" pitchFamily="34" charset="0"/>
              </a:rPr>
              <a:t>probabilitas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yaitu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cara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untuk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mengetahui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peluang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terjadinya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suatu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kejadian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atau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nilai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dari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suatu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variabel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acak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  <a:endParaRPr lang="en-ID" dirty="0" smtClean="0">
              <a:solidFill>
                <a:srgbClr val="111111"/>
              </a:solidFill>
              <a:latin typeface="Gill Sans MT Condensed" pitchFamily="34" charset="0"/>
            </a:endParaRPr>
          </a:p>
          <a:p>
            <a:pPr indent="-396000"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Distribusi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probabilitas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dibagi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menjadi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dua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jenis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yaitu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parametris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non-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parametris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 </a:t>
            </a:r>
            <a:endParaRPr lang="en-ID" dirty="0" smtClean="0">
              <a:solidFill>
                <a:srgbClr val="111111"/>
              </a:solidFill>
              <a:latin typeface="Gill Sans MT Condensed" pitchFamily="34" charset="0"/>
            </a:endParaRPr>
          </a:p>
          <a:p>
            <a:pPr marL="853200" lvl="1" indent="-396000">
              <a:buClr>
                <a:srgbClr val="FF0000"/>
              </a:buClr>
              <a:buSzPct val="80000"/>
              <a:buFont typeface="Courier New" pitchFamily="49" charset="0"/>
              <a:buChar char="o"/>
            </a:pP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Distribusi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parametris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mengasumsikan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bahwa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data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terdistribusi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secara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normal,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sedangkan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distribusi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non-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parametris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tidak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mengasumsikan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hal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tersebut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  <a:endParaRPr lang="en-ID" sz="2800" dirty="0" smtClean="0">
              <a:solidFill>
                <a:srgbClr val="111111"/>
              </a:solidFill>
              <a:latin typeface="Gill Sans MT Condensed" pitchFamily="34" charset="0"/>
            </a:endParaRPr>
          </a:p>
          <a:p>
            <a:pPr marL="396000" indent="-396000"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Distribusi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probabilitas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digunakan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untuk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menemukan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pola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yang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terkandung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dalam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data,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seperti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rata-rata,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standar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deviasi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, modus, median,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dirty="0" err="1" smtClean="0">
                <a:solidFill>
                  <a:srgbClr val="111111"/>
                </a:solidFill>
                <a:latin typeface="Gill Sans MT Condensed" pitchFamily="34" charset="0"/>
              </a:rPr>
              <a:t>sebagainya</a:t>
            </a:r>
            <a:r>
              <a:rPr lang="en-ID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  <a:endParaRPr lang="en-ID" dirty="0" smtClean="0">
              <a:solidFill>
                <a:srgbClr val="111111"/>
              </a:solidFill>
              <a:latin typeface="Gill Sans MT Condensed" pitchFamily="34" charset="0"/>
            </a:endParaRPr>
          </a:p>
          <a:p>
            <a:pPr marL="853200" lvl="1" indent="-396000">
              <a:buClr>
                <a:srgbClr val="FF0000"/>
              </a:buClr>
              <a:buSzPct val="80000"/>
              <a:buFont typeface="Courier New" pitchFamily="49" charset="0"/>
              <a:buChar char="o"/>
            </a:pP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Distribusi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parametris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ditentukan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oleh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parameter yang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menggambarkan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bentuk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karakteristik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dari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distribusi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tersebut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,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seperti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mean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dan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 </a:t>
            </a:r>
            <a:r>
              <a:rPr lang="en-ID" sz="2800" dirty="0" err="1" smtClean="0">
                <a:solidFill>
                  <a:srgbClr val="111111"/>
                </a:solidFill>
                <a:latin typeface="Gill Sans MT Condensed" pitchFamily="34" charset="0"/>
              </a:rPr>
              <a:t>varians</a:t>
            </a:r>
            <a:r>
              <a:rPr lang="en-ID" sz="2800" dirty="0" smtClean="0">
                <a:solidFill>
                  <a:srgbClr val="111111"/>
                </a:solidFill>
                <a:latin typeface="Gill Sans MT Condensed" pitchFamily="34" charset="0"/>
              </a:rPr>
              <a:t>.</a:t>
            </a:r>
            <a:endParaRPr lang="en-ID" sz="2800" dirty="0" smtClean="0">
              <a:solidFill>
                <a:srgbClr val="111111"/>
              </a:solidFill>
              <a:latin typeface="Gill Sans MT Condensed" pitchFamily="34" charset="0"/>
            </a:endParaRPr>
          </a:p>
          <a:p>
            <a:pPr indent="-396000" algn="l">
              <a:buClr>
                <a:srgbClr val="0033CC"/>
              </a:buClr>
              <a:buSzPct val="80000"/>
              <a:buFont typeface="Wingdings" pitchFamily="2" charset="2"/>
              <a:buChar char="ü"/>
            </a:pPr>
            <a:endParaRPr lang="en-ID" b="0" i="0" dirty="0">
              <a:solidFill>
                <a:srgbClr val="111111"/>
              </a:solidFill>
              <a:effectLst/>
              <a:latin typeface="Gill Sans MT Condensed" pitchFamily="34" charset="0"/>
            </a:endParaRPr>
          </a:p>
          <a:p>
            <a:pPr indent="-396000">
              <a:buClr>
                <a:srgbClr val="0033CC"/>
              </a:buClr>
              <a:buSzPct val="80000"/>
              <a:buFont typeface="Wingdings" pitchFamily="2" charset="2"/>
              <a:buChar char="ü"/>
            </a:pPr>
            <a:endParaRPr lang="en-ID" dirty="0"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41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1361</Words>
  <Application>Microsoft Office PowerPoint</Application>
  <PresentationFormat>Custom</PresentationFormat>
  <Paragraphs>115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Pengantar Sains Data</vt:lpstr>
      <vt:lpstr>STATISTIK DESKRIPTIF DAN INFERENSIAL</vt:lpstr>
      <vt:lpstr>Pendahuluan</vt:lpstr>
      <vt:lpstr>Kelompok Analisis Statistik Deskriptif</vt:lpstr>
      <vt:lpstr>Eksplorasi Univariat</vt:lpstr>
      <vt:lpstr>Eksplorasi Multivariat</vt:lpstr>
      <vt:lpstr>Statistik Inferensial</vt:lpstr>
      <vt:lpstr>Statistik Inferensial (Lanjutan)</vt:lpstr>
      <vt:lpstr>Distribusi Probabilitas</vt:lpstr>
      <vt:lpstr>Uji Hipotesis</vt:lpstr>
      <vt:lpstr>Uji Hipotesis (lanjutan)</vt:lpstr>
      <vt:lpstr>Tipe Uji Hipotesis</vt:lpstr>
      <vt:lpstr>Tipe Uji Hipotesis</vt:lpstr>
      <vt:lpstr>Uji Parametris &amp; Non Parametris</vt:lpstr>
      <vt:lpstr>Uji Parametris &amp; Non Parametris</vt:lpstr>
      <vt:lpstr>Visualisasi Data</vt:lpstr>
      <vt:lpstr>Pendahuluan</vt:lpstr>
      <vt:lpstr>Tujuan</vt:lpstr>
      <vt:lpstr>Tips Representasi Data</vt:lpstr>
      <vt:lpstr>Visualisasi Data</vt:lpstr>
      <vt:lpstr>Visualisasi Data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Sains Data</dc:title>
  <dc:creator>Dimas Agung Prasetyo ,M.S.</dc:creator>
  <cp:lastModifiedBy>harmi</cp:lastModifiedBy>
  <cp:revision>33</cp:revision>
  <dcterms:created xsi:type="dcterms:W3CDTF">2024-01-23T04:11:18Z</dcterms:created>
  <dcterms:modified xsi:type="dcterms:W3CDTF">2024-01-27T09:48:41Z</dcterms:modified>
</cp:coreProperties>
</file>