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setyo" userId="e8e29ec6a914c782" providerId="LiveId" clId="{868776B8-E9F3-4F57-83EF-86A0F64CA95F}"/>
    <pc:docChg chg="undo custSel addSld modSld">
      <pc:chgData name="Dimas Prasetyo" userId="e8e29ec6a914c782" providerId="LiveId" clId="{868776B8-E9F3-4F57-83EF-86A0F64CA95F}" dt="2024-01-26T03:28:26.152" v="96" actId="27636"/>
      <pc:docMkLst>
        <pc:docMk/>
      </pc:docMkLst>
      <pc:sldChg chg="modSp mod">
        <pc:chgData name="Dimas Prasetyo" userId="e8e29ec6a914c782" providerId="LiveId" clId="{868776B8-E9F3-4F57-83EF-86A0F64CA95F}" dt="2024-01-26T03:27:00.731" v="27" actId="20577"/>
        <pc:sldMkLst>
          <pc:docMk/>
          <pc:sldMk cId="3609160246" sldId="261"/>
        </pc:sldMkLst>
        <pc:spChg chg="mod">
          <ac:chgData name="Dimas Prasetyo" userId="e8e29ec6a914c782" providerId="LiveId" clId="{868776B8-E9F3-4F57-83EF-86A0F64CA95F}" dt="2024-01-26T03:27:00.731" v="27" actId="20577"/>
          <ac:spMkLst>
            <pc:docMk/>
            <pc:sldMk cId="3609160246" sldId="261"/>
            <ac:spMk id="4" creationId="{FD824144-F687-93ED-4205-4847E02611D6}"/>
          </ac:spMkLst>
        </pc:spChg>
      </pc:sldChg>
      <pc:sldChg chg="modSp mod">
        <pc:chgData name="Dimas Prasetyo" userId="e8e29ec6a914c782" providerId="LiveId" clId="{868776B8-E9F3-4F57-83EF-86A0F64CA95F}" dt="2024-01-26T03:28:26.152" v="96" actId="27636"/>
        <pc:sldMkLst>
          <pc:docMk/>
          <pc:sldMk cId="2296629250" sldId="262"/>
        </pc:sldMkLst>
        <pc:spChg chg="mod">
          <ac:chgData name="Dimas Prasetyo" userId="e8e29ec6a914c782" providerId="LiveId" clId="{868776B8-E9F3-4F57-83EF-86A0F64CA95F}" dt="2024-01-26T03:27:10.143" v="59" actId="20577"/>
          <ac:spMkLst>
            <pc:docMk/>
            <pc:sldMk cId="2296629250" sldId="262"/>
            <ac:spMk id="2" creationId="{1976C2B0-D2EC-DD76-B466-4643585C5CB0}"/>
          </ac:spMkLst>
        </pc:spChg>
        <pc:spChg chg="mod">
          <ac:chgData name="Dimas Prasetyo" userId="e8e29ec6a914c782" providerId="LiveId" clId="{868776B8-E9F3-4F57-83EF-86A0F64CA95F}" dt="2024-01-26T03:28:26.152" v="96" actId="27636"/>
          <ac:spMkLst>
            <pc:docMk/>
            <pc:sldMk cId="2296629250" sldId="262"/>
            <ac:spMk id="3" creationId="{16A4C2A7-BE48-4FAF-7756-2BFA9B407DC7}"/>
          </ac:spMkLst>
        </pc:spChg>
      </pc:sldChg>
      <pc:sldChg chg="addSp delSp modSp new mod">
        <pc:chgData name="Dimas Prasetyo" userId="e8e29ec6a914c782" providerId="LiveId" clId="{868776B8-E9F3-4F57-83EF-86A0F64CA95F}" dt="2024-01-26T03:28:18.016" v="94" actId="27636"/>
        <pc:sldMkLst>
          <pc:docMk/>
          <pc:sldMk cId="3638913437" sldId="263"/>
        </pc:sldMkLst>
        <pc:spChg chg="mod">
          <ac:chgData name="Dimas Prasetyo" userId="e8e29ec6a914c782" providerId="LiveId" clId="{868776B8-E9F3-4F57-83EF-86A0F64CA95F}" dt="2024-01-26T03:27:31.128" v="90" actId="20577"/>
          <ac:spMkLst>
            <pc:docMk/>
            <pc:sldMk cId="3638913437" sldId="263"/>
            <ac:spMk id="2" creationId="{66C741A5-A2C1-4504-5176-05D5B494179F}"/>
          </ac:spMkLst>
        </pc:spChg>
        <pc:spChg chg="mod">
          <ac:chgData name="Dimas Prasetyo" userId="e8e29ec6a914c782" providerId="LiveId" clId="{868776B8-E9F3-4F57-83EF-86A0F64CA95F}" dt="2024-01-26T03:28:18.016" v="94" actId="27636"/>
          <ac:spMkLst>
            <pc:docMk/>
            <pc:sldMk cId="3638913437" sldId="263"/>
            <ac:spMk id="3" creationId="{E40F4001-7B28-AFAD-C1DA-022E1506F6D0}"/>
          </ac:spMkLst>
        </pc:spChg>
        <pc:picChg chg="add del">
          <ac:chgData name="Dimas Prasetyo" userId="e8e29ec6a914c782" providerId="LiveId" clId="{868776B8-E9F3-4F57-83EF-86A0F64CA95F}" dt="2024-01-26T03:27:20.504" v="62" actId="22"/>
          <ac:picMkLst>
            <pc:docMk/>
            <pc:sldMk cId="3638913437" sldId="263"/>
            <ac:picMk id="5" creationId="{78BB3A77-D753-6E38-191B-A724110DF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206580"/>
            <a:ext cx="9144000" cy="1751466"/>
          </a:xfrm>
        </p:spPr>
        <p:txBody>
          <a:bodyPr/>
          <a:lstStyle/>
          <a:p>
            <a:r>
              <a:rPr lang="en-ID" dirty="0" err="1">
                <a:latin typeface="Arial Rounded MT Bold" pitchFamily="34" charset="0"/>
              </a:rPr>
              <a:t>Pengantar</a:t>
            </a:r>
            <a:r>
              <a:rPr lang="en-ID" dirty="0">
                <a:latin typeface="Arial Rounded MT Bold" pitchFamily="34" charset="0"/>
              </a:rPr>
              <a:t> Sains Data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806" y="728210"/>
            <a:ext cx="6170023" cy="408259"/>
          </a:xfrm>
        </p:spPr>
        <p:txBody>
          <a:bodyPr>
            <a:normAutofit lnSpcReduction="10000"/>
          </a:bodyPr>
          <a:lstStyle/>
          <a:p>
            <a:r>
              <a:rPr lang="en-ID" b="1" dirty="0" err="1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Inisiasi</a:t>
            </a:r>
            <a:r>
              <a:rPr lang="en-ID" sz="2000" b="1" dirty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ID" sz="2000" b="1" dirty="0" smtClean="0">
                <a:solidFill>
                  <a:srgbClr val="FFFF00"/>
                </a:solidFill>
                <a:latin typeface="Arial Black" pitchFamily="34" charset="0"/>
              </a:rPr>
              <a:t>4</a:t>
            </a:r>
            <a:endParaRPr lang="en-ID" sz="2000" b="1" dirty="0">
              <a:solidFill>
                <a:srgbClr val="FFFF00"/>
              </a:solidFill>
              <a:latin typeface="Arial Black" pitchFamily="34" charset="0"/>
            </a:endParaRPr>
          </a:p>
          <a:p>
            <a:endParaRPr lang="en-US" sz="20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87361" cy="2852737"/>
          </a:xfrm>
        </p:spPr>
        <p:txBody>
          <a:bodyPr>
            <a:normAutofit/>
          </a:bodyPr>
          <a:lstStyle/>
          <a:p>
            <a:r>
              <a:rPr lang="en-US" sz="4000" b="1" i="0" dirty="0" err="1" smtClean="0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Kalimat</a:t>
            </a:r>
            <a:r>
              <a:rPr lang="en-US" sz="4000" b="1" i="0" dirty="0" smtClean="0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 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Rumusan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 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Masalah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 dan 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Tw Cen MT Condensed" pitchFamily="34" charset="0"/>
                <a:cs typeface="Aharoni" pitchFamily="2" charset="-79"/>
              </a:rPr>
              <a:t>Memperbaikinya</a:t>
            </a:r>
            <a:endParaRPr lang="en-US" sz="4000" b="1" dirty="0"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B0F0"/>
                </a:solidFill>
                <a:latin typeface="Tw Cen MT Condensed" pitchFamily="34" charset="0"/>
                <a:cs typeface="Aharoni" pitchFamily="2" charset="-79"/>
              </a:rPr>
              <a:t>Kegiatan</a:t>
            </a:r>
            <a:r>
              <a:rPr lang="en-ID" dirty="0">
                <a:solidFill>
                  <a:srgbClr val="00B0F0"/>
                </a:solidFill>
                <a:latin typeface="Tw Cen MT Condensed" pitchFamily="34" charset="0"/>
                <a:cs typeface="Aharoni" pitchFamily="2" charset="-79"/>
              </a:rPr>
              <a:t> </a:t>
            </a:r>
            <a:r>
              <a:rPr lang="en-ID" dirty="0" err="1">
                <a:solidFill>
                  <a:srgbClr val="00B0F0"/>
                </a:solidFill>
                <a:latin typeface="Tw Cen MT Condensed" pitchFamily="34" charset="0"/>
                <a:cs typeface="Aharoni" pitchFamily="2" charset="-79"/>
              </a:rPr>
              <a:t>Belajar</a:t>
            </a:r>
            <a:r>
              <a:rPr lang="en-ID" dirty="0">
                <a:solidFill>
                  <a:srgbClr val="00B0F0"/>
                </a:solidFill>
                <a:latin typeface="Tw Cen MT Condensed" pitchFamily="34" charset="0"/>
                <a:cs typeface="Aharoni" pitchFamily="2" charset="-79"/>
              </a:rPr>
              <a:t> 1</a:t>
            </a:r>
            <a:endParaRPr lang="en-US" dirty="0">
              <a:solidFill>
                <a:srgbClr val="00B0F0"/>
              </a:solidFill>
              <a:latin typeface="Tw Cen MT Condense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A258B-A756-19B1-FCFE-F3D162ED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Kalimat</a:t>
            </a:r>
            <a:r>
              <a:rPr lang="en-US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Rumusan</a:t>
            </a:r>
            <a:endParaRPr lang="en-ID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273D29-0B66-9EB6-3AC2-FB4A735E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1159419"/>
            <a:ext cx="10515600" cy="4351338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50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Bentuk</a:t>
            </a:r>
            <a:r>
              <a:rPr lang="en-US" sz="25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50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kalimat</a:t>
            </a:r>
            <a:r>
              <a:rPr lang="en-US" sz="250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5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rumusan</a:t>
            </a:r>
            <a:r>
              <a:rPr lang="en-US" sz="25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5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masalah</a:t>
            </a:r>
            <a:r>
              <a:rPr lang="en-US" sz="25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5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US" sz="25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5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penelitian</a:t>
            </a:r>
            <a:endParaRPr lang="en-US" sz="2500" i="0" dirty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360000" indent="-36000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Kalimat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Deskriptif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Kalimat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menggambarkan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permasalahan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ingin</a:t>
            </a:r>
            <a:r>
              <a:rPr lang="en-US" sz="240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diteliti</a:t>
            </a:r>
            <a:r>
              <a:rPr lang="en-US" sz="240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 marL="576000" lvl="1">
              <a:spcBef>
                <a:spcPts val="0"/>
              </a:spcBef>
              <a:buClr>
                <a:srgbClr val="000099"/>
              </a:buClr>
              <a:buSzPct val="90000"/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membuat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benda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sifat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keterangan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576000" lvl="1">
              <a:spcBef>
                <a:spcPts val="0"/>
              </a:spcBef>
              <a:buClr>
                <a:srgbClr val="000099"/>
              </a:buClr>
              <a:buSzPct val="90000"/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memperbaiki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jelas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spesifik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relevan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1033200" lvl="2">
              <a:spcBef>
                <a:spcPts val="0"/>
              </a:spcBef>
              <a:buClr>
                <a:srgbClr val="000099"/>
              </a:buClr>
              <a:buSzPct val="90000"/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Contoh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: “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Perilaku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konsumtif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remaja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di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kota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Bandung”</a:t>
            </a:r>
          </a:p>
          <a:p>
            <a:pPr marL="360000" indent="-36000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endParaRPr lang="en-US" sz="240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360000" indent="-36000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Kalimat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Asosiatif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Kalimat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menjawab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pertanyaan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penelitian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menetapkan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hubungan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antara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variabel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648000" lvl="1">
              <a:spcBef>
                <a:spcPts val="0"/>
              </a:spcBef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membuat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hubung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kerja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pengandaian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648000" lvl="1">
              <a:spcBef>
                <a:spcPts val="0"/>
              </a:spcBef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memperbaiki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logis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konsisten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valid</a:t>
            </a:r>
          </a:p>
          <a:p>
            <a:pPr marL="1143000" lvl="2" indent="-228600" algn="l">
              <a:spcBef>
                <a:spcPts val="0"/>
              </a:spcBef>
              <a:buNone/>
            </a:pPr>
            <a:r>
              <a:rPr lang="en-US" sz="2400" i="0" dirty="0" err="1" smtClean="0">
                <a:solidFill>
                  <a:srgbClr val="0070C0"/>
                </a:solidFill>
                <a:effectLst/>
                <a:latin typeface="Tw Cen MT Condensed" pitchFamily="34" charset="0"/>
              </a:rPr>
              <a:t>Contoh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: “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Pengaruh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media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sosial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terhadap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perilaku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konsumtif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remaja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di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Tw Cen MT Condensed" pitchFamily="34" charset="0"/>
              </a:rPr>
              <a:t>kota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 Bandung”</a:t>
            </a:r>
            <a:r>
              <a:rPr lang="en-US" sz="2400" dirty="0">
                <a:solidFill>
                  <a:srgbClr val="0070C0"/>
                </a:solidFill>
                <a:latin typeface="Tw Cen MT Condensed" pitchFamily="34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w Cen MT Condensed" pitchFamily="34" charset="0"/>
              </a:rPr>
            </a:br>
            <a:endParaRPr lang="en-ID" sz="2400" dirty="0">
              <a:solidFill>
                <a:srgbClr val="0070C0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9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A258B-A756-19B1-FCFE-F3D162ED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Kalimat</a:t>
            </a:r>
            <a:r>
              <a:rPr lang="en-US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Rumusan</a:t>
            </a:r>
            <a:endParaRPr lang="en-ID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3273D29-0B66-9EB6-3AC2-FB4A735E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3" y="1159419"/>
            <a:ext cx="10528663" cy="4444547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Kalimat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Komparatif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Kalimat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melakukan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perbandingan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antara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dua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variabel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setingkat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576000"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90000"/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membuat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pembanding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penghubung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penegas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576000"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90000"/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memperbaiki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seimbang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relevan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valid</a:t>
            </a:r>
          </a:p>
          <a:p>
            <a:pPr marL="1033200" lvl="2" defTabSz="7560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90000"/>
              <a:buNone/>
              <a:tabLst>
                <a:tab pos="0" algn="l"/>
              </a:tabLst>
            </a:pP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Contoh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“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Perbandingan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kinerja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algoritme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CART, RF,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MLP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dengan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RBFNN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analisis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data science 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 	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geospasial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berbasis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raster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Google Earth Engine”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endParaRPr lang="en-US" sz="240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sv-SE" sz="2400" dirty="0" smtClean="0">
                <a:solidFill>
                  <a:srgbClr val="FF0000"/>
                </a:solidFill>
                <a:latin typeface="Tw Cen MT Condensed" pitchFamily="34" charset="0"/>
              </a:rPr>
              <a:t>Kalimat </a:t>
            </a:r>
            <a:r>
              <a:rPr lang="sv-SE" sz="2400" dirty="0" smtClean="0">
                <a:solidFill>
                  <a:srgbClr val="FF0000"/>
                </a:solidFill>
                <a:latin typeface="Tw Cen MT Condensed" pitchFamily="34" charset="0"/>
              </a:rPr>
              <a:t>Gabungan</a:t>
            </a:r>
            <a:r>
              <a:rPr lang="sv-SE" sz="2400" dirty="0" smtClean="0">
                <a:solidFill>
                  <a:srgbClr val="111111"/>
                </a:solidFill>
                <a:latin typeface="Tw Cen MT Condensed" pitchFamily="34" charset="0"/>
              </a:rPr>
              <a:t>: Kalimat yang menggabungkan berbagai jenis data dan </a:t>
            </a:r>
            <a:r>
              <a:rPr lang="sv-SE" sz="2400" dirty="0" smtClean="0">
                <a:solidFill>
                  <a:srgbClr val="111111"/>
                </a:solidFill>
                <a:latin typeface="Tw Cen MT Condensed" pitchFamily="34" charset="0"/>
              </a:rPr>
              <a:t>algoritma </a:t>
            </a:r>
            <a:r>
              <a:rPr lang="sv-SE" sz="2400" dirty="0" smtClean="0">
                <a:solidFill>
                  <a:srgbClr val="111111"/>
                </a:solidFill>
                <a:latin typeface="Tw Cen MT Condensed" pitchFamily="34" charset="0"/>
              </a:rPr>
              <a:t>untuk meningkatkan akurasi </a:t>
            </a:r>
            <a:r>
              <a:rPr lang="sv-SE" sz="2400" dirty="0" smtClean="0">
                <a:solidFill>
                  <a:srgbClr val="111111"/>
                </a:solidFill>
                <a:latin typeface="Tw Cen MT Condensed" pitchFamily="34" charset="0"/>
              </a:rPr>
              <a:t>prediksi.</a:t>
            </a:r>
            <a:endParaRPr lang="sv-SE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648000"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membuat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penghubung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pengandaian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penegas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marL="648000"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Cara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memperbaiki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kata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logis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konsisten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valid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i="0" dirty="0" err="1" smtClean="0">
                <a:solidFill>
                  <a:srgbClr val="0070C0"/>
                </a:solidFill>
                <a:effectLst/>
                <a:latin typeface="Tw Cen MT Condensed" pitchFamily="34" charset="0"/>
              </a:rPr>
              <a:t>Contoh</a:t>
            </a:r>
            <a:r>
              <a:rPr lang="en-US" sz="2400" i="0" dirty="0">
                <a:solidFill>
                  <a:srgbClr val="0070C0"/>
                </a:solidFill>
                <a:effectLst/>
                <a:latin typeface="Tw Cen MT Condensed" pitchFamily="34" charset="0"/>
              </a:rPr>
              <a:t>: </a:t>
            </a:r>
            <a:r>
              <a:rPr lang="en-US" sz="2400" i="0" dirty="0" smtClean="0">
                <a:solidFill>
                  <a:srgbClr val="0070C0"/>
                </a:solidFill>
                <a:effectLst/>
                <a:latin typeface="Tw Cen MT Condensed" pitchFamily="34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“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Bagaimana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cara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mengolah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menganalisis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gabungan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antara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data raster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vektor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dengan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algoritma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klasifikasi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berbasis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deep learning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mendeteksi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perubahan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tutupan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w Cen MT Condensed" pitchFamily="34" charset="0"/>
              </a:rPr>
              <a:t>lahan</a:t>
            </a:r>
            <a:r>
              <a:rPr lang="en-US" sz="2400" dirty="0" smtClean="0">
                <a:solidFill>
                  <a:srgbClr val="0070C0"/>
                </a:solidFill>
                <a:latin typeface="Tw Cen MT Condensed" pitchFamily="34" charset="0"/>
              </a:rPr>
              <a:t>”</a:t>
            </a:r>
            <a:endParaRPr lang="en-US" sz="2400" i="0" dirty="0" smtClean="0">
              <a:solidFill>
                <a:srgbClr val="0070C0"/>
              </a:solidFill>
              <a:effectLst/>
              <a:latin typeface="Tw Cen MT Condensed" pitchFamily="34" charset="0"/>
            </a:endParaRPr>
          </a:p>
          <a:p>
            <a:pPr marL="1143000" lvl="2" indent="-228600" algn="l"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70C0"/>
              </a:solidFill>
              <a:latin typeface="Tw Cen MT Condensed" pitchFamily="34" charset="0"/>
            </a:endParaRPr>
          </a:p>
          <a:p>
            <a:pPr marL="1143000" lvl="2" indent="-228600" algn="l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Tw Cen MT Condensed" pitchFamily="34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w Cen MT Condensed" pitchFamily="34" charset="0"/>
              </a:rPr>
            </a:br>
            <a:endParaRPr lang="en-ID" sz="2400" dirty="0">
              <a:solidFill>
                <a:srgbClr val="0070C0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9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latin typeface="Tw Cen MT Condensed" pitchFamily="34" charset="0"/>
              </a:rPr>
              <a:t>Kekeliruan</a:t>
            </a:r>
            <a:r>
              <a:rPr lang="en-ID" sz="4000" b="1" dirty="0">
                <a:latin typeface="Tw Cen MT Condensed" pitchFamily="34" charset="0"/>
              </a:rPr>
              <a:t> </a:t>
            </a:r>
            <a:r>
              <a:rPr lang="en-ID" sz="4000" b="1" dirty="0" err="1">
                <a:latin typeface="Tw Cen MT Condensed" pitchFamily="34" charset="0"/>
              </a:rPr>
              <a:t>Analisis</a:t>
            </a:r>
            <a:r>
              <a:rPr lang="en-ID" sz="4000" b="1" dirty="0">
                <a:latin typeface="Tw Cen MT Condensed" pitchFamily="34" charset="0"/>
              </a:rPr>
              <a:t> Data</a:t>
            </a:r>
            <a:endParaRPr lang="en-US" sz="4000" b="1" dirty="0">
              <a:latin typeface="Tw Cen MT Condensed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B0F0"/>
                </a:solidFill>
                <a:latin typeface="Tw Cen MT Condensed" pitchFamily="34" charset="0"/>
              </a:rPr>
              <a:t>Kegiatan</a:t>
            </a:r>
            <a:r>
              <a:rPr lang="en-ID" dirty="0">
                <a:solidFill>
                  <a:srgbClr val="00B0F0"/>
                </a:solidFill>
                <a:latin typeface="Tw Cen MT Condensed" pitchFamily="34" charset="0"/>
              </a:rPr>
              <a:t> </a:t>
            </a:r>
            <a:r>
              <a:rPr lang="en-ID" dirty="0" err="1">
                <a:solidFill>
                  <a:srgbClr val="00B0F0"/>
                </a:solidFill>
                <a:latin typeface="Tw Cen MT Condensed" pitchFamily="34" charset="0"/>
              </a:rPr>
              <a:t>Belajar</a:t>
            </a:r>
            <a:r>
              <a:rPr lang="en-ID" dirty="0">
                <a:solidFill>
                  <a:srgbClr val="00B0F0"/>
                </a:solidFill>
                <a:latin typeface="Tw Cen MT Condensed" pitchFamily="34" charset="0"/>
              </a:rPr>
              <a:t> 2</a:t>
            </a:r>
            <a:endParaRPr lang="en-US" dirty="0">
              <a:solidFill>
                <a:srgbClr val="00B0F0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824144-F687-93ED-4205-4847E02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pPr algn="r"/>
            <a:r>
              <a:rPr lang="en-ID" sz="32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Kekeliruan</a:t>
            </a:r>
            <a:r>
              <a:rPr lang="en-ID" sz="32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D" sz="32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Analisis</a:t>
            </a:r>
            <a:r>
              <a:rPr lang="en-ID" sz="32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Data</a:t>
            </a:r>
            <a:endParaRPr lang="en-US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625780B-83F9-169B-A452-72A0537F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3" y="1512116"/>
            <a:ext cx="9993087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Kekeliruan</a:t>
            </a:r>
            <a:r>
              <a:rPr lang="en-US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Trivial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berarti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hasil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tidak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memiliki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nilai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tambah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dampak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penting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bagi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ilmu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pengetahuan</a:t>
            </a:r>
            <a:endParaRPr lang="en-US" b="0" i="0" dirty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Kekeliruan</a:t>
            </a:r>
            <a:r>
              <a:rPr lang="en-US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Manual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terjadi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karena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pengolahan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dapat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dilakukan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secara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manual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namun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dibuatkan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secara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otomatis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menimbulkan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masalah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ketidakakuratan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waktu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kerja</a:t>
            </a:r>
            <a:endParaRPr lang="en-US" b="0" i="0" dirty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Kekeliruan</a:t>
            </a:r>
            <a:r>
              <a:rPr lang="en-US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Ekstraksi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terkait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dengan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proses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ekstraksi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informasi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pengetahuan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dari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seperti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pemilihan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metode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teknik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algoritma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parameter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tidak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sesuai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dengan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karakteristik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60916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824144-F687-93ED-4205-4847E02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pPr algn="r"/>
            <a:r>
              <a:rPr lang="en-ID" sz="32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Kekeliruan</a:t>
            </a:r>
            <a:r>
              <a:rPr lang="en-ID" sz="32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D" sz="32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Analisis</a:t>
            </a:r>
            <a:r>
              <a:rPr lang="en-ID" sz="3200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Data</a:t>
            </a:r>
            <a:endParaRPr lang="en-US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625780B-83F9-169B-A452-72A0537F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3" y="1512116"/>
            <a:ext cx="9993087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Penemuan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hanya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melibatkan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pengumpulan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tetapi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juga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interpretasi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bermakna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Tantangan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Menghadapi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data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kompleks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dinamis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terstruktur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Peringatan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bergantung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pada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satu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metode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alat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saja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tetapi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berbagai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pendekatan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teknik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Jumlah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Ukuran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Data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Faktor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sering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menjadi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fokus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science,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tetapi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menjamin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kualitas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Pentingnya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data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cukup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sesuai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tujuan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penelitian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Tabel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variasi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ukuran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jumlah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berbagai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Simpulan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: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Memberikan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kesimpulan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saran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mengatasi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kekeliruan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analisis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memperhatikan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penemuan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jumlah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ukuran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data.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16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824144-F687-93ED-4205-4847E02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pPr algn="r"/>
            <a:r>
              <a:rPr lang="en-ID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Jenis</a:t>
            </a:r>
            <a:r>
              <a:rPr lang="en-ID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D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ID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D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Sumber</a:t>
            </a:r>
            <a:r>
              <a:rPr lang="en-ID" sz="32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D" sz="3200" dirty="0" err="1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Kesalahan</a:t>
            </a:r>
            <a:endParaRPr lang="en-US" sz="3200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625780B-83F9-169B-A452-72A0537F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5" y="1303110"/>
            <a:ext cx="10450286" cy="43513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Akuisisi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Data: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paling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awal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penting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science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melibatkan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pengumpulan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berbagai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sumber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Kesalahan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Instrumen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akuisisi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akurat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presisi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reliabel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Pengolahan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Data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melibatkan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pemrosesan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pembersihan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transformasi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integrasi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Kesalahan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Parameter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keliru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lengkap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metode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sesuai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algoritma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tidak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optimal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Penggunaan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Data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Proses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melibatkan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interpretasi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visualisasi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aplikasi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tujuan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w Cen MT Condensed" pitchFamily="34" charset="0"/>
              </a:rPr>
              <a:t>Kesalahan</a:t>
            </a:r>
            <a:r>
              <a:rPr lang="en-US" dirty="0" smtClean="0">
                <a:solidFill>
                  <a:srgbClr val="00B050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Penafsiran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salah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penyalahgunaan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informasi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ketidaksesuaian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tujuan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10.1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Diagram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menggambarkan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alur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peristiwa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dunia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nyata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hingga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penggunaan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potensi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sumber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setiap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tahap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Simpulan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Memberikan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kesimpulan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saran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menghindari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mengatasi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pada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science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memperhatikan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akuisisi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pengolahan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penggunaan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data.</a:t>
            </a: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16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891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531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Pengantar Sains Data</vt:lpstr>
      <vt:lpstr>Kalimat Rumusan Masalah dan Memperbaikinya</vt:lpstr>
      <vt:lpstr>Kalimat Rumusan</vt:lpstr>
      <vt:lpstr>Kalimat Rumusan</vt:lpstr>
      <vt:lpstr>Kekeliruan Analisis Data</vt:lpstr>
      <vt:lpstr>Kekeliruan Analisis Data</vt:lpstr>
      <vt:lpstr>Kekeliruan Analisis Data</vt:lpstr>
      <vt:lpstr>Jenis dan Sumber Kesalahan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19</cp:revision>
  <dcterms:created xsi:type="dcterms:W3CDTF">2024-01-23T04:11:18Z</dcterms:created>
  <dcterms:modified xsi:type="dcterms:W3CDTF">2024-01-27T11:31:18Z</dcterms:modified>
</cp:coreProperties>
</file>