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72" r:id="rId7"/>
    <p:sldId id="273" r:id="rId8"/>
    <p:sldId id="258" r:id="rId9"/>
    <p:sldId id="275" r:id="rId10"/>
    <p:sldId id="276" r:id="rId11"/>
    <p:sldId id="277" r:id="rId12"/>
    <p:sldId id="278" r:id="rId13"/>
    <p:sldId id="279" r:id="rId14"/>
    <p:sldId id="28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as Prasetyo" userId="e8e29ec6a914c782" providerId="LiveId" clId="{8588B083-CF81-4838-8341-121E9789A367}"/>
    <pc:docChg chg="undo custSel addSld modSld sldOrd">
      <pc:chgData name="Dimas Prasetyo" userId="e8e29ec6a914c782" providerId="LiveId" clId="{8588B083-CF81-4838-8341-121E9789A367}" dt="2024-01-26T05:20:15.208" v="215" actId="20577"/>
      <pc:docMkLst>
        <pc:docMk/>
      </pc:docMkLst>
      <pc:sldChg chg="modSp mod">
        <pc:chgData name="Dimas Prasetyo" userId="e8e29ec6a914c782" providerId="LiveId" clId="{8588B083-CF81-4838-8341-121E9789A367}" dt="2024-01-26T04:46:14.008" v="9" actId="20577"/>
        <pc:sldMkLst>
          <pc:docMk/>
          <pc:sldMk cId="4207003979" sldId="256"/>
        </pc:sldMkLst>
        <pc:spChg chg="mod">
          <ac:chgData name="Dimas Prasetyo" userId="e8e29ec6a914c782" providerId="LiveId" clId="{8588B083-CF81-4838-8341-121E9789A367}" dt="2024-01-26T04:46:14.008" v="9" actId="20577"/>
          <ac:spMkLst>
            <pc:docMk/>
            <pc:sldMk cId="4207003979" sldId="256"/>
            <ac:spMk id="3" creationId="{670F7F9E-ADCF-0011-1209-5E984AA8605C}"/>
          </ac:spMkLst>
        </pc:spChg>
      </pc:sldChg>
      <pc:sldChg chg="modSp mod">
        <pc:chgData name="Dimas Prasetyo" userId="e8e29ec6a914c782" providerId="LiveId" clId="{8588B083-CF81-4838-8341-121E9789A367}" dt="2024-01-26T05:19:42.343" v="183" actId="20577"/>
        <pc:sldMkLst>
          <pc:docMk/>
          <pc:sldMk cId="2298752834" sldId="257"/>
        </pc:sldMkLst>
        <pc:spChg chg="mod">
          <ac:chgData name="Dimas Prasetyo" userId="e8e29ec6a914c782" providerId="LiveId" clId="{8588B083-CF81-4838-8341-121E9789A367}" dt="2024-01-26T05:19:42.343" v="183" actId="20577"/>
          <ac:spMkLst>
            <pc:docMk/>
            <pc:sldMk cId="2298752834" sldId="257"/>
            <ac:spMk id="6" creationId="{5DF799D0-889B-E3D1-4BAE-911B560A8BB1}"/>
          </ac:spMkLst>
        </pc:spChg>
      </pc:sldChg>
      <pc:sldChg chg="modSp mod">
        <pc:chgData name="Dimas Prasetyo" userId="e8e29ec6a914c782" providerId="LiveId" clId="{8588B083-CF81-4838-8341-121E9789A367}" dt="2024-01-26T05:19:49.837" v="186" actId="20577"/>
        <pc:sldMkLst>
          <pc:docMk/>
          <pc:sldMk cId="3020193520" sldId="258"/>
        </pc:sldMkLst>
        <pc:spChg chg="mod">
          <ac:chgData name="Dimas Prasetyo" userId="e8e29ec6a914c782" providerId="LiveId" clId="{8588B083-CF81-4838-8341-121E9789A367}" dt="2024-01-26T05:19:49.837" v="186" actId="20577"/>
          <ac:spMkLst>
            <pc:docMk/>
            <pc:sldMk cId="3020193520" sldId="258"/>
            <ac:spMk id="2" creationId="{9E1A4215-D87F-222A-50A7-9F19A499F9B0}"/>
          </ac:spMkLst>
        </pc:spChg>
      </pc:sldChg>
      <pc:sldChg chg="addSp delSp modSp new mod modClrScheme chgLayout">
        <pc:chgData name="Dimas Prasetyo" userId="e8e29ec6a914c782" providerId="LiveId" clId="{8588B083-CF81-4838-8341-121E9789A367}" dt="2024-01-26T04:47:49.413" v="80" actId="20577"/>
        <pc:sldMkLst>
          <pc:docMk/>
          <pc:sldMk cId="1871532313" sldId="259"/>
        </pc:sldMkLst>
        <pc:spChg chg="del mod ord">
          <ac:chgData name="Dimas Prasetyo" userId="e8e29ec6a914c782" providerId="LiveId" clId="{8588B083-CF81-4838-8341-121E9789A367}" dt="2024-01-26T04:47:26.622" v="58" actId="700"/>
          <ac:spMkLst>
            <pc:docMk/>
            <pc:sldMk cId="1871532313" sldId="259"/>
            <ac:spMk id="2" creationId="{933C8D9C-05C4-9F22-5115-D8CCECE3BEDC}"/>
          </ac:spMkLst>
        </pc:spChg>
        <pc:spChg chg="del mod ord">
          <ac:chgData name="Dimas Prasetyo" userId="e8e29ec6a914c782" providerId="LiveId" clId="{8588B083-CF81-4838-8341-121E9789A367}" dt="2024-01-26T04:47:26.622" v="58" actId="700"/>
          <ac:spMkLst>
            <pc:docMk/>
            <pc:sldMk cId="1871532313" sldId="259"/>
            <ac:spMk id="3" creationId="{DF0880A5-0222-D21F-6E63-926137C9B622}"/>
          </ac:spMkLst>
        </pc:spChg>
        <pc:spChg chg="add mod ord">
          <ac:chgData name="Dimas Prasetyo" userId="e8e29ec6a914c782" providerId="LiveId" clId="{8588B083-CF81-4838-8341-121E9789A367}" dt="2024-01-26T04:47:49.413" v="80" actId="20577"/>
          <ac:spMkLst>
            <pc:docMk/>
            <pc:sldMk cId="1871532313" sldId="259"/>
            <ac:spMk id="4" creationId="{BD608601-93E7-74C5-9242-80482D14572F}"/>
          </ac:spMkLst>
        </pc:spChg>
        <pc:spChg chg="add mod ord">
          <ac:chgData name="Dimas Prasetyo" userId="e8e29ec6a914c782" providerId="LiveId" clId="{8588B083-CF81-4838-8341-121E9789A367}" dt="2024-01-26T04:47:28.603" v="60" actId="27636"/>
          <ac:spMkLst>
            <pc:docMk/>
            <pc:sldMk cId="1871532313" sldId="259"/>
            <ac:spMk id="5" creationId="{D647DBD7-83A1-977C-1F9B-4EA8F39DFB47}"/>
          </ac:spMkLst>
        </pc:spChg>
      </pc:sldChg>
      <pc:sldChg chg="modSp new mod">
        <pc:chgData name="Dimas Prasetyo" userId="e8e29ec6a914c782" providerId="LiveId" clId="{8588B083-CF81-4838-8341-121E9789A367}" dt="2024-01-26T04:54:06.069" v="100" actId="27636"/>
        <pc:sldMkLst>
          <pc:docMk/>
          <pc:sldMk cId="4289424010" sldId="260"/>
        </pc:sldMkLst>
        <pc:spChg chg="mod">
          <ac:chgData name="Dimas Prasetyo" userId="e8e29ec6a914c782" providerId="LiveId" clId="{8588B083-CF81-4838-8341-121E9789A367}" dt="2024-01-26T04:51:39.302" v="91" actId="20577"/>
          <ac:spMkLst>
            <pc:docMk/>
            <pc:sldMk cId="4289424010" sldId="260"/>
            <ac:spMk id="2" creationId="{88216F61-318A-08AD-7D34-4ED657DCE05A}"/>
          </ac:spMkLst>
        </pc:spChg>
        <pc:spChg chg="mod">
          <ac:chgData name="Dimas Prasetyo" userId="e8e29ec6a914c782" providerId="LiveId" clId="{8588B083-CF81-4838-8341-121E9789A367}" dt="2024-01-26T04:54:06.069" v="100" actId="27636"/>
          <ac:spMkLst>
            <pc:docMk/>
            <pc:sldMk cId="4289424010" sldId="260"/>
            <ac:spMk id="3" creationId="{06D243B7-097B-3BF6-FF92-6D022891E84B}"/>
          </ac:spMkLst>
        </pc:spChg>
      </pc:sldChg>
      <pc:sldChg chg="modSp add mod">
        <pc:chgData name="Dimas Prasetyo" userId="e8e29ec6a914c782" providerId="LiveId" clId="{8588B083-CF81-4838-8341-121E9789A367}" dt="2024-01-26T04:57:28.364" v="130" actId="27636"/>
        <pc:sldMkLst>
          <pc:docMk/>
          <pc:sldMk cId="2532909843" sldId="261"/>
        </pc:sldMkLst>
        <pc:spChg chg="mod">
          <ac:chgData name="Dimas Prasetyo" userId="e8e29ec6a914c782" providerId="LiveId" clId="{8588B083-CF81-4838-8341-121E9789A367}" dt="2024-01-26T04:57:28.364" v="130" actId="27636"/>
          <ac:spMkLst>
            <pc:docMk/>
            <pc:sldMk cId="2532909843" sldId="261"/>
            <ac:spMk id="3" creationId="{06D243B7-097B-3BF6-FF92-6D022891E84B}"/>
          </ac:spMkLst>
        </pc:spChg>
      </pc:sldChg>
      <pc:sldChg chg="modSp add mod">
        <pc:chgData name="Dimas Prasetyo" userId="e8e29ec6a914c782" providerId="LiveId" clId="{8588B083-CF81-4838-8341-121E9789A367}" dt="2024-01-26T04:59:39.859" v="132" actId="27636"/>
        <pc:sldMkLst>
          <pc:docMk/>
          <pc:sldMk cId="440152100" sldId="262"/>
        </pc:sldMkLst>
        <pc:spChg chg="mod">
          <ac:chgData name="Dimas Prasetyo" userId="e8e29ec6a914c782" providerId="LiveId" clId="{8588B083-CF81-4838-8341-121E9789A367}" dt="2024-01-26T04:59:39.859" v="132" actId="27636"/>
          <ac:spMkLst>
            <pc:docMk/>
            <pc:sldMk cId="440152100" sldId="262"/>
            <ac:spMk id="3" creationId="{06D243B7-097B-3BF6-FF92-6D022891E84B}"/>
          </ac:spMkLst>
        </pc:spChg>
      </pc:sldChg>
      <pc:sldChg chg="modSp new mod ord">
        <pc:chgData name="Dimas Prasetyo" userId="e8e29ec6a914c782" providerId="LiveId" clId="{8588B083-CF81-4838-8341-121E9789A367}" dt="2024-01-26T05:19:34.261" v="178"/>
        <pc:sldMkLst>
          <pc:docMk/>
          <pc:sldMk cId="1723130697" sldId="263"/>
        </pc:sldMkLst>
        <pc:spChg chg="mod">
          <ac:chgData name="Dimas Prasetyo" userId="e8e29ec6a914c782" providerId="LiveId" clId="{8588B083-CF81-4838-8341-121E9789A367}" dt="2024-01-26T04:56:28.411" v="128" actId="20577"/>
          <ac:spMkLst>
            <pc:docMk/>
            <pc:sldMk cId="1723130697" sldId="263"/>
            <ac:spMk id="2" creationId="{EB810B8F-EADC-0F0A-90F5-B8690D3C0A85}"/>
          </ac:spMkLst>
        </pc:spChg>
        <pc:spChg chg="mod">
          <ac:chgData name="Dimas Prasetyo" userId="e8e29ec6a914c782" providerId="LiveId" clId="{8588B083-CF81-4838-8341-121E9789A367}" dt="2024-01-26T05:08:10.931" v="144" actId="6549"/>
          <ac:spMkLst>
            <pc:docMk/>
            <pc:sldMk cId="1723130697" sldId="263"/>
            <ac:spMk id="3" creationId="{58B19767-8B9E-3815-7E49-9DB4A2A19AF0}"/>
          </ac:spMkLst>
        </pc:spChg>
      </pc:sldChg>
      <pc:sldChg chg="modSp add mod">
        <pc:chgData name="Dimas Prasetyo" userId="e8e29ec6a914c782" providerId="LiveId" clId="{8588B083-CF81-4838-8341-121E9789A367}" dt="2024-01-26T05:02:46.895" v="137" actId="27636"/>
        <pc:sldMkLst>
          <pc:docMk/>
          <pc:sldMk cId="3335901706" sldId="264"/>
        </pc:sldMkLst>
        <pc:spChg chg="mod">
          <ac:chgData name="Dimas Prasetyo" userId="e8e29ec6a914c782" providerId="LiveId" clId="{8588B083-CF81-4838-8341-121E9789A367}" dt="2024-01-26T05:02:46.895" v="137" actId="27636"/>
          <ac:spMkLst>
            <pc:docMk/>
            <pc:sldMk cId="3335901706" sldId="264"/>
            <ac:spMk id="3" creationId="{06D243B7-097B-3BF6-FF92-6D022891E84B}"/>
          </ac:spMkLst>
        </pc:spChg>
      </pc:sldChg>
      <pc:sldChg chg="modSp new mod ord">
        <pc:chgData name="Dimas Prasetyo" userId="e8e29ec6a914c782" providerId="LiveId" clId="{8588B083-CF81-4838-8341-121E9789A367}" dt="2024-01-26T05:19:34.261" v="178"/>
        <pc:sldMkLst>
          <pc:docMk/>
          <pc:sldMk cId="1866952029" sldId="265"/>
        </pc:sldMkLst>
        <pc:spChg chg="mod">
          <ac:chgData name="Dimas Prasetyo" userId="e8e29ec6a914c782" providerId="LiveId" clId="{8588B083-CF81-4838-8341-121E9789A367}" dt="2024-01-26T05:10:00.138" v="148"/>
          <ac:spMkLst>
            <pc:docMk/>
            <pc:sldMk cId="1866952029" sldId="265"/>
            <ac:spMk id="2" creationId="{121BEFC8-64B0-EA7A-FA99-38A001E2DFF9}"/>
          </ac:spMkLst>
        </pc:spChg>
        <pc:spChg chg="mod">
          <ac:chgData name="Dimas Prasetyo" userId="e8e29ec6a914c782" providerId="LiveId" clId="{8588B083-CF81-4838-8341-121E9789A367}" dt="2024-01-26T05:09:52.470" v="147" actId="27636"/>
          <ac:spMkLst>
            <pc:docMk/>
            <pc:sldMk cId="1866952029" sldId="265"/>
            <ac:spMk id="3" creationId="{5D4556E2-BE7F-7A1F-ED75-7940BB22BF25}"/>
          </ac:spMkLst>
        </pc:spChg>
      </pc:sldChg>
      <pc:sldChg chg="addSp delSp modSp new mod ord">
        <pc:chgData name="Dimas Prasetyo" userId="e8e29ec6a914c782" providerId="LiveId" clId="{8588B083-CF81-4838-8341-121E9789A367}" dt="2024-01-26T05:19:34.261" v="178"/>
        <pc:sldMkLst>
          <pc:docMk/>
          <pc:sldMk cId="1675116138" sldId="266"/>
        </pc:sldMkLst>
        <pc:spChg chg="mod">
          <ac:chgData name="Dimas Prasetyo" userId="e8e29ec6a914c782" providerId="LiveId" clId="{8588B083-CF81-4838-8341-121E9789A367}" dt="2024-01-26T05:12:46.179" v="150"/>
          <ac:spMkLst>
            <pc:docMk/>
            <pc:sldMk cId="1675116138" sldId="266"/>
            <ac:spMk id="2" creationId="{CAB498B0-2D7D-361D-0DA9-CF61EAF0D1E2}"/>
          </ac:spMkLst>
        </pc:spChg>
        <pc:spChg chg="mod">
          <ac:chgData name="Dimas Prasetyo" userId="e8e29ec6a914c782" providerId="LiveId" clId="{8588B083-CF81-4838-8341-121E9789A367}" dt="2024-01-26T05:16:54.162" v="154" actId="27636"/>
          <ac:spMkLst>
            <pc:docMk/>
            <pc:sldMk cId="1675116138" sldId="266"/>
            <ac:spMk id="3" creationId="{5BC548E3-E09A-F5FC-53C1-B2572F2D4DD0}"/>
          </ac:spMkLst>
        </pc:spChg>
        <pc:picChg chg="add del">
          <ac:chgData name="Dimas Prasetyo" userId="e8e29ec6a914c782" providerId="LiveId" clId="{8588B083-CF81-4838-8341-121E9789A367}" dt="2024-01-26T05:12:59.526" v="152" actId="22"/>
          <ac:picMkLst>
            <pc:docMk/>
            <pc:sldMk cId="1675116138" sldId="266"/>
            <ac:picMk id="5" creationId="{0802BBF0-A091-9A46-0AC1-D5833B0F01DC}"/>
          </ac:picMkLst>
        </pc:picChg>
      </pc:sldChg>
      <pc:sldChg chg="addSp delSp modSp new mod modClrScheme chgLayout">
        <pc:chgData name="Dimas Prasetyo" userId="e8e29ec6a914c782" providerId="LiveId" clId="{8588B083-CF81-4838-8341-121E9789A367}" dt="2024-01-26T05:17:59.141" v="170" actId="20577"/>
        <pc:sldMkLst>
          <pc:docMk/>
          <pc:sldMk cId="1865936346" sldId="267"/>
        </pc:sldMkLst>
        <pc:spChg chg="del mod ord">
          <ac:chgData name="Dimas Prasetyo" userId="e8e29ec6a914c782" providerId="LiveId" clId="{8588B083-CF81-4838-8341-121E9789A367}" dt="2024-01-26T05:17:09.681" v="156" actId="700"/>
          <ac:spMkLst>
            <pc:docMk/>
            <pc:sldMk cId="1865936346" sldId="267"/>
            <ac:spMk id="2" creationId="{BE333B1E-6585-12B5-0268-316AD274ACD1}"/>
          </ac:spMkLst>
        </pc:spChg>
        <pc:spChg chg="del mod ord">
          <ac:chgData name="Dimas Prasetyo" userId="e8e29ec6a914c782" providerId="LiveId" clId="{8588B083-CF81-4838-8341-121E9789A367}" dt="2024-01-26T05:17:09.681" v="156" actId="700"/>
          <ac:spMkLst>
            <pc:docMk/>
            <pc:sldMk cId="1865936346" sldId="267"/>
            <ac:spMk id="3" creationId="{4BC2D952-A8E2-BE70-7234-5B68D1452637}"/>
          </ac:spMkLst>
        </pc:spChg>
        <pc:spChg chg="add mod ord">
          <ac:chgData name="Dimas Prasetyo" userId="e8e29ec6a914c782" providerId="LiveId" clId="{8588B083-CF81-4838-8341-121E9789A367}" dt="2024-01-26T05:17:59.141" v="170" actId="20577"/>
          <ac:spMkLst>
            <pc:docMk/>
            <pc:sldMk cId="1865936346" sldId="267"/>
            <ac:spMk id="4" creationId="{386CEF65-8073-CAF8-4DCB-EA900173B90C}"/>
          </ac:spMkLst>
        </pc:spChg>
        <pc:spChg chg="add mod ord">
          <ac:chgData name="Dimas Prasetyo" userId="e8e29ec6a914c782" providerId="LiveId" clId="{8588B083-CF81-4838-8341-121E9789A367}" dt="2024-01-26T05:17:55.565" v="158" actId="27636"/>
          <ac:spMkLst>
            <pc:docMk/>
            <pc:sldMk cId="1865936346" sldId="267"/>
            <ac:spMk id="5" creationId="{2D00FC52-A11D-B0BD-2A2D-50C89122DC19}"/>
          </ac:spMkLst>
        </pc:spChg>
      </pc:sldChg>
      <pc:sldChg chg="addSp delSp modSp new mod chgLayout">
        <pc:chgData name="Dimas Prasetyo" userId="e8e29ec6a914c782" providerId="LiveId" clId="{8588B083-CF81-4838-8341-121E9789A367}" dt="2024-01-26T05:20:15.208" v="215" actId="20577"/>
        <pc:sldMkLst>
          <pc:docMk/>
          <pc:sldMk cId="937735677" sldId="268"/>
        </pc:sldMkLst>
        <pc:spChg chg="del">
          <ac:chgData name="Dimas Prasetyo" userId="e8e29ec6a914c782" providerId="LiveId" clId="{8588B083-CF81-4838-8341-121E9789A367}" dt="2024-01-26T05:18:59.676" v="172" actId="700"/>
          <ac:spMkLst>
            <pc:docMk/>
            <pc:sldMk cId="937735677" sldId="268"/>
            <ac:spMk id="2" creationId="{2D3FC378-A374-B6AB-5F75-135744DB4252}"/>
          </ac:spMkLst>
        </pc:spChg>
        <pc:spChg chg="del">
          <ac:chgData name="Dimas Prasetyo" userId="e8e29ec6a914c782" providerId="LiveId" clId="{8588B083-CF81-4838-8341-121E9789A367}" dt="2024-01-26T05:18:59.676" v="172" actId="700"/>
          <ac:spMkLst>
            <pc:docMk/>
            <pc:sldMk cId="937735677" sldId="268"/>
            <ac:spMk id="3" creationId="{711FBC88-43B7-992A-A563-9A264909D29E}"/>
          </ac:spMkLst>
        </pc:spChg>
        <pc:spChg chg="add mod ord">
          <ac:chgData name="Dimas Prasetyo" userId="e8e29ec6a914c782" providerId="LiveId" clId="{8588B083-CF81-4838-8341-121E9789A367}" dt="2024-01-26T05:20:15.208" v="215" actId="20577"/>
          <ac:spMkLst>
            <pc:docMk/>
            <pc:sldMk cId="937735677" sldId="268"/>
            <ac:spMk id="4" creationId="{13828147-DA6E-D035-AB8D-B396F6525CEE}"/>
          </ac:spMkLst>
        </pc:spChg>
        <pc:spChg chg="add mod ord">
          <ac:chgData name="Dimas Prasetyo" userId="e8e29ec6a914c782" providerId="LiveId" clId="{8588B083-CF81-4838-8341-121E9789A367}" dt="2024-01-26T05:19:09.410" v="176" actId="20577"/>
          <ac:spMkLst>
            <pc:docMk/>
            <pc:sldMk cId="937735677" sldId="268"/>
            <ac:spMk id="5" creationId="{AD48BDF2-6B4B-E831-2438-FD5358651B24}"/>
          </ac:spMkLst>
        </pc:spChg>
      </pc:sldChg>
      <pc:sldChg chg="new">
        <pc:chgData name="Dimas Prasetyo" userId="e8e29ec6a914c782" providerId="LiveId" clId="{8588B083-CF81-4838-8341-121E9789A367}" dt="2024-01-26T05:19:56.060" v="187" actId="680"/>
        <pc:sldMkLst>
          <pc:docMk/>
          <pc:sldMk cId="15934329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1C0866-4A95-E1BD-42E5-1DDB09BAE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E2B705-C289-2550-EF24-64425D0B4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98DB02-EC49-DA79-4230-093699A9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04B2524-F460-7A55-FDA7-3EB68731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BE4F731-DA4B-8693-0B3A-7306AAC6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357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C8DD90-93DF-F21D-2BD8-7676459D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D028FF5-FCF2-C87D-B04F-BCE528911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FDB279-68C4-0926-279E-43A7BB3F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CD4761-37D9-C035-A9FB-4F290877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CAE05E-DF55-82BA-26A0-FD0BB6E2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742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61DBBCA-0D00-3EC7-41E1-CC9F4BF1E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0565001-F0AC-EBF0-0BD0-9D58D037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28C68B9-DDE2-5361-ED1D-4A9BE8A3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56CBB5-C1E0-3A52-9B65-F382F5C4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EB326-5409-E7E0-C635-C103FF43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73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E4181D-6EF1-7FEC-B07A-EC4F4E61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76F109-5D7C-4AF1-35DD-05627E3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444EBC-57DE-2C2C-7B2D-7FB53DC6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D84875-E5F0-721B-6086-FB0C43E4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D36DE-2242-51C5-C505-2C5C46C7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46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B9D11D-1145-C14F-9088-EA82BADD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29636F-8F3F-67A7-1716-EEF65199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BFD61-7D41-B08C-DBCB-3D4E5523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D80443-77BB-B0EB-6DDD-4EB96FE3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98ED38-AA36-0575-D6C7-90A32307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96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F6303-A11C-C035-3276-EEF064CE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1E6F72-877F-C969-F3AC-74EE8C811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2E2D678-43DF-16E2-D65E-E76EADE0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DFC06C-8CBD-4BE8-04F8-7A3937A9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38E292-01A8-8B48-8B1D-4B89A9F4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19F8E1-1157-DF37-4267-4543C992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961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39C553-0219-C463-EEC2-746C4C23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970F6F-DB8A-8676-5A58-73FAA5453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D1F620A-F044-FA2D-5828-5D3A5AD6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7E94924-E956-E9DD-96B4-E73005A1C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D1A06A4-D2E3-F7FB-BA6F-6FD968F9B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FA4950-E06F-C39B-3C98-18AE587A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C0069F-B670-35F9-F319-91BF2085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90FA2F1-A066-F0FB-9E31-5F72B770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1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E97F7C-473B-ED22-12FE-EAE84E5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A512B7E-FF35-CB96-2F72-63B7A71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4D5809D-1866-E7A1-EEBC-7EAFC65C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7151E3-6CF3-451E-6EA8-BDC4F407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2772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22F265-D1C1-E49C-5880-71C92D976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548ADF7-5418-538C-A2E6-98F2C8C5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3E83B2A-E1A6-FDE2-B350-FEAE2C97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54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8992A-BE28-CF51-B662-9C7D597C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5F2E42-2DA8-28AF-4062-2B521187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381E46-E8F2-8799-F102-56C5FA7CF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483BD5-244F-1F5D-4C80-A6243840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9025A-1CF9-3440-21F7-5ABAC393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F509EB4-3545-E0BF-F25F-81B5D80F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69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236036-A36D-E338-E06D-7A1D3F0A8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B8AF51-E8CC-44DB-D6DE-75122D26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70762B-1155-3845-B42E-74C308C5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2A20CA-7A80-9DE8-D7A7-3193C9C8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0B9941C-CBE8-A321-243F-2C79D054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998EBD-BAB5-A02F-90DE-5404A9CD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9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C523C90-FDED-867F-766A-8B6123B7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18FDC28-433C-6A51-1041-1DA5F6E2C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A189FF-BF50-D5FF-3478-1F485F5E2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8FB2-3B8F-4F73-A3DB-445F19208F7C}" type="datetimeFigureOut">
              <a:rPr lang="en-US" smtClean="0"/>
              <a:pPr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527F95-D545-EE05-ED4C-5C470BB9F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ED01CF-19E4-1D58-D0E0-238F226FD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ED8A9-4DB3-4C74-B309-883A72320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337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3CFBC-C908-388D-ADE5-8B607842F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183" y="1946366"/>
            <a:ext cx="8273143" cy="2046922"/>
          </a:xfrm>
        </p:spPr>
        <p:txBody>
          <a:bodyPr>
            <a:normAutofit/>
          </a:bodyPr>
          <a:lstStyle/>
          <a:p>
            <a:r>
              <a:rPr lang="en-ID" sz="4000" dirty="0" err="1">
                <a:latin typeface="Aharoni" pitchFamily="2" charset="-79"/>
                <a:cs typeface="Aharoni" pitchFamily="2" charset="-79"/>
              </a:rPr>
              <a:t>Pengantar</a:t>
            </a:r>
            <a:r>
              <a:rPr lang="en-ID" sz="4000" dirty="0">
                <a:latin typeface="Aharoni" pitchFamily="2" charset="-79"/>
                <a:cs typeface="Aharoni" pitchFamily="2" charset="-79"/>
              </a:rPr>
              <a:t> Sains Data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F7F9E-ADCF-0011-1209-5E984AA8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5623" y="715147"/>
            <a:ext cx="6130834" cy="499699"/>
          </a:xfrm>
        </p:spPr>
        <p:txBody>
          <a:bodyPr/>
          <a:lstStyle/>
          <a:p>
            <a:r>
              <a:rPr lang="en-ID" b="1" dirty="0" err="1">
                <a:solidFill>
                  <a:srgbClr val="FFFF00"/>
                </a:solidFill>
                <a:latin typeface="Arial Black" pitchFamily="34" charset="0"/>
              </a:rPr>
              <a:t>Inisiasi</a:t>
            </a:r>
            <a:r>
              <a:rPr lang="en-ID" b="1" dirty="0">
                <a:solidFill>
                  <a:srgbClr val="FFFF00"/>
                </a:solidFill>
                <a:latin typeface="Arial Black" pitchFamily="34" charset="0"/>
              </a:rPr>
              <a:t> 7</a:t>
            </a:r>
            <a:endParaRPr lang="en-US" b="1" dirty="0">
              <a:solidFill>
                <a:srgbClr val="FFFF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00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608601-93E7-74C5-9242-80482D1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95753"/>
            <a:ext cx="9729651" cy="7582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Jaringan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Syaraf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Tiruan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w Cen MT Condensed" pitchFamily="34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Tw Cen MT Condensed" pitchFamily="34" charset="0"/>
              </a:rPr>
              <a:t>lanjutan</a:t>
            </a:r>
            <a:r>
              <a:rPr lang="en-US" sz="2400" b="1" dirty="0" smtClean="0">
                <a:solidFill>
                  <a:srgbClr val="00B050"/>
                </a:solidFill>
                <a:latin typeface="Tw Cen MT Condensed" pitchFamily="34" charset="0"/>
              </a:rPr>
              <a:t>)</a:t>
            </a:r>
            <a:endParaRPr lang="en-ID" sz="2400" b="1" dirty="0">
              <a:solidFill>
                <a:srgbClr val="00B050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47DBD7-83A1-977C-1F9B-4EA8F39D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1" y="1394550"/>
            <a:ext cx="9940833" cy="4196353"/>
          </a:xfrm>
        </p:spPr>
        <p:txBody>
          <a:bodyPr>
            <a:noAutofit/>
          </a:bodyPr>
          <a:lstStyle/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Algoritma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Pembelajaran</a:t>
            </a:r>
            <a:r>
              <a:rPr lang="en-ID" sz="2400" dirty="0" smtClean="0">
                <a:latin typeface="Tw Cen MT Condensed" pitchFamily="34" charset="0"/>
              </a:rPr>
              <a:t>: </a:t>
            </a:r>
            <a:r>
              <a:rPr lang="en-ID" sz="2400" dirty="0" err="1" smtClean="0">
                <a:latin typeface="Tw Cen MT Condensed" pitchFamily="34" charset="0"/>
              </a:rPr>
              <a:t>algoritma-algoritma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digunakan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melatih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jaringan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saraf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 agar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melakukan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tugas-tugas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tertentu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seperti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klasifikasi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regresi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pengenalan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pola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pembelajaran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bertujuan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menyesuaikan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bobot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dari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jaringan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saraf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sehingga</a:t>
            </a:r>
            <a:r>
              <a:rPr lang="en-ID" sz="2400" dirty="0" smtClean="0">
                <a:latin typeface="Tw Cen MT Condensed" pitchFamily="34" charset="0"/>
              </a:rPr>
              <a:t> output yang </a:t>
            </a:r>
            <a:r>
              <a:rPr lang="en-ID" sz="2400" dirty="0" err="1" smtClean="0">
                <a:latin typeface="Tw Cen MT Condensed" pitchFamily="34" charset="0"/>
              </a:rPr>
              <a:t>dihasilkan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sesuai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output yang </a:t>
            </a:r>
            <a:r>
              <a:rPr lang="en-ID" sz="2400" dirty="0" err="1" smtClean="0">
                <a:latin typeface="Tw Cen MT Condensed" pitchFamily="34" charset="0"/>
              </a:rPr>
              <a:t>diharapkan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Salah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satu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pembelajaran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populer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backpropagation</a:t>
            </a:r>
            <a:r>
              <a:rPr lang="en-ID" sz="2400" dirty="0" smtClean="0">
                <a:latin typeface="Tw Cen MT Condensed" pitchFamily="34" charset="0"/>
              </a:rPr>
              <a:t>, yang </a:t>
            </a:r>
            <a:r>
              <a:rPr lang="en-ID" sz="2400" dirty="0" err="1" smtClean="0">
                <a:latin typeface="Tw Cen MT Condensed" pitchFamily="34" charset="0"/>
              </a:rPr>
              <a:t>menggunakan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gradien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turun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meminimalkan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kesalahan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output </a:t>
            </a:r>
            <a:r>
              <a:rPr lang="en-ID" sz="2400" dirty="0" err="1" smtClean="0">
                <a:latin typeface="Tw Cen MT Condensed" pitchFamily="34" charset="0"/>
              </a:rPr>
              <a:t>aktual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output yang </a:t>
            </a:r>
            <a:r>
              <a:rPr lang="en-ID" sz="2400" dirty="0" err="1" smtClean="0">
                <a:latin typeface="Tw Cen MT Condensed" pitchFamily="34" charset="0"/>
              </a:rPr>
              <a:t>diharapkan</a:t>
            </a:r>
            <a:r>
              <a:rPr lang="en-ID" sz="24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Aplikasi</a:t>
            </a:r>
            <a:r>
              <a:rPr lang="en-ID" sz="2400" dirty="0" smtClean="0">
                <a:latin typeface="Tw Cen MT Condensed" pitchFamily="34" charset="0"/>
              </a:rPr>
              <a:t>: </a:t>
            </a:r>
            <a:r>
              <a:rPr lang="en-ID" sz="2400" dirty="0" err="1" smtClean="0">
                <a:latin typeface="Tw Cen MT Condensed" pitchFamily="34" charset="0"/>
              </a:rPr>
              <a:t>contoh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aplikasi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dari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jaringan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saraf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bidang-bidang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seperti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pengenalan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suara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pengenalan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wajah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pengolahan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citra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pengolahan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bahasa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alami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lain-lain. </a:t>
            </a:r>
            <a:r>
              <a:rPr lang="en-ID" sz="2400" dirty="0" err="1" smtClean="0">
                <a:latin typeface="Tw Cen MT Condensed" pitchFamily="34" charset="0"/>
              </a:rPr>
              <a:t>Jaringan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saraf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menyelesaikan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masalah-masalah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sulit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tidak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mungkin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diselesaikan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komputasi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konvensional</a:t>
            </a:r>
            <a:r>
              <a:rPr lang="en-ID" sz="2400" dirty="0" smtClean="0"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endParaRPr lang="en-ID" sz="24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53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608601-93E7-74C5-9242-80482D1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154" y="221433"/>
            <a:ext cx="9729651" cy="7582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Jaringan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Syaraf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Tiruan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w Cen MT Condensed" pitchFamily="34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Tw Cen MT Condensed" pitchFamily="34" charset="0"/>
              </a:rPr>
              <a:t>lanjutan</a:t>
            </a:r>
            <a:r>
              <a:rPr lang="en-US" sz="2400" b="1" dirty="0" smtClean="0">
                <a:solidFill>
                  <a:srgbClr val="00B050"/>
                </a:solidFill>
                <a:latin typeface="Tw Cen MT Condensed" pitchFamily="34" charset="0"/>
              </a:rPr>
              <a:t>)</a:t>
            </a:r>
            <a:endParaRPr lang="en-ID" sz="2400" b="1" dirty="0">
              <a:solidFill>
                <a:srgbClr val="00B050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47DBD7-83A1-977C-1F9B-4EA8F39D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11" y="1149532"/>
            <a:ext cx="10554788" cy="5172890"/>
          </a:xfrm>
        </p:spPr>
        <p:txBody>
          <a:bodyPr>
            <a:noAutofit/>
          </a:bodyPr>
          <a:lstStyle/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D" sz="2300" dirty="0" smtClean="0">
                <a:solidFill>
                  <a:srgbClr val="FF0000"/>
                </a:solidFill>
                <a:latin typeface="Tw Cen MT Condensed" pitchFamily="34" charset="0"/>
              </a:rPr>
              <a:t>Multi-Layer </a:t>
            </a:r>
            <a:r>
              <a:rPr lang="en-ID" sz="2300" dirty="0" err="1" smtClean="0">
                <a:solidFill>
                  <a:srgbClr val="FF0000"/>
                </a:solidFill>
                <a:latin typeface="Tw Cen MT Condensed" pitchFamily="34" charset="0"/>
              </a:rPr>
              <a:t>Perceptron</a:t>
            </a:r>
            <a:r>
              <a:rPr lang="en-ID" sz="2300" dirty="0" smtClean="0">
                <a:solidFill>
                  <a:srgbClr val="FF0000"/>
                </a:solidFill>
                <a:latin typeface="Tw Cen MT Condensed" pitchFamily="34" charset="0"/>
              </a:rPr>
              <a:t> (MLP) </a:t>
            </a:r>
            <a:r>
              <a:rPr lang="en-ID" sz="23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300" dirty="0" smtClean="0">
                <a:solidFill>
                  <a:srgbClr val="FF0000"/>
                </a:solidFill>
                <a:latin typeface="Tw Cen MT Condensed" pitchFamily="34" charset="0"/>
              </a:rPr>
              <a:t> Radial Basis Function Neural Network (RBFNN).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Kedua</a:t>
            </a:r>
            <a:r>
              <a:rPr lang="en-ID" sz="2300" dirty="0" smtClean="0">
                <a:latin typeface="Tw Cen MT Condensed" pitchFamily="34" charset="0"/>
              </a:rPr>
              <a:t> diagram </a:t>
            </a:r>
            <a:r>
              <a:rPr lang="en-ID" sz="2300" dirty="0" err="1" smtClean="0">
                <a:latin typeface="Tw Cen MT Condensed" pitchFamily="34" charset="0"/>
              </a:rPr>
              <a:t>menggambarkan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lapisan</a:t>
            </a:r>
            <a:r>
              <a:rPr lang="en-ID" sz="2300" dirty="0" smtClean="0">
                <a:latin typeface="Tw Cen MT Condensed" pitchFamily="34" charset="0"/>
              </a:rPr>
              <a:t> input, hidden, </a:t>
            </a:r>
            <a:r>
              <a:rPr lang="en-ID" sz="2300" dirty="0" err="1" smtClean="0">
                <a:latin typeface="Tw Cen MT Condensed" pitchFamily="34" charset="0"/>
              </a:rPr>
              <a:t>dan</a:t>
            </a:r>
            <a:r>
              <a:rPr lang="en-ID" sz="2300" dirty="0" smtClean="0">
                <a:latin typeface="Tw Cen MT Condensed" pitchFamily="34" charset="0"/>
              </a:rPr>
              <a:t> output </a:t>
            </a:r>
            <a:r>
              <a:rPr lang="en-ID" sz="2300" dirty="0" err="1" smtClean="0">
                <a:latin typeface="Tw Cen MT Condensed" pitchFamily="34" charset="0"/>
              </a:rPr>
              <a:t>dengan</a:t>
            </a:r>
            <a:r>
              <a:rPr lang="en-ID" sz="2300" dirty="0" smtClean="0">
                <a:latin typeface="Tw Cen MT Condensed" pitchFamily="34" charset="0"/>
              </a:rPr>
              <a:t> node </a:t>
            </a:r>
            <a:r>
              <a:rPr lang="en-ID" sz="2300" dirty="0" err="1" smtClean="0">
                <a:latin typeface="Tw Cen MT Condensed" pitchFamily="34" charset="0"/>
              </a:rPr>
              <a:t>dan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koneksinya</a:t>
            </a:r>
            <a:r>
              <a:rPr lang="en-ID" sz="2300" dirty="0" smtClean="0">
                <a:latin typeface="Tw Cen MT Condensed" pitchFamily="34" charset="0"/>
              </a:rPr>
              <a:t>. </a:t>
            </a:r>
            <a:r>
              <a:rPr lang="en-ID" sz="2300" dirty="0" err="1" smtClean="0">
                <a:latin typeface="Tw Cen MT Condensed" pitchFamily="34" charset="0"/>
              </a:rPr>
              <a:t>Teks</a:t>
            </a:r>
            <a:r>
              <a:rPr lang="en-ID" sz="2300" dirty="0" smtClean="0">
                <a:latin typeface="Tw Cen MT Condensed" pitchFamily="34" charset="0"/>
              </a:rPr>
              <a:t> yang </a:t>
            </a:r>
            <a:r>
              <a:rPr lang="en-ID" sz="2300" dirty="0" err="1" smtClean="0">
                <a:latin typeface="Tw Cen MT Condensed" pitchFamily="34" charset="0"/>
              </a:rPr>
              <a:t>menyertai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memberikan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penjelasan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tentang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karakteristik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dan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fungsi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dari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kedua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jenis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jaringan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saraf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tersebut</a:t>
            </a:r>
            <a:r>
              <a:rPr lang="en-ID" sz="23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D" sz="2300" dirty="0" err="1" smtClean="0">
                <a:latin typeface="Tw Cen MT Condensed" pitchFamily="34" charset="0"/>
              </a:rPr>
              <a:t>Bagian</a:t>
            </a:r>
            <a:r>
              <a:rPr lang="en-ID" sz="2300" dirty="0" smtClean="0">
                <a:latin typeface="Tw Cen MT Condensed" pitchFamily="34" charset="0"/>
              </a:rPr>
              <a:t> A </a:t>
            </a:r>
            <a:r>
              <a:rPr lang="en-ID" sz="2300" dirty="0" err="1" smtClean="0">
                <a:latin typeface="Tw Cen MT Condensed" pitchFamily="34" charset="0"/>
              </a:rPr>
              <a:t>menjelaskan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tentang</a:t>
            </a:r>
            <a:r>
              <a:rPr lang="en-ID" sz="2300" dirty="0" smtClean="0">
                <a:latin typeface="Tw Cen MT Condensed" pitchFamily="34" charset="0"/>
              </a:rPr>
              <a:t> “MULTI-LAYER PERCEPTRON” </a:t>
            </a:r>
            <a:r>
              <a:rPr lang="en-ID" sz="2300" dirty="0" err="1" smtClean="0">
                <a:latin typeface="Tw Cen MT Condensed" pitchFamily="34" charset="0"/>
              </a:rPr>
              <a:t>dengan</a:t>
            </a:r>
            <a:r>
              <a:rPr lang="en-ID" sz="2300" dirty="0" smtClean="0">
                <a:latin typeface="Tw Cen MT Condensed" pitchFamily="34" charset="0"/>
              </a:rPr>
              <a:t> diagram yang </a:t>
            </a:r>
            <a:r>
              <a:rPr lang="en-ID" sz="2300" dirty="0" err="1" smtClean="0">
                <a:latin typeface="Tw Cen MT Condensed" pitchFamily="34" charset="0"/>
              </a:rPr>
              <a:t>menunjukkan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lapisan</a:t>
            </a:r>
            <a:r>
              <a:rPr lang="en-ID" sz="2300" dirty="0" smtClean="0">
                <a:latin typeface="Tw Cen MT Condensed" pitchFamily="34" charset="0"/>
              </a:rPr>
              <a:t> input, hidden, </a:t>
            </a:r>
            <a:r>
              <a:rPr lang="en-ID" sz="2300" dirty="0" err="1" smtClean="0">
                <a:latin typeface="Tw Cen MT Condensed" pitchFamily="34" charset="0"/>
              </a:rPr>
              <a:t>dan</a:t>
            </a:r>
            <a:r>
              <a:rPr lang="en-ID" sz="2300" dirty="0" smtClean="0">
                <a:latin typeface="Tw Cen MT Condensed" pitchFamily="34" charset="0"/>
              </a:rPr>
              <a:t> output. Node-node </a:t>
            </a:r>
            <a:r>
              <a:rPr lang="en-ID" sz="2300" dirty="0" err="1" smtClean="0">
                <a:latin typeface="Tw Cen MT Condensed" pitchFamily="34" charset="0"/>
              </a:rPr>
              <a:t>pada</a:t>
            </a:r>
            <a:r>
              <a:rPr lang="en-ID" sz="2300" dirty="0" smtClean="0">
                <a:latin typeface="Tw Cen MT Condensed" pitchFamily="34" charset="0"/>
              </a:rPr>
              <a:t> diagram </a:t>
            </a:r>
            <a:r>
              <a:rPr lang="en-ID" sz="2300" dirty="0" err="1" smtClean="0">
                <a:latin typeface="Tw Cen MT Condensed" pitchFamily="34" charset="0"/>
              </a:rPr>
              <a:t>dihubungkan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oleh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garis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untuk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menunjukkan</a:t>
            </a:r>
            <a:r>
              <a:rPr lang="en-ID" sz="2300" dirty="0" smtClean="0">
                <a:latin typeface="Tw Cen MT Condensed" pitchFamily="34" charset="0"/>
              </a:rPr>
              <a:t> transfer </a:t>
            </a:r>
            <a:r>
              <a:rPr lang="en-ID" sz="2300" dirty="0" err="1" smtClean="0">
                <a:latin typeface="Tw Cen MT Condensed" pitchFamily="34" charset="0"/>
              </a:rPr>
              <a:t>informasi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antar</a:t>
            </a:r>
            <a:r>
              <a:rPr lang="en-ID" sz="2300" dirty="0" smtClean="0">
                <a:latin typeface="Tw Cen MT Condensed" pitchFamily="34" charset="0"/>
              </a:rPr>
              <a:t> node. </a:t>
            </a:r>
            <a:r>
              <a:rPr lang="en-ID" sz="2300" dirty="0" err="1" smtClean="0">
                <a:latin typeface="Tw Cen MT Condensed" pitchFamily="34" charset="0"/>
              </a:rPr>
              <a:t>Pada</a:t>
            </a:r>
            <a:r>
              <a:rPr lang="en-ID" sz="2300" dirty="0" smtClean="0">
                <a:latin typeface="Tw Cen MT Condensed" pitchFamily="34" charset="0"/>
              </a:rPr>
              <a:t> MLP </a:t>
            </a:r>
            <a:r>
              <a:rPr lang="en-ID" sz="2300" dirty="0" err="1" smtClean="0">
                <a:latin typeface="Tw Cen MT Condensed" pitchFamily="34" charset="0"/>
              </a:rPr>
              <a:t>perhitungan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dari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perkiraan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bobot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nilai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menggunakan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algoritma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backpropagation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sebagai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perhitungan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dasar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optimasi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bobot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secara</a:t>
            </a:r>
            <a:r>
              <a:rPr lang="en-ID" sz="2300" dirty="0" smtClean="0">
                <a:latin typeface="Tw Cen MT Condensed" pitchFamily="34" charset="0"/>
              </a:rPr>
              <a:t> iterative, </a:t>
            </a:r>
            <a:r>
              <a:rPr lang="en-ID" sz="2300" dirty="0" err="1" smtClean="0">
                <a:latin typeface="Tw Cen MT Condensed" pitchFamily="34" charset="0"/>
              </a:rPr>
              <a:t>maju-mundur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secara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berulang-ulang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hingga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mencapai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nilai</a:t>
            </a:r>
            <a:r>
              <a:rPr lang="en-ID" sz="2300" dirty="0" smtClean="0">
                <a:latin typeface="Tw Cen MT Condensed" pitchFamily="34" charset="0"/>
              </a:rPr>
              <a:t> optimal.</a:t>
            </a: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D" sz="2300" dirty="0" err="1" smtClean="0">
                <a:latin typeface="Tw Cen MT Condensed" pitchFamily="34" charset="0"/>
              </a:rPr>
              <a:t>Bagian</a:t>
            </a:r>
            <a:r>
              <a:rPr lang="en-ID" sz="2300" dirty="0" smtClean="0">
                <a:latin typeface="Tw Cen MT Condensed" pitchFamily="34" charset="0"/>
              </a:rPr>
              <a:t> B </a:t>
            </a:r>
            <a:r>
              <a:rPr lang="en-ID" sz="2300" dirty="0" err="1" smtClean="0">
                <a:latin typeface="Tw Cen MT Condensed" pitchFamily="34" charset="0"/>
              </a:rPr>
              <a:t>menjelaskan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tentang</a:t>
            </a:r>
            <a:r>
              <a:rPr lang="en-ID" sz="2300" dirty="0" smtClean="0">
                <a:latin typeface="Tw Cen MT Condensed" pitchFamily="34" charset="0"/>
              </a:rPr>
              <a:t> “RADIAL BASIS FUNCTION NEURAL NETWORK (RBFNN)” </a:t>
            </a:r>
            <a:r>
              <a:rPr lang="en-ID" sz="2300" dirty="0" err="1" smtClean="0">
                <a:latin typeface="Tw Cen MT Condensed" pitchFamily="34" charset="0"/>
              </a:rPr>
              <a:t>dengan</a:t>
            </a:r>
            <a:r>
              <a:rPr lang="en-ID" sz="2300" dirty="0" smtClean="0">
                <a:latin typeface="Tw Cen MT Condensed" pitchFamily="34" charset="0"/>
              </a:rPr>
              <a:t> diagram </a:t>
            </a:r>
            <a:r>
              <a:rPr lang="en-ID" sz="2300" dirty="0" err="1" smtClean="0">
                <a:latin typeface="Tw Cen MT Condensed" pitchFamily="34" charset="0"/>
              </a:rPr>
              <a:t>serupa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tetapi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memiliki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struktur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konektivitas</a:t>
            </a:r>
            <a:r>
              <a:rPr lang="en-ID" sz="2300" dirty="0" smtClean="0">
                <a:latin typeface="Tw Cen MT Condensed" pitchFamily="34" charset="0"/>
              </a:rPr>
              <a:t> yang </a:t>
            </a:r>
            <a:r>
              <a:rPr lang="en-ID" sz="2300" dirty="0" err="1" smtClean="0">
                <a:latin typeface="Tw Cen MT Condensed" pitchFamily="34" charset="0"/>
              </a:rPr>
              <a:t>berbeda</a:t>
            </a:r>
            <a:r>
              <a:rPr lang="en-ID" sz="2300" dirty="0" smtClean="0">
                <a:latin typeface="Tw Cen MT Condensed" pitchFamily="34" charset="0"/>
              </a:rPr>
              <a:t>. </a:t>
            </a:r>
            <a:r>
              <a:rPr lang="en-ID" sz="2300" dirty="0" err="1" smtClean="0">
                <a:latin typeface="Tw Cen MT Condensed" pitchFamily="34" charset="0"/>
              </a:rPr>
              <a:t>Teks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dalam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bahasa</a:t>
            </a:r>
            <a:r>
              <a:rPr lang="en-ID" sz="2300" dirty="0" smtClean="0">
                <a:latin typeface="Tw Cen MT Condensed" pitchFamily="34" charset="0"/>
              </a:rPr>
              <a:t> Indonesia </a:t>
            </a:r>
            <a:r>
              <a:rPr lang="en-ID" sz="2300" dirty="0" err="1" smtClean="0">
                <a:latin typeface="Tw Cen MT Condensed" pitchFamily="34" charset="0"/>
              </a:rPr>
              <a:t>memberikan</a:t>
            </a:r>
            <a:r>
              <a:rPr lang="en-ID" sz="2300" dirty="0" smtClean="0">
                <a:latin typeface="Tw Cen MT Condensed" pitchFamily="34" charset="0"/>
              </a:rPr>
              <a:t> detail </a:t>
            </a:r>
            <a:r>
              <a:rPr lang="en-ID" sz="2300" dirty="0" err="1" smtClean="0">
                <a:latin typeface="Tw Cen MT Condensed" pitchFamily="34" charset="0"/>
              </a:rPr>
              <a:t>lebih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lanjut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mengenai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masing-masing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arsitektur</a:t>
            </a:r>
            <a:r>
              <a:rPr lang="en-ID" sz="2300" dirty="0" smtClean="0">
                <a:latin typeface="Tw Cen MT Condensed" pitchFamily="34" charset="0"/>
              </a:rPr>
              <a:t>, </a:t>
            </a:r>
            <a:r>
              <a:rPr lang="en-ID" sz="2300" dirty="0" err="1" smtClean="0">
                <a:latin typeface="Tw Cen MT Condensed" pitchFamily="34" charset="0"/>
              </a:rPr>
              <a:t>termasuk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cara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kerja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dan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aplikasinya</a:t>
            </a:r>
            <a:r>
              <a:rPr lang="en-ID" sz="23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ID" sz="2300" dirty="0" smtClean="0">
                <a:latin typeface="Tw Cen MT Condensed" pitchFamily="34" charset="0"/>
              </a:rPr>
              <a:t>MLP </a:t>
            </a:r>
            <a:r>
              <a:rPr lang="en-ID" sz="2300" dirty="0" err="1" smtClean="0">
                <a:latin typeface="Tw Cen MT Condensed" pitchFamily="34" charset="0"/>
              </a:rPr>
              <a:t>dan</a:t>
            </a:r>
            <a:r>
              <a:rPr lang="en-ID" sz="2300" dirty="0" smtClean="0">
                <a:latin typeface="Tw Cen MT Condensed" pitchFamily="34" charset="0"/>
              </a:rPr>
              <a:t> RBFNN </a:t>
            </a:r>
            <a:r>
              <a:rPr lang="en-ID" sz="2300" dirty="0" err="1" smtClean="0">
                <a:latin typeface="Tw Cen MT Condensed" pitchFamily="34" charset="0"/>
              </a:rPr>
              <a:t>adalah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dua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jenis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arsitektur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jaringan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saraf</a:t>
            </a:r>
            <a:r>
              <a:rPr lang="en-ID" sz="2300" dirty="0" smtClean="0">
                <a:latin typeface="Tw Cen MT Condensed" pitchFamily="34" charset="0"/>
              </a:rPr>
              <a:t> yang </a:t>
            </a:r>
            <a:r>
              <a:rPr lang="en-ID" sz="2300" dirty="0" err="1" smtClean="0">
                <a:latin typeface="Tw Cen MT Condensed" pitchFamily="34" charset="0"/>
              </a:rPr>
              <a:t>digunakan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untuk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memproses</a:t>
            </a:r>
            <a:r>
              <a:rPr lang="en-ID" sz="2300" dirty="0" smtClean="0">
                <a:latin typeface="Tw Cen MT Condensed" pitchFamily="34" charset="0"/>
              </a:rPr>
              <a:t> data </a:t>
            </a:r>
            <a:r>
              <a:rPr lang="en-ID" sz="2300" dirty="0" err="1" smtClean="0">
                <a:latin typeface="Tw Cen MT Condensed" pitchFamily="34" charset="0"/>
              </a:rPr>
              <a:t>dan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mengenali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pola</a:t>
            </a:r>
            <a:r>
              <a:rPr lang="en-ID" sz="2300" dirty="0" smtClean="0">
                <a:latin typeface="Tw Cen MT Condensed" pitchFamily="34" charset="0"/>
              </a:rPr>
              <a:t>. MLP </a:t>
            </a:r>
            <a:r>
              <a:rPr lang="en-ID" sz="2300" dirty="0" err="1" smtClean="0">
                <a:latin typeface="Tw Cen MT Condensed" pitchFamily="34" charset="0"/>
              </a:rPr>
              <a:t>memiliki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tiga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atau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lebih</a:t>
            </a:r>
            <a:r>
              <a:rPr lang="en-ID" sz="2300" dirty="0" smtClean="0">
                <a:latin typeface="Tw Cen MT Condensed" pitchFamily="34" charset="0"/>
              </a:rPr>
              <a:t> layer, </a:t>
            </a:r>
            <a:r>
              <a:rPr lang="en-ID" sz="2300" dirty="0" err="1" smtClean="0">
                <a:latin typeface="Tw Cen MT Condensed" pitchFamily="34" charset="0"/>
              </a:rPr>
              <a:t>yaitu</a:t>
            </a:r>
            <a:r>
              <a:rPr lang="en-ID" sz="2300" dirty="0" smtClean="0">
                <a:latin typeface="Tw Cen MT Condensed" pitchFamily="34" charset="0"/>
              </a:rPr>
              <a:t> input layer, </a:t>
            </a:r>
            <a:r>
              <a:rPr lang="en-ID" sz="2300" dirty="0" err="1" smtClean="0">
                <a:latin typeface="Tw Cen MT Condensed" pitchFamily="34" charset="0"/>
              </a:rPr>
              <a:t>satu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atau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lebih</a:t>
            </a:r>
            <a:r>
              <a:rPr lang="en-ID" sz="2300" dirty="0" smtClean="0">
                <a:latin typeface="Tw Cen MT Condensed" pitchFamily="34" charset="0"/>
              </a:rPr>
              <a:t> hidden layer, </a:t>
            </a:r>
            <a:r>
              <a:rPr lang="en-ID" sz="2300" dirty="0" err="1" smtClean="0">
                <a:latin typeface="Tw Cen MT Condensed" pitchFamily="34" charset="0"/>
              </a:rPr>
              <a:t>dan</a:t>
            </a:r>
            <a:r>
              <a:rPr lang="en-ID" sz="2300" dirty="0" smtClean="0">
                <a:latin typeface="Tw Cen MT Condensed" pitchFamily="34" charset="0"/>
              </a:rPr>
              <a:t> output layer. RBFNN, </a:t>
            </a:r>
            <a:r>
              <a:rPr lang="en-ID" sz="2300" dirty="0" err="1" smtClean="0">
                <a:latin typeface="Tw Cen MT Condensed" pitchFamily="34" charset="0"/>
              </a:rPr>
              <a:t>di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sisi</a:t>
            </a:r>
            <a:r>
              <a:rPr lang="en-ID" sz="2300" dirty="0" smtClean="0">
                <a:latin typeface="Tw Cen MT Condensed" pitchFamily="34" charset="0"/>
              </a:rPr>
              <a:t> lain, </a:t>
            </a:r>
            <a:r>
              <a:rPr lang="en-ID" sz="2300" dirty="0" err="1" smtClean="0">
                <a:latin typeface="Tw Cen MT Condensed" pitchFamily="34" charset="0"/>
              </a:rPr>
              <a:t>menggunakan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fungsi</a:t>
            </a:r>
            <a:r>
              <a:rPr lang="en-ID" sz="2300" dirty="0" smtClean="0">
                <a:latin typeface="Tw Cen MT Condensed" pitchFamily="34" charset="0"/>
              </a:rPr>
              <a:t> radial basis </a:t>
            </a:r>
            <a:r>
              <a:rPr lang="en-ID" sz="2300" dirty="0" err="1" smtClean="0">
                <a:latin typeface="Tw Cen MT Condensed" pitchFamily="34" charset="0"/>
              </a:rPr>
              <a:t>sebagai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fungsi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aktivasi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pada</a:t>
            </a:r>
            <a:r>
              <a:rPr lang="en-ID" sz="2300" dirty="0" smtClean="0">
                <a:latin typeface="Tw Cen MT Condensed" pitchFamily="34" charset="0"/>
              </a:rPr>
              <a:t> hidden layer. </a:t>
            </a:r>
            <a:r>
              <a:rPr lang="en-ID" sz="2300" dirty="0" err="1" smtClean="0">
                <a:latin typeface="Tw Cen MT Condensed" pitchFamily="34" charset="0"/>
              </a:rPr>
              <a:t>Kedua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jenis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jaringan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saraf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ini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memiliki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kelebihan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dan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kekurangan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masing-masing</a:t>
            </a:r>
            <a:r>
              <a:rPr lang="en-ID" sz="2300" dirty="0" smtClean="0">
                <a:latin typeface="Tw Cen MT Condensed" pitchFamily="34" charset="0"/>
              </a:rPr>
              <a:t>, </a:t>
            </a:r>
            <a:r>
              <a:rPr lang="en-ID" sz="2300" dirty="0" err="1" smtClean="0">
                <a:latin typeface="Tw Cen MT Condensed" pitchFamily="34" charset="0"/>
              </a:rPr>
              <a:t>dan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dapat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digunakan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dalam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berbagai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aplikasi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seperti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pengenalan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suara</a:t>
            </a:r>
            <a:r>
              <a:rPr lang="en-ID" sz="2300" dirty="0" smtClean="0">
                <a:latin typeface="Tw Cen MT Condensed" pitchFamily="34" charset="0"/>
              </a:rPr>
              <a:t>, </a:t>
            </a:r>
            <a:r>
              <a:rPr lang="en-ID" sz="2300" dirty="0" err="1" smtClean="0">
                <a:latin typeface="Tw Cen MT Condensed" pitchFamily="34" charset="0"/>
              </a:rPr>
              <a:t>pengenalan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tulisan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tangan</a:t>
            </a:r>
            <a:r>
              <a:rPr lang="en-ID" sz="2300" dirty="0" smtClean="0">
                <a:latin typeface="Tw Cen MT Condensed" pitchFamily="34" charset="0"/>
              </a:rPr>
              <a:t>, </a:t>
            </a:r>
            <a:r>
              <a:rPr lang="en-ID" sz="2300" dirty="0" err="1" smtClean="0">
                <a:latin typeface="Tw Cen MT Condensed" pitchFamily="34" charset="0"/>
              </a:rPr>
              <a:t>dan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pengenalan</a:t>
            </a:r>
            <a:r>
              <a:rPr lang="en-ID" sz="2300" dirty="0" smtClean="0">
                <a:latin typeface="Tw Cen MT Condensed" pitchFamily="34" charset="0"/>
              </a:rPr>
              <a:t> </a:t>
            </a:r>
            <a:r>
              <a:rPr lang="en-ID" sz="2300" dirty="0" err="1" smtClean="0">
                <a:latin typeface="Tw Cen MT Condensed" pitchFamily="34" charset="0"/>
              </a:rPr>
              <a:t>wajah</a:t>
            </a:r>
            <a:r>
              <a:rPr lang="en-ID" sz="2300" dirty="0" smtClean="0">
                <a:latin typeface="Tw Cen MT Condensed" pitchFamily="34" charset="0"/>
              </a:rPr>
              <a:t> [OCR].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</a:pPr>
            <a:endParaRPr lang="en-ID" sz="23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53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608601-93E7-74C5-9242-80482D1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154" y="221433"/>
            <a:ext cx="9729651" cy="7582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Jaringan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Syaraf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Tiruan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Tw Cen MT Condensed" pitchFamily="34" charset="0"/>
              </a:rPr>
              <a:t>(</a:t>
            </a:r>
            <a:r>
              <a:rPr lang="en-US" sz="2400" b="1" dirty="0" err="1" smtClean="0">
                <a:solidFill>
                  <a:srgbClr val="00B050"/>
                </a:solidFill>
                <a:latin typeface="Tw Cen MT Condensed" pitchFamily="34" charset="0"/>
              </a:rPr>
              <a:t>lanjutan</a:t>
            </a:r>
            <a:r>
              <a:rPr lang="en-US" sz="2400" b="1" dirty="0" smtClean="0">
                <a:solidFill>
                  <a:srgbClr val="00B050"/>
                </a:solidFill>
                <a:latin typeface="Tw Cen MT Condensed" pitchFamily="34" charset="0"/>
              </a:rPr>
              <a:t>)</a:t>
            </a:r>
            <a:endParaRPr lang="en-ID" sz="2400" b="1" dirty="0">
              <a:solidFill>
                <a:srgbClr val="00B050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47DBD7-83A1-977C-1F9B-4EA8F39D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7" y="1306286"/>
            <a:ext cx="10554788" cy="5172890"/>
          </a:xfrm>
        </p:spPr>
        <p:txBody>
          <a:bodyPr>
            <a:noAutofit/>
          </a:bodyPr>
          <a:lstStyle/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Algoritma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RBFN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MLP</a:t>
            </a:r>
            <a:r>
              <a:rPr lang="en-ID" sz="2400" dirty="0" smtClean="0">
                <a:latin typeface="Tw Cen MT Condensed" pitchFamily="34" charset="0"/>
              </a:rPr>
              <a:t>: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jenis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Jaringan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Syaraf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 (JST) yang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analisis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klasifikasi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kasus</a:t>
            </a:r>
            <a:r>
              <a:rPr lang="en-ID" sz="2400" dirty="0" smtClean="0">
                <a:latin typeface="Tw Cen MT Condensed" pitchFamily="34" charset="0"/>
              </a:rPr>
              <a:t> non-linear yang </a:t>
            </a:r>
            <a:r>
              <a:rPr lang="en-ID" sz="2400" dirty="0" err="1" smtClean="0">
                <a:latin typeface="Tw Cen MT Condensed" pitchFamily="34" charset="0"/>
              </a:rPr>
              <a:t>kompleks</a:t>
            </a:r>
            <a:r>
              <a:rPr lang="en-ID" sz="2400" dirty="0" smtClean="0">
                <a:latin typeface="Tw Cen MT Condensed" pitchFamily="34" charset="0"/>
              </a:rPr>
              <a:t>. RBFN </a:t>
            </a:r>
            <a:r>
              <a:rPr lang="en-ID" sz="2400" dirty="0" err="1" smtClean="0">
                <a:latin typeface="Tw Cen MT Condensed" pitchFamily="34" charset="0"/>
              </a:rPr>
              <a:t>membutuhkan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waktu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komputasi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singkat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jika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dibandingkan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MLP, </a:t>
            </a:r>
            <a:r>
              <a:rPr lang="en-ID" sz="2400" dirty="0" err="1" smtClean="0">
                <a:latin typeface="Tw Cen MT Condensed" pitchFamily="34" charset="0"/>
              </a:rPr>
              <a:t>tetapi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kelemahan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dalam</a:t>
            </a:r>
            <a:r>
              <a:rPr lang="en-ID" sz="2400" dirty="0" smtClean="0">
                <a:latin typeface="Tw Cen MT Condensed" pitchFamily="34" charset="0"/>
              </a:rPr>
              <a:t> learning rate yang </a:t>
            </a:r>
            <a:r>
              <a:rPr lang="en-ID" sz="2400" dirty="0" err="1" smtClean="0">
                <a:latin typeface="Tw Cen MT Condensed" pitchFamily="34" charset="0"/>
              </a:rPr>
              <a:t>relatif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lebih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lambat</a:t>
            </a:r>
            <a:r>
              <a:rPr lang="en-ID" sz="2400" dirty="0" smtClean="0">
                <a:latin typeface="Tw Cen MT Condensed" pitchFamily="34" charset="0"/>
              </a:rPr>
              <a:t>. MLP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smtClean="0">
                <a:latin typeface="Tw Cen MT Condensed" pitchFamily="34" charset="0"/>
              </a:rPr>
              <a:t>yang </a:t>
            </a:r>
            <a:r>
              <a:rPr lang="en-ID" sz="2400" dirty="0" err="1" smtClean="0">
                <a:latin typeface="Tw Cen MT Condensed" pitchFamily="34" charset="0"/>
              </a:rPr>
              <a:t>lebih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populer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banyak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digunakan</a:t>
            </a:r>
            <a:r>
              <a:rPr lang="en-ID" sz="2400" dirty="0" smtClean="0">
                <a:latin typeface="Tw Cen MT Condensed" pitchFamily="34" charset="0"/>
              </a:rPr>
              <a:t> (</a:t>
            </a:r>
            <a:r>
              <a:rPr lang="en-ID" sz="2400" dirty="0" err="1" smtClean="0">
                <a:latin typeface="Tw Cen MT Condensed" pitchFamily="34" charset="0"/>
              </a:rPr>
              <a:t>Ramadani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Furqon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Setiawan</a:t>
            </a:r>
            <a:r>
              <a:rPr lang="en-ID" sz="2400" dirty="0" smtClean="0">
                <a:latin typeface="Tw Cen MT Condensed" pitchFamily="34" charset="0"/>
              </a:rPr>
              <a:t>, &amp; </a:t>
            </a:r>
            <a:r>
              <a:rPr lang="en-ID" sz="2400" dirty="0" err="1" smtClean="0">
                <a:latin typeface="Tw Cen MT Condensed" pitchFamily="34" charset="0"/>
              </a:rPr>
              <a:t>Rosyidi</a:t>
            </a:r>
            <a:r>
              <a:rPr lang="en-ID" sz="2400" dirty="0" smtClean="0">
                <a:latin typeface="Tw Cen MT Condensed" pitchFamily="34" charset="0"/>
              </a:rPr>
              <a:t> (2020)).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Kelebihan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Kekurangan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Algoritma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JST</a:t>
            </a:r>
            <a:r>
              <a:rPr lang="en-ID" sz="2400" dirty="0" smtClean="0">
                <a:latin typeface="Tw Cen MT Condensed" pitchFamily="34" charset="0"/>
              </a:rPr>
              <a:t>: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smtClean="0">
                <a:latin typeface="Tw Cen MT Condensed" pitchFamily="34" charset="0"/>
              </a:rPr>
              <a:t>JST </a:t>
            </a:r>
            <a:r>
              <a:rPr lang="en-ID" sz="2400" dirty="0" err="1" smtClean="0">
                <a:latin typeface="Tw Cen MT Condensed" pitchFamily="34" charset="0"/>
              </a:rPr>
              <a:t>bukanlah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baru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tetapi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sudah</a:t>
            </a:r>
            <a:r>
              <a:rPr lang="en-ID" sz="2400" dirty="0" smtClean="0">
                <a:latin typeface="Tw Cen MT Condensed" pitchFamily="34" charset="0"/>
              </a:rPr>
              <a:t> lama </a:t>
            </a:r>
            <a:r>
              <a:rPr lang="en-ID" sz="2400" dirty="0" err="1" smtClean="0">
                <a:latin typeface="Tw Cen MT Condensed" pitchFamily="34" charset="0"/>
              </a:rPr>
              <a:t>dikembangkan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oleh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peneliti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bidang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kecerdasan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buatan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smtClean="0">
                <a:latin typeface="Tw Cen MT Condensed" pitchFamily="34" charset="0"/>
              </a:rPr>
              <a:t>JST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kelebihan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dalam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kemampuan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belajar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dari</a:t>
            </a:r>
            <a:r>
              <a:rPr lang="en-ID" sz="2400" dirty="0" smtClean="0">
                <a:latin typeface="Tw Cen MT Condensed" pitchFamily="34" charset="0"/>
              </a:rPr>
              <a:t> data, </a:t>
            </a:r>
            <a:r>
              <a:rPr lang="en-ID" sz="2400" dirty="0" err="1" smtClean="0">
                <a:latin typeface="Tw Cen MT Condensed" pitchFamily="34" charset="0"/>
              </a:rPr>
              <a:t>menyesuaikan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diri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perubahan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lingkungan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menangani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masalah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rumit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Namun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smtClean="0">
                <a:latin typeface="Tw Cen MT Condensed" pitchFamily="34" charset="0"/>
              </a:rPr>
              <a:t>JST </a:t>
            </a:r>
            <a:r>
              <a:rPr lang="en-ID" sz="2400" dirty="0" err="1" smtClean="0">
                <a:latin typeface="Tw Cen MT Condensed" pitchFamily="34" charset="0"/>
              </a:rPr>
              <a:t>juga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kekurangan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dalam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biaya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komputasi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tinggi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ketergantungan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pada</a:t>
            </a:r>
            <a:r>
              <a:rPr lang="en-ID" sz="2400" dirty="0" smtClean="0">
                <a:latin typeface="Tw Cen MT Condensed" pitchFamily="34" charset="0"/>
              </a:rPr>
              <a:t> parameter </a:t>
            </a:r>
            <a:r>
              <a:rPr lang="en-ID" sz="2400" dirty="0" err="1" smtClean="0">
                <a:latin typeface="Tw Cen MT Condensed" pitchFamily="34" charset="0"/>
              </a:rPr>
              <a:t>awal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kesulitan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dalam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interpretasi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hasil</a:t>
            </a:r>
            <a:r>
              <a:rPr lang="en-ID" sz="24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Radial 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Basis 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Function (RBF), </a:t>
            </a:r>
            <a:r>
              <a:rPr lang="en-ID" sz="2400" dirty="0" err="1" smtClean="0">
                <a:latin typeface="Tw Cen MT Condensed" pitchFamily="34" charset="0"/>
              </a:rPr>
              <a:t>yaitu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fungsi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nilainya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bergantung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pada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data input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pusat</a:t>
            </a:r>
            <a:r>
              <a:rPr lang="en-ID" sz="2400" dirty="0" smtClean="0">
                <a:latin typeface="Tw Cen MT Condensed" pitchFamily="34" charset="0"/>
              </a:rPr>
              <a:t>. RBF </a:t>
            </a:r>
            <a:r>
              <a:rPr lang="en-ID" sz="2400" dirty="0" err="1" smtClean="0">
                <a:latin typeface="Tw Cen MT Condensed" pitchFamily="34" charset="0"/>
              </a:rPr>
              <a:t>berguna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mengatur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data input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pusat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dari</a:t>
            </a:r>
            <a:r>
              <a:rPr lang="en-ID" sz="2400" dirty="0" smtClean="0">
                <a:latin typeface="Tw Cen MT Condensed" pitchFamily="34" charset="0"/>
              </a:rPr>
              <a:t> RBFN.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RBF </a:t>
            </a:r>
            <a:r>
              <a:rPr lang="en-ID" sz="2400" dirty="0" err="1" smtClean="0">
                <a:latin typeface="Tw Cen MT Condensed" pitchFamily="34" charset="0"/>
              </a:rPr>
              <a:t>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mencapai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puncak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tertinggi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ketika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data input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pusat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berkurang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secara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bertahap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semakin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jauhnya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. Output </a:t>
            </a:r>
            <a:r>
              <a:rPr lang="en-ID" sz="2400" dirty="0" err="1" smtClean="0">
                <a:latin typeface="Tw Cen MT Condensed" pitchFamily="34" charset="0"/>
              </a:rPr>
              <a:t>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bernilai</a:t>
            </a:r>
            <a:r>
              <a:rPr lang="en-ID" sz="2400" dirty="0" smtClean="0">
                <a:latin typeface="Tw Cen MT Condensed" pitchFamily="34" charset="0"/>
              </a:rPr>
              <a:t> 1 </a:t>
            </a:r>
            <a:r>
              <a:rPr lang="en-ID" sz="2400" dirty="0" err="1" smtClean="0">
                <a:latin typeface="Tw Cen MT Condensed" pitchFamily="34" charset="0"/>
              </a:rPr>
              <a:t>jika</a:t>
            </a:r>
            <a:r>
              <a:rPr lang="en-ID" sz="2400" dirty="0" smtClean="0">
                <a:latin typeface="Tw Cen MT Condensed" pitchFamily="34" charset="0"/>
              </a:rPr>
              <a:t> data input </a:t>
            </a:r>
            <a:r>
              <a:rPr lang="en-ID" sz="2400" dirty="0" err="1" smtClean="0">
                <a:latin typeface="Tw Cen MT Condensed" pitchFamily="34" charset="0"/>
              </a:rPr>
              <a:t>berada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pada</a:t>
            </a:r>
            <a:r>
              <a:rPr lang="en-ID" sz="2400" dirty="0" smtClean="0">
                <a:latin typeface="Tw Cen MT Condensed" pitchFamily="34" charset="0"/>
              </a:rPr>
              <a:t> radius yang </a:t>
            </a:r>
            <a:r>
              <a:rPr lang="en-ID" sz="2400" dirty="0" err="1" smtClean="0">
                <a:latin typeface="Tw Cen MT Condensed" pitchFamily="34" charset="0"/>
              </a:rPr>
              <a:t>tepat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nol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apabila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seiring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semakin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besarnya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input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pusat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terlalu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besar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meminimalkan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0.</a:t>
            </a: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900"/>
              </a:spcAft>
            </a:pPr>
            <a:endParaRPr lang="en-ID" sz="24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53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608601-93E7-74C5-9242-80482D1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154" y="221433"/>
            <a:ext cx="9729651" cy="7582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Bahasa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Alami</a:t>
            </a:r>
            <a:endParaRPr lang="en-ID" sz="2400" b="1" dirty="0">
              <a:solidFill>
                <a:srgbClr val="00B050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47DBD7-83A1-977C-1F9B-4EA8F39D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7" y="1306286"/>
            <a:ext cx="10463346" cy="4702628"/>
          </a:xfrm>
        </p:spPr>
        <p:txBody>
          <a:bodyPr>
            <a:noAutofit/>
          </a:bodyPr>
          <a:lstStyle/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Bahasa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Alami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(Natural Language): </a:t>
            </a:r>
            <a:r>
              <a:rPr lang="en-ID" sz="2500" dirty="0" err="1" smtClean="0">
                <a:latin typeface="Tw Cen MT Condensed" pitchFamily="34" charset="0"/>
              </a:rPr>
              <a:t>Bahasa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alami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adalah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bahasa</a:t>
            </a:r>
            <a:r>
              <a:rPr lang="en-ID" sz="2500" dirty="0" smtClean="0">
                <a:latin typeface="Tw Cen MT Condensed" pitchFamily="34" charset="0"/>
              </a:rPr>
              <a:t> yang </a:t>
            </a:r>
            <a:r>
              <a:rPr lang="en-ID" sz="2500" dirty="0" err="1" smtClean="0">
                <a:latin typeface="Tw Cen MT Condensed" pitchFamily="34" charset="0"/>
              </a:rPr>
              <a:t>digunakan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oleh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manusia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untuk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berkomunikasi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seperti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bahasa</a:t>
            </a:r>
            <a:r>
              <a:rPr lang="en-ID" sz="2500" dirty="0" smtClean="0">
                <a:latin typeface="Tw Cen MT Condensed" pitchFamily="34" charset="0"/>
              </a:rPr>
              <a:t> Indonesia, </a:t>
            </a:r>
            <a:r>
              <a:rPr lang="en-ID" sz="2500" dirty="0" err="1" smtClean="0">
                <a:latin typeface="Tw Cen MT Condensed" pitchFamily="34" charset="0"/>
              </a:rPr>
              <a:t>Inggris</a:t>
            </a:r>
            <a:r>
              <a:rPr lang="en-ID" sz="2500" dirty="0" smtClean="0">
                <a:latin typeface="Tw Cen MT Condensed" pitchFamily="34" charset="0"/>
              </a:rPr>
              <a:t>, Arab,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lain-lain. </a:t>
            </a:r>
            <a:r>
              <a:rPr lang="en-ID" sz="2500" dirty="0" err="1" smtClean="0">
                <a:latin typeface="Tw Cen MT Condensed" pitchFamily="34" charset="0"/>
              </a:rPr>
              <a:t>Bahasa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alami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memiliki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struktur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makna</a:t>
            </a:r>
            <a:r>
              <a:rPr lang="en-ID" sz="2500" dirty="0" smtClean="0">
                <a:latin typeface="Tw Cen MT Condensed" pitchFamily="34" charset="0"/>
              </a:rPr>
              <a:t> yang </a:t>
            </a:r>
            <a:r>
              <a:rPr lang="en-ID" sz="2500" dirty="0" err="1" smtClean="0">
                <a:latin typeface="Tw Cen MT Condensed" pitchFamily="34" charset="0"/>
              </a:rPr>
              <a:t>kompleks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bervariasi</a:t>
            </a:r>
            <a:r>
              <a:rPr lang="en-ID" sz="25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Natural Language Processing (NLP): </a:t>
            </a:r>
            <a:r>
              <a:rPr lang="en-ID" sz="2500" dirty="0" smtClean="0">
                <a:latin typeface="Tw Cen MT Condensed" pitchFamily="34" charset="0"/>
              </a:rPr>
              <a:t>NLP </a:t>
            </a:r>
            <a:r>
              <a:rPr lang="en-ID" sz="2500" dirty="0" err="1" smtClean="0">
                <a:latin typeface="Tw Cen MT Condensed" pitchFamily="34" charset="0"/>
              </a:rPr>
              <a:t>adalah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cabang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ilmu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kecerdasan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buatan</a:t>
            </a:r>
            <a:r>
              <a:rPr lang="en-ID" sz="2500" dirty="0" smtClean="0">
                <a:latin typeface="Tw Cen MT Condensed" pitchFamily="34" charset="0"/>
              </a:rPr>
              <a:t> yang </a:t>
            </a:r>
            <a:r>
              <a:rPr lang="en-ID" sz="2500" dirty="0" err="1" smtClean="0">
                <a:latin typeface="Tw Cen MT Condensed" pitchFamily="34" charset="0"/>
              </a:rPr>
              <a:t>fokus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pada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proses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memahami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menginterpretasikan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bahasa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alami</a:t>
            </a:r>
            <a:r>
              <a:rPr lang="en-ID" sz="2500" dirty="0" smtClean="0">
                <a:latin typeface="Tw Cen MT Condensed" pitchFamily="34" charset="0"/>
              </a:rPr>
              <a:t>. NLP </a:t>
            </a:r>
            <a:r>
              <a:rPr lang="en-ID" sz="2500" dirty="0" err="1" smtClean="0">
                <a:latin typeface="Tw Cen MT Condensed" pitchFamily="34" charset="0"/>
              </a:rPr>
              <a:t>meliputi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berbagai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aplikasi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seperti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penerjemahan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pengenalan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suara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analisis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sentimen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lain-lain.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Google Translate: </a:t>
            </a:r>
            <a:r>
              <a:rPr lang="en-ID" sz="2500" dirty="0" smtClean="0">
                <a:latin typeface="Tw Cen MT Condensed" pitchFamily="34" charset="0"/>
              </a:rPr>
              <a:t>Google Translate </a:t>
            </a:r>
            <a:r>
              <a:rPr lang="en-ID" sz="2500" dirty="0" err="1" smtClean="0">
                <a:latin typeface="Tw Cen MT Condensed" pitchFamily="34" charset="0"/>
              </a:rPr>
              <a:t>adalah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layanan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penerjemah</a:t>
            </a:r>
            <a:r>
              <a:rPr lang="en-ID" sz="2500" dirty="0" smtClean="0">
                <a:latin typeface="Tw Cen MT Condensed" pitchFamily="34" charset="0"/>
              </a:rPr>
              <a:t> online yang </a:t>
            </a:r>
            <a:r>
              <a:rPr lang="en-ID" sz="2500" dirty="0" err="1" smtClean="0">
                <a:latin typeface="Tw Cen MT Condensed" pitchFamily="34" charset="0"/>
              </a:rPr>
              <a:t>menggunakan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algoritma</a:t>
            </a:r>
            <a:r>
              <a:rPr lang="en-ID" sz="2500" dirty="0" smtClean="0">
                <a:latin typeface="Tw Cen MT Condensed" pitchFamily="34" charset="0"/>
              </a:rPr>
              <a:t> NLP </a:t>
            </a:r>
            <a:r>
              <a:rPr lang="en-ID" sz="2500" dirty="0" err="1" smtClean="0">
                <a:latin typeface="Tw Cen MT Condensed" pitchFamily="34" charset="0"/>
              </a:rPr>
              <a:t>untuk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menerjemahkan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teks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atau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suara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dari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satu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bahasa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ke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bahasa</a:t>
            </a:r>
            <a:r>
              <a:rPr lang="en-ID" sz="2500" dirty="0" smtClean="0">
                <a:latin typeface="Tw Cen MT Condensed" pitchFamily="34" charset="0"/>
              </a:rPr>
              <a:t> lain. Google Translate </a:t>
            </a:r>
            <a:r>
              <a:rPr lang="en-ID" sz="2500" dirty="0" err="1" smtClean="0">
                <a:latin typeface="Tw Cen MT Condensed" pitchFamily="34" charset="0"/>
              </a:rPr>
              <a:t>dapat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diakses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melalui</a:t>
            </a:r>
            <a:r>
              <a:rPr lang="en-ID" sz="2500" dirty="0" smtClean="0">
                <a:latin typeface="Tw Cen MT Condensed" pitchFamily="34" charset="0"/>
              </a:rPr>
              <a:t> web, </a:t>
            </a:r>
            <a:r>
              <a:rPr lang="en-ID" sz="2500" dirty="0" err="1" smtClean="0">
                <a:latin typeface="Tw Cen MT Condensed" pitchFamily="34" charset="0"/>
              </a:rPr>
              <a:t>aplikasi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atau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integrasi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dengan</a:t>
            </a:r>
            <a:r>
              <a:rPr lang="en-ID" sz="2500" dirty="0" smtClean="0">
                <a:latin typeface="Tw Cen MT Condensed" pitchFamily="34" charset="0"/>
              </a:rPr>
              <a:t> Google Documents.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Gambar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19.1</a:t>
            </a:r>
            <a:r>
              <a:rPr lang="en-ID" sz="2500" dirty="0" smtClean="0">
                <a:latin typeface="Tw Cen MT Condensed" pitchFamily="34" charset="0"/>
              </a:rPr>
              <a:t>: </a:t>
            </a:r>
            <a:r>
              <a:rPr lang="en-ID" sz="2500" dirty="0" err="1" smtClean="0">
                <a:latin typeface="Tw Cen MT Condensed" pitchFamily="34" charset="0"/>
              </a:rPr>
              <a:t>Gambar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ini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menunjukkan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contoh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penggunaan</a:t>
            </a:r>
            <a:r>
              <a:rPr lang="en-ID" sz="2500" dirty="0" smtClean="0">
                <a:latin typeface="Tw Cen MT Condensed" pitchFamily="34" charset="0"/>
              </a:rPr>
              <a:t> Google Translate </a:t>
            </a:r>
            <a:r>
              <a:rPr lang="en-ID" sz="2500" dirty="0" err="1" smtClean="0">
                <a:latin typeface="Tw Cen MT Condensed" pitchFamily="34" charset="0"/>
              </a:rPr>
              <a:t>di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dalam</a:t>
            </a:r>
            <a:r>
              <a:rPr lang="en-ID" sz="2500" dirty="0" smtClean="0">
                <a:latin typeface="Tw Cen MT Condensed" pitchFamily="34" charset="0"/>
              </a:rPr>
              <a:t> Google Documents. </a:t>
            </a:r>
            <a:r>
              <a:rPr lang="en-ID" sz="2500" dirty="0" err="1" smtClean="0">
                <a:latin typeface="Tw Cen MT Condensed" pitchFamily="34" charset="0"/>
              </a:rPr>
              <a:t>Anda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dapat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memilih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opsi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smtClean="0">
                <a:latin typeface="Tw Cen MT Condensed" pitchFamily="34" charset="0"/>
              </a:rPr>
              <a:t>“translate </a:t>
            </a:r>
            <a:r>
              <a:rPr lang="en-ID" sz="2500" dirty="0" smtClean="0">
                <a:latin typeface="Tw Cen MT Condensed" pitchFamily="34" charset="0"/>
              </a:rPr>
              <a:t>document” </a:t>
            </a:r>
            <a:r>
              <a:rPr lang="en-ID" sz="2500" dirty="0" err="1" smtClean="0">
                <a:latin typeface="Tw Cen MT Condensed" pitchFamily="34" charset="0"/>
              </a:rPr>
              <a:t>untuk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menerjemahkan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seluruh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dokumen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atau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memilih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bagian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teks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tertentu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untuk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diterjemahkan</a:t>
            </a:r>
            <a:r>
              <a:rPr lang="en-ID" sz="2500" dirty="0" smtClean="0">
                <a:latin typeface="Tw Cen MT Condensed" pitchFamily="34" charset="0"/>
              </a:rPr>
              <a:t>. </a:t>
            </a:r>
            <a:r>
              <a:rPr lang="en-ID" sz="2500" dirty="0" err="1" smtClean="0">
                <a:latin typeface="Tw Cen MT Condensed" pitchFamily="34" charset="0"/>
              </a:rPr>
              <a:t>Anda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juga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dapat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mengatur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bahasa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sumber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target, </a:t>
            </a:r>
            <a:r>
              <a:rPr lang="en-ID" sz="2500" dirty="0" err="1" smtClean="0">
                <a:latin typeface="Tw Cen MT Condensed" pitchFamily="34" charset="0"/>
              </a:rPr>
              <a:t>serta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melihat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hasil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terjemahan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dokumen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baru</a:t>
            </a:r>
            <a:r>
              <a:rPr lang="en-ID" sz="2500" dirty="0" smtClean="0">
                <a:latin typeface="Tw Cen MT Condensed" pitchFamily="34" charset="0"/>
              </a:rPr>
              <a:t>.</a:t>
            </a: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endParaRPr lang="en-ID" sz="25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53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608601-93E7-74C5-9242-80482D1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902" y="495753"/>
            <a:ext cx="9729651" cy="7582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Kelebihan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dan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kekurangan</a:t>
            </a:r>
            <a:endParaRPr lang="en-ID" sz="2400" b="1" dirty="0">
              <a:solidFill>
                <a:srgbClr val="00B050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47DBD7-83A1-977C-1F9B-4EA8F39D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3" y="1698171"/>
            <a:ext cx="10463346" cy="4023360"/>
          </a:xfrm>
        </p:spPr>
        <p:txBody>
          <a:bodyPr>
            <a:noAutofit/>
          </a:bodyPr>
          <a:lstStyle/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Analisis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Kata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Sentimen</a:t>
            </a:r>
            <a:r>
              <a:rPr lang="en-ID" sz="2500" dirty="0" smtClean="0">
                <a:latin typeface="Tw Cen MT Condensed" pitchFamily="34" charset="0"/>
              </a:rPr>
              <a:t>: </a:t>
            </a:r>
            <a:r>
              <a:rPr lang="en-ID" sz="2500" dirty="0" err="1" smtClean="0">
                <a:latin typeface="Tw Cen MT Condensed" pitchFamily="34" charset="0"/>
              </a:rPr>
              <a:t>Ini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adalah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aplikasi</a:t>
            </a:r>
            <a:r>
              <a:rPr lang="en-ID" sz="2500" dirty="0" smtClean="0">
                <a:latin typeface="Tw Cen MT Condensed" pitchFamily="34" charset="0"/>
              </a:rPr>
              <a:t> NLP yang </a:t>
            </a:r>
            <a:r>
              <a:rPr lang="en-ID" sz="2500" dirty="0" err="1" smtClean="0">
                <a:latin typeface="Tw Cen MT Condensed" pitchFamily="34" charset="0"/>
              </a:rPr>
              <a:t>memanfaatkan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ulasan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atau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komentar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pelanggan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untuk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mengevaluasi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kualitas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produk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atau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layanan</a:t>
            </a:r>
            <a:r>
              <a:rPr lang="en-ID" sz="2500" dirty="0" smtClean="0">
                <a:latin typeface="Tw Cen MT Condensed" pitchFamily="34" charset="0"/>
              </a:rPr>
              <a:t>. </a:t>
            </a:r>
            <a:r>
              <a:rPr lang="en-ID" sz="2500" dirty="0" err="1" smtClean="0">
                <a:latin typeface="Tw Cen MT Condensed" pitchFamily="34" charset="0"/>
              </a:rPr>
              <a:t>Anda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dapat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menggunakan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algoritma</a:t>
            </a:r>
            <a:r>
              <a:rPr lang="en-ID" sz="2500" dirty="0" smtClean="0">
                <a:latin typeface="Tw Cen MT Condensed" pitchFamily="34" charset="0"/>
              </a:rPr>
              <a:t> NLP </a:t>
            </a:r>
            <a:r>
              <a:rPr lang="en-ID" sz="2500" dirty="0" err="1" smtClean="0">
                <a:latin typeface="Tw Cen MT Condensed" pitchFamily="34" charset="0"/>
              </a:rPr>
              <a:t>untuk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mengklasifikasikan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ulasan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sebagai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positif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negatif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atau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netral</a:t>
            </a:r>
            <a:r>
              <a:rPr lang="en-ID" sz="25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NLP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dapat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dibagi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menjadi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dua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jenis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yaitu</a:t>
            </a:r>
            <a:r>
              <a:rPr lang="en-ID" sz="2500" dirty="0" smtClean="0">
                <a:latin typeface="Tw Cen MT Condensed" pitchFamily="34" charset="0"/>
              </a:rPr>
              <a:t> </a:t>
            </a:r>
            <a:r>
              <a:rPr lang="en-ID" sz="2500" dirty="0" smtClean="0">
                <a:solidFill>
                  <a:srgbClr val="00B050"/>
                </a:solidFill>
                <a:latin typeface="Tw Cen MT Condensed" pitchFamily="34" charset="0"/>
              </a:rPr>
              <a:t>Natural Language Understanding (NLU)</a:t>
            </a:r>
            <a:r>
              <a:rPr lang="en-ID" sz="2500" dirty="0" smtClean="0">
                <a:latin typeface="Tw Cen MT Condensed" pitchFamily="34" charset="0"/>
              </a:rPr>
              <a:t> 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 </a:t>
            </a:r>
            <a:r>
              <a:rPr lang="en-ID" sz="2500" dirty="0" smtClean="0">
                <a:solidFill>
                  <a:srgbClr val="00B050"/>
                </a:solidFill>
                <a:latin typeface="Tw Cen MT Condensed" pitchFamily="34" charset="0"/>
              </a:rPr>
              <a:t>Natural Language Generation (NLG)</a:t>
            </a:r>
            <a:r>
              <a:rPr lang="en-ID" sz="2500" dirty="0" smtClean="0">
                <a:latin typeface="Tw Cen MT Condensed" pitchFamily="34" charset="0"/>
              </a:rPr>
              <a:t>. NLU </a:t>
            </a:r>
            <a:r>
              <a:rPr lang="en-ID" sz="2500" dirty="0" err="1" smtClean="0">
                <a:latin typeface="Tw Cen MT Condensed" pitchFamily="34" charset="0"/>
              </a:rPr>
              <a:t>adalah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proses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memahami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makna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dari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bahasa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alami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sedangkan</a:t>
            </a:r>
            <a:r>
              <a:rPr lang="en-ID" sz="2500" dirty="0" smtClean="0">
                <a:latin typeface="Tw Cen MT Condensed" pitchFamily="34" charset="0"/>
              </a:rPr>
              <a:t> NLG </a:t>
            </a:r>
            <a:r>
              <a:rPr lang="en-ID" sz="2500" dirty="0" err="1" smtClean="0">
                <a:latin typeface="Tw Cen MT Condensed" pitchFamily="34" charset="0"/>
              </a:rPr>
              <a:t>adalah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proses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menghasilkan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bahasa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alami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dari</a:t>
            </a:r>
            <a:r>
              <a:rPr lang="en-ID" sz="2500" dirty="0" smtClean="0">
                <a:latin typeface="Tw Cen MT Condensed" pitchFamily="34" charset="0"/>
              </a:rPr>
              <a:t> data </a:t>
            </a:r>
            <a:r>
              <a:rPr lang="en-ID" sz="2500" dirty="0" err="1" smtClean="0">
                <a:latin typeface="Tw Cen MT Condensed" pitchFamily="34" charset="0"/>
              </a:rPr>
              <a:t>atau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informasi</a:t>
            </a:r>
            <a:r>
              <a:rPr lang="en-ID" sz="2500" dirty="0" smtClean="0">
                <a:latin typeface="Tw Cen MT Condensed" pitchFamily="34" charset="0"/>
              </a:rPr>
              <a:t>. </a:t>
            </a:r>
            <a:r>
              <a:rPr lang="en-ID" sz="2500" dirty="0" err="1" smtClean="0">
                <a:latin typeface="Tw Cen MT Condensed" pitchFamily="34" charset="0"/>
              </a:rPr>
              <a:t>Beberapa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metode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pembelajaran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mesin</a:t>
            </a:r>
            <a:r>
              <a:rPr lang="en-ID" sz="2500" dirty="0" smtClean="0">
                <a:latin typeface="Tw Cen MT Condensed" pitchFamily="34" charset="0"/>
              </a:rPr>
              <a:t> yang </a:t>
            </a:r>
            <a:r>
              <a:rPr lang="en-ID" sz="2500" dirty="0" err="1" smtClean="0">
                <a:latin typeface="Tw Cen MT Condensed" pitchFamily="34" charset="0"/>
              </a:rPr>
              <a:t>digunakan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untuk</a:t>
            </a:r>
            <a:r>
              <a:rPr lang="en-ID" sz="2500" dirty="0" smtClean="0">
                <a:latin typeface="Tw Cen MT Condensed" pitchFamily="34" charset="0"/>
              </a:rPr>
              <a:t> NLU </a:t>
            </a:r>
            <a:r>
              <a:rPr lang="en-ID" sz="2500" dirty="0" err="1" smtClean="0">
                <a:latin typeface="Tw Cen MT Condensed" pitchFamily="34" charset="0"/>
              </a:rPr>
              <a:t>adalah</a:t>
            </a:r>
            <a:r>
              <a:rPr lang="en-ID" sz="2500" dirty="0" smtClean="0">
                <a:latin typeface="Tw Cen MT Condensed" pitchFamily="34" charset="0"/>
              </a:rPr>
              <a:t> </a:t>
            </a:r>
            <a:r>
              <a:rPr lang="en-ID" sz="2500" dirty="0" err="1" smtClean="0">
                <a:latin typeface="Tw Cen MT Condensed" pitchFamily="34" charset="0"/>
              </a:rPr>
              <a:t>klasifikasi</a:t>
            </a:r>
            <a:r>
              <a:rPr lang="en-ID" sz="2500" dirty="0" smtClean="0">
                <a:latin typeface="Tw Cen MT Condensed" pitchFamily="34" charset="0"/>
              </a:rPr>
              <a:t>, </a:t>
            </a:r>
            <a:r>
              <a:rPr lang="en-ID" sz="2500" dirty="0" err="1" smtClean="0">
                <a:latin typeface="Tw Cen MT Condensed" pitchFamily="34" charset="0"/>
              </a:rPr>
              <a:t>klustering</a:t>
            </a:r>
            <a:r>
              <a:rPr lang="en-ID" sz="2500" dirty="0" smtClean="0">
                <a:latin typeface="Tw Cen MT Condensed" pitchFamily="34" charset="0"/>
              </a:rPr>
              <a:t>, </a:t>
            </a:r>
            <a:r>
              <a:rPr lang="en-ID" sz="2500" dirty="0" err="1" smtClean="0">
                <a:latin typeface="Tw Cen MT Condensed" pitchFamily="34" charset="0"/>
              </a:rPr>
              <a:t>regresi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 </a:t>
            </a:r>
            <a:r>
              <a:rPr lang="en-ID" sz="2500" dirty="0" err="1" smtClean="0">
                <a:latin typeface="Tw Cen MT Condensed" pitchFamily="34" charset="0"/>
              </a:rPr>
              <a:t>pembelajaran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berdasarkan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aturan</a:t>
            </a:r>
            <a:r>
              <a:rPr lang="en-ID" sz="25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Kelebihan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dan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500" dirty="0" err="1" smtClean="0">
                <a:solidFill>
                  <a:srgbClr val="FF0000"/>
                </a:solidFill>
                <a:latin typeface="Tw Cen MT Condensed" pitchFamily="34" charset="0"/>
              </a:rPr>
              <a:t>Kekurangan</a:t>
            </a:r>
            <a:r>
              <a:rPr lang="en-ID" sz="2500" dirty="0" smtClean="0">
                <a:solidFill>
                  <a:srgbClr val="FF0000"/>
                </a:solidFill>
                <a:latin typeface="Tw Cen MT Condensed" pitchFamily="34" charset="0"/>
              </a:rPr>
              <a:t> NLP</a:t>
            </a:r>
            <a:r>
              <a:rPr lang="en-ID" sz="2500" dirty="0" smtClean="0">
                <a:latin typeface="Tw Cen MT Condensed" pitchFamily="34" charset="0"/>
              </a:rPr>
              <a:t>: NLP </a:t>
            </a:r>
            <a:r>
              <a:rPr lang="en-ID" sz="2500" dirty="0" err="1" smtClean="0">
                <a:latin typeface="Tw Cen MT Condensed" pitchFamily="34" charset="0"/>
              </a:rPr>
              <a:t>memiliki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kelebihan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dalam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meningkatkan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efisiensi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akurasi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kenyamanan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dalam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berbagai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bidang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seperti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bisnis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pendidikan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kesehatan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lain-lain. </a:t>
            </a:r>
            <a:r>
              <a:rPr lang="en-ID" sz="2500" dirty="0" err="1" smtClean="0">
                <a:latin typeface="Tw Cen MT Condensed" pitchFamily="34" charset="0"/>
              </a:rPr>
              <a:t>Namun</a:t>
            </a:r>
            <a:r>
              <a:rPr lang="en-ID" sz="2500" dirty="0" smtClean="0">
                <a:latin typeface="Tw Cen MT Condensed" pitchFamily="34" charset="0"/>
              </a:rPr>
              <a:t>, NLP </a:t>
            </a:r>
            <a:r>
              <a:rPr lang="en-ID" sz="2500" dirty="0" err="1" smtClean="0">
                <a:latin typeface="Tw Cen MT Condensed" pitchFamily="34" charset="0"/>
              </a:rPr>
              <a:t>juga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memiliki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kekurangan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dalam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hal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biaya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komputasi</a:t>
            </a:r>
            <a:r>
              <a:rPr lang="en-ID" sz="2500" dirty="0" smtClean="0">
                <a:latin typeface="Tw Cen MT Condensed" pitchFamily="34" charset="0"/>
              </a:rPr>
              <a:t> yang </a:t>
            </a:r>
            <a:r>
              <a:rPr lang="en-ID" sz="2500" dirty="0" err="1" smtClean="0">
                <a:latin typeface="Tw Cen MT Condensed" pitchFamily="34" charset="0"/>
              </a:rPr>
              <a:t>tinggi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ketergantungan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pada</a:t>
            </a:r>
            <a:r>
              <a:rPr lang="en-ID" sz="2500" dirty="0" smtClean="0">
                <a:latin typeface="Tw Cen MT Condensed" pitchFamily="34" charset="0"/>
              </a:rPr>
              <a:t> parameter </a:t>
            </a:r>
            <a:r>
              <a:rPr lang="en-ID" sz="2500" dirty="0" err="1" smtClean="0">
                <a:latin typeface="Tw Cen MT Condensed" pitchFamily="34" charset="0"/>
              </a:rPr>
              <a:t>awal</a:t>
            </a:r>
            <a:r>
              <a:rPr lang="en-ID" sz="2500" dirty="0" smtClean="0">
                <a:latin typeface="Tw Cen MT Condensed" pitchFamily="34" charset="0"/>
              </a:rPr>
              <a:t>,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masalah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keamanan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privasi</a:t>
            </a:r>
            <a:r>
              <a:rPr lang="en-ID" sz="2500" dirty="0" smtClean="0">
                <a:latin typeface="Tw Cen MT Condensed" pitchFamily="34" charset="0"/>
              </a:rPr>
              <a:t> data. </a:t>
            </a:r>
            <a:r>
              <a:rPr lang="en-ID" sz="2500" dirty="0" err="1" smtClean="0">
                <a:latin typeface="Tw Cen MT Condensed" pitchFamily="34" charset="0"/>
              </a:rPr>
              <a:t>Anda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dapat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menggunakan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layanan</a:t>
            </a:r>
            <a:r>
              <a:rPr lang="en-ID" sz="2500" dirty="0" smtClean="0">
                <a:latin typeface="Tw Cen MT Condensed" pitchFamily="34" charset="0"/>
              </a:rPr>
              <a:t> NLP yang </a:t>
            </a:r>
            <a:r>
              <a:rPr lang="en-ID" sz="2500" dirty="0" err="1" smtClean="0">
                <a:latin typeface="Tw Cen MT Condensed" pitchFamily="34" charset="0"/>
              </a:rPr>
              <a:t>disediakan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oleh</a:t>
            </a:r>
            <a:r>
              <a:rPr lang="en-ID" sz="2500" dirty="0" smtClean="0">
                <a:latin typeface="Tw Cen MT Condensed" pitchFamily="34" charset="0"/>
              </a:rPr>
              <a:t> Google </a:t>
            </a:r>
            <a:r>
              <a:rPr lang="en-ID" sz="2500" dirty="0" err="1" smtClean="0">
                <a:latin typeface="Tw Cen MT Condensed" pitchFamily="34" charset="0"/>
              </a:rPr>
              <a:t>atau</a:t>
            </a:r>
            <a:r>
              <a:rPr lang="en-ID" sz="2500" dirty="0" smtClean="0">
                <a:latin typeface="Tw Cen MT Condensed" pitchFamily="34" charset="0"/>
              </a:rPr>
              <a:t> Microsoft </a:t>
            </a:r>
            <a:r>
              <a:rPr lang="en-ID" sz="2500" dirty="0" err="1" smtClean="0">
                <a:latin typeface="Tw Cen MT Condensed" pitchFamily="34" charset="0"/>
              </a:rPr>
              <a:t>untuk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mempermudah</a:t>
            </a:r>
            <a:r>
              <a:rPr lang="en-ID" sz="2500" dirty="0" smtClean="0">
                <a:latin typeface="Tw Cen MT Condensed" pitchFamily="34" charset="0"/>
              </a:rPr>
              <a:t> </a:t>
            </a:r>
            <a:r>
              <a:rPr lang="en-ID" sz="2500" dirty="0" err="1" smtClean="0">
                <a:latin typeface="Tw Cen MT Condensed" pitchFamily="34" charset="0"/>
              </a:rPr>
              <a:t>implementasi</a:t>
            </a:r>
            <a:r>
              <a:rPr lang="en-ID" sz="2500" dirty="0" smtClean="0">
                <a:latin typeface="Tw Cen MT Condensed" pitchFamily="34" charset="0"/>
              </a:rPr>
              <a:t> NLP.</a:t>
            </a: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</a:pPr>
            <a:endParaRPr lang="en-ID" sz="25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53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934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DF799D0-889B-E3D1-4BAE-911B560A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dirty="0" err="1">
                <a:latin typeface="Aharoni" pitchFamily="2" charset="-79"/>
                <a:cs typeface="Aharoni" pitchFamily="2" charset="-79"/>
              </a:rPr>
              <a:t>Prediksi</a:t>
            </a:r>
            <a:endParaRPr lang="en-US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0EB7CD8-9A60-3602-37D5-4E2FA003F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itchFamily="34" charset="0"/>
              </a:rPr>
              <a:t>Kegiatan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itchFamily="34" charset="0"/>
              </a:rPr>
              <a:t> </a:t>
            </a:r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itchFamily="34" charset="0"/>
              </a:rPr>
              <a:t>Belajar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  <a:latin typeface="Tw Cen MT Condensed" pitchFamily="34" charset="0"/>
              </a:rPr>
              <a:t> 1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875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608601-93E7-74C5-9242-80482D1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8474" cy="7582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>
                <a:solidFill>
                  <a:srgbClr val="000099"/>
                </a:solidFill>
                <a:latin typeface="Tw Cen MT Condensed" pitchFamily="34" charset="0"/>
              </a:rPr>
              <a:t>Prediksi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47DBD7-83A1-977C-1F9B-4EA8F39D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1368425"/>
            <a:ext cx="10173789" cy="4351338"/>
          </a:xfrm>
        </p:spPr>
        <p:txBody>
          <a:bodyPr>
            <a:normAutofit fontScale="92500" lnSpcReduction="20000"/>
          </a:bodyPr>
          <a:lstStyle/>
          <a:p>
            <a:pPr marL="360000" indent="-360000" algn="l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b="1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Prediksi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 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proses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bertujuan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menghasilkan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nilai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atau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kategori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belum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diketahui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berdasarkan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tersedia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.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Prediksi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dapat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digunakan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berbagai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tujuan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seperti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analisis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risiko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perencanaan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atau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pengambilan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keputusan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.</a:t>
            </a:r>
          </a:p>
          <a:p>
            <a:pPr marL="360000" indent="-360000" algn="l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b="1" i="0" dirty="0" err="1">
                <a:solidFill>
                  <a:srgbClr val="FF0000"/>
                </a:solidFill>
                <a:effectLst/>
                <a:latin typeface="Tw Cen MT Condensed" pitchFamily="34" charset="0"/>
              </a:rPr>
              <a:t>Klastering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 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salah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satu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pendekatan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prediksi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tidak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membutuhkan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label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atau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kelas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benar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terlebih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dahulu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.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Klastering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proses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pengelompokan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berdasarkan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kemiripan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atau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jarak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antara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data.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Klastering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dapat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membantu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menemukan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pola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atau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struktur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tersembunyi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dalam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serta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mengurangi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kompleksitas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data.</a:t>
            </a:r>
          </a:p>
          <a:p>
            <a:pPr marL="360000" indent="-360000" algn="l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b="1" i="0" dirty="0">
                <a:solidFill>
                  <a:srgbClr val="FF0000"/>
                </a:solidFill>
                <a:effectLst/>
                <a:latin typeface="Tw Cen MT Condensed" pitchFamily="34" charset="0"/>
              </a:rPr>
              <a:t>Gambar 17.1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 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adalah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contoh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visualisasi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klaster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kejadian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gempa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di Indonesia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antara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tahun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1900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hingga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2020. Gambar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ini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menunjukkan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bahwa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kejadian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gempa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di Indonesia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memiliki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pola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spasial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dan temporal yang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bervariasi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. Gambar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ini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juga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menunjukkan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bahwa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kejadian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gempa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di Indonesia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cenderung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terkonsentrasi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di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sekitar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wilayah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subduksi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lempeng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tektonik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seperti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Sumatera,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Jawa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Sulawesi, dan Papua. Gambar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ini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dapat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digunakan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untuk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menganalisis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distribusi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frekuensi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, dan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intensitas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Tw Cen MT Condensed" pitchFamily="34" charset="0"/>
              </a:rPr>
              <a:t>gempa</a:t>
            </a:r>
            <a:r>
              <a:rPr lang="en-ID" b="0" i="0" dirty="0">
                <a:solidFill>
                  <a:srgbClr val="111111"/>
                </a:solidFill>
                <a:effectLst/>
                <a:latin typeface="Tw Cen MT Condensed" pitchFamily="34" charset="0"/>
              </a:rPr>
              <a:t> di Indonesia.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ID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53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608601-93E7-74C5-9242-80482D1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8474" cy="7582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Klustering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47DBD7-83A1-977C-1F9B-4EA8F39D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224733"/>
            <a:ext cx="10776857" cy="4758055"/>
          </a:xfrm>
        </p:spPr>
        <p:txBody>
          <a:bodyPr>
            <a:noAutofit/>
          </a:bodyPr>
          <a:lstStyle/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Metode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klasterisasi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data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proses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pengelompokan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berdasarkan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kemiripan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data.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menemukan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pola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struktur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tersembunyi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dalam</a:t>
            </a:r>
            <a:r>
              <a:rPr lang="en-ID" sz="2400" dirty="0" smtClean="0">
                <a:latin typeface="Tw Cen MT Condensed" pitchFamily="34" charset="0"/>
              </a:rPr>
              <a:t> data, </a:t>
            </a:r>
            <a:r>
              <a:rPr lang="en-ID" sz="2400" dirty="0" err="1" smtClean="0">
                <a:latin typeface="Tw Cen MT Condensed" pitchFamily="34" charset="0"/>
              </a:rPr>
              <a:t>serta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mengurangi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kompleksitas</a:t>
            </a:r>
            <a:r>
              <a:rPr lang="en-ID" sz="2400" dirty="0" smtClean="0">
                <a:latin typeface="Tw Cen MT Condensed" pitchFamily="34" charset="0"/>
              </a:rPr>
              <a:t> data.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Metode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eksklusif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klaster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(strict partitioning)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klasterisasi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memastikan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setiap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hanya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masuk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dalam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satu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eksklusif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biasanya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seperti</a:t>
            </a:r>
            <a:r>
              <a:rPr lang="en-ID" sz="2400" dirty="0" smtClean="0">
                <a:latin typeface="Tw Cen MT Condensed" pitchFamily="34" charset="0"/>
              </a:rPr>
              <a:t> K-Means, K-</a:t>
            </a:r>
            <a:r>
              <a:rPr lang="en-ID" sz="2400" dirty="0" err="1" smtClean="0">
                <a:latin typeface="Tw Cen MT Condensed" pitchFamily="34" charset="0"/>
              </a:rPr>
              <a:t>Medoids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Fuzzy C-Means.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Metode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klaster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tumpang-tindih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(overlapping</a:t>
            </a:r>
            <a:r>
              <a:rPr lang="en-ID" sz="2400" dirty="0" smtClean="0">
                <a:latin typeface="Tw Cen MT Condensed" pitchFamily="34" charset="0"/>
              </a:rPr>
              <a:t>) 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klasterisasi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memungkinkan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setiap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masuk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dalam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lebih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dari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satu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biasanya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seperti</a:t>
            </a:r>
            <a:r>
              <a:rPr lang="en-ID" sz="2400" dirty="0" smtClean="0">
                <a:latin typeface="Tw Cen MT Condensed" pitchFamily="34" charset="0"/>
              </a:rPr>
              <a:t> Fuzzy C-Means, </a:t>
            </a:r>
            <a:r>
              <a:rPr lang="en-ID" sz="2400" dirty="0" err="1" smtClean="0">
                <a:latin typeface="Tw Cen MT Condensed" pitchFamily="34" charset="0"/>
              </a:rPr>
              <a:t>Possibilistic</a:t>
            </a:r>
            <a:r>
              <a:rPr lang="en-ID" sz="2400" dirty="0" smtClean="0">
                <a:latin typeface="Tw Cen MT Condensed" pitchFamily="34" charset="0"/>
              </a:rPr>
              <a:t> C-Means,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Neural Gas.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Metode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density clustering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klasterisasi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berdasarkan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pada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tingkat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kepadatan</a:t>
            </a:r>
            <a:r>
              <a:rPr lang="en-ID" sz="2400" dirty="0" smtClean="0">
                <a:latin typeface="Tw Cen MT Condensed" pitchFamily="34" charset="0"/>
              </a:rPr>
              <a:t> per </a:t>
            </a:r>
            <a:r>
              <a:rPr lang="en-ID" sz="2400" dirty="0" err="1" smtClean="0">
                <a:latin typeface="Tw Cen MT Condensed" pitchFamily="34" charset="0"/>
              </a:rPr>
              <a:t>satuan</a:t>
            </a:r>
            <a:r>
              <a:rPr lang="en-ID" sz="2400" dirty="0" smtClean="0">
                <a:latin typeface="Tw Cen MT Condensed" pitchFamily="34" charset="0"/>
              </a:rPr>
              <a:t> unit area.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menangani</a:t>
            </a:r>
            <a:r>
              <a:rPr lang="en-ID" sz="2400" dirty="0" smtClean="0">
                <a:latin typeface="Tw Cen MT Condensed" pitchFamily="34" charset="0"/>
              </a:rPr>
              <a:t> data yang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ukuran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bervariasi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serta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menghilangkan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pencilan</a:t>
            </a:r>
            <a:r>
              <a:rPr lang="en-ID" sz="2400" dirty="0" smtClean="0">
                <a:latin typeface="Tw Cen MT Condensed" pitchFamily="34" charset="0"/>
              </a:rPr>
              <a:t> (outlier).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biasanya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seperti</a:t>
            </a:r>
            <a:r>
              <a:rPr lang="en-ID" sz="2400" dirty="0" smtClean="0">
                <a:latin typeface="Tw Cen MT Condensed" pitchFamily="34" charset="0"/>
              </a:rPr>
              <a:t> DBSCAN, OPTICS,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DENCLUE.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K-Means Clustering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satu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klasterisasi</a:t>
            </a:r>
            <a:r>
              <a:rPr lang="en-ID" sz="2400" dirty="0" smtClean="0">
                <a:latin typeface="Tw Cen MT Condensed" pitchFamily="34" charset="0"/>
              </a:rPr>
              <a:t> yang paling </a:t>
            </a:r>
            <a:r>
              <a:rPr lang="en-ID" sz="2400" dirty="0" err="1" smtClean="0">
                <a:latin typeface="Tw Cen MT Condensed" pitchFamily="34" charset="0"/>
              </a:rPr>
              <a:t>populer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sederhana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membagi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menjadi</a:t>
            </a:r>
            <a:r>
              <a:rPr lang="en-ID" sz="2400" dirty="0" smtClean="0">
                <a:latin typeface="Tw Cen MT Condensed" pitchFamily="34" charset="0"/>
              </a:rPr>
              <a:t> K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berdasarkan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terdekat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titik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pusat</a:t>
            </a:r>
            <a:r>
              <a:rPr lang="en-ID" sz="2400" dirty="0" smtClean="0">
                <a:latin typeface="Tw Cen MT Condensed" pitchFamily="34" charset="0"/>
              </a:rPr>
              <a:t> (</a:t>
            </a:r>
            <a:r>
              <a:rPr lang="en-ID" sz="2400" dirty="0" err="1" smtClean="0">
                <a:latin typeface="Tw Cen MT Condensed" pitchFamily="34" charset="0"/>
              </a:rPr>
              <a:t>centroid</a:t>
            </a:r>
            <a:r>
              <a:rPr lang="en-ID" sz="2400" dirty="0" smtClean="0">
                <a:latin typeface="Tw Cen MT Condensed" pitchFamily="34" charset="0"/>
              </a:rPr>
              <a:t>)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mengulangi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proses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pemilihan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centroid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pengelompokan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hingga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konvergen</a:t>
            </a:r>
            <a:r>
              <a:rPr lang="en-ID" sz="2400" dirty="0" smtClean="0">
                <a:latin typeface="Tw Cen MT Condensed" pitchFamily="34" charset="0"/>
              </a:rPr>
              <a:t>.</a:t>
            </a:r>
            <a:endParaRPr lang="en-ID" sz="2400" i="0" dirty="0">
              <a:effectLst/>
              <a:latin typeface="Tw Cen MT Condensed" pitchFamily="34" charset="0"/>
            </a:endParaRP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900"/>
              </a:spcAft>
            </a:pPr>
            <a:endParaRPr lang="en-ID" sz="24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53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608601-93E7-74C5-9242-80482D1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8474" cy="7582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Klustering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47DBD7-83A1-977C-1F9B-4EA8F39D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1224733"/>
            <a:ext cx="10580914" cy="4758055"/>
          </a:xfrm>
        </p:spPr>
        <p:txBody>
          <a:bodyPr>
            <a:noAutofit/>
          </a:bodyPr>
          <a:lstStyle/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Klastering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satu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pendekatan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prediksi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tidak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membutuhkan</a:t>
            </a:r>
            <a:r>
              <a:rPr lang="en-ID" sz="2400" dirty="0" smtClean="0">
                <a:latin typeface="Tw Cen MT Condensed" pitchFamily="34" charset="0"/>
              </a:rPr>
              <a:t> label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kelas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benar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terlebih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dahulu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Klastering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proses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pengelompokan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berdasarkan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kemiripan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data. </a:t>
            </a:r>
            <a:r>
              <a:rPr lang="en-ID" sz="2400" dirty="0" err="1" smtClean="0">
                <a:latin typeface="Tw Cen MT Condensed" pitchFamily="34" charset="0"/>
              </a:rPr>
              <a:t>Klastering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membantu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menemukan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pola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struktur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tersembunyi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dalam</a:t>
            </a:r>
            <a:r>
              <a:rPr lang="en-ID" sz="2400" dirty="0" smtClean="0">
                <a:latin typeface="Tw Cen MT Condensed" pitchFamily="34" charset="0"/>
              </a:rPr>
              <a:t> data, </a:t>
            </a:r>
            <a:r>
              <a:rPr lang="en-ID" sz="2400" dirty="0" err="1" smtClean="0">
                <a:latin typeface="Tw Cen MT Condensed" pitchFamily="34" charset="0"/>
              </a:rPr>
              <a:t>serta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mengurangi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kompleksitas</a:t>
            </a:r>
            <a:r>
              <a:rPr lang="en-ID" sz="2400" dirty="0" smtClean="0">
                <a:latin typeface="Tw Cen MT Condensed" pitchFamily="34" charset="0"/>
              </a:rPr>
              <a:t> data.</a:t>
            </a: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Gambar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17.2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contoh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visualisasi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kejadian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gempa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Indonesia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tahun</a:t>
            </a:r>
            <a:r>
              <a:rPr lang="en-ID" sz="2400" dirty="0" smtClean="0">
                <a:latin typeface="Tw Cen MT Condensed" pitchFamily="34" charset="0"/>
              </a:rPr>
              <a:t> 1900 </a:t>
            </a:r>
            <a:r>
              <a:rPr lang="en-ID" sz="2400" dirty="0" err="1" smtClean="0">
                <a:latin typeface="Tw Cen MT Condensed" pitchFamily="34" charset="0"/>
              </a:rPr>
              <a:t>hingga</a:t>
            </a:r>
            <a:r>
              <a:rPr lang="en-ID" sz="2400" dirty="0" smtClean="0">
                <a:latin typeface="Tw Cen MT Condensed" pitchFamily="34" charset="0"/>
              </a:rPr>
              <a:t> 2020. </a:t>
            </a:r>
            <a:r>
              <a:rPr lang="en-ID" sz="2400" dirty="0" err="1" smtClean="0">
                <a:latin typeface="Tw Cen MT Condensed" pitchFamily="34" charset="0"/>
              </a:rPr>
              <a:t>Gambar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menunjukkan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bahwa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kejadian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gempa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Indonesia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pola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spasial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temporal yang </a:t>
            </a:r>
            <a:r>
              <a:rPr lang="en-ID" sz="2400" dirty="0" err="1" smtClean="0">
                <a:latin typeface="Tw Cen MT Condensed" pitchFamily="34" charset="0"/>
              </a:rPr>
              <a:t>bervariasi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Gambar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juga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menunjukkan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bahwa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kejadian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gempa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Indonesia </a:t>
            </a:r>
            <a:r>
              <a:rPr lang="en-ID" sz="2400" dirty="0" err="1" smtClean="0">
                <a:latin typeface="Tw Cen MT Condensed" pitchFamily="34" charset="0"/>
              </a:rPr>
              <a:t>cenderung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terkonsentrasi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sekitar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wilayah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subduksi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lempeng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tektonik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seperti</a:t>
            </a:r>
            <a:r>
              <a:rPr lang="en-ID" sz="2400" dirty="0" smtClean="0">
                <a:latin typeface="Tw Cen MT Condensed" pitchFamily="34" charset="0"/>
              </a:rPr>
              <a:t> Sumatera, </a:t>
            </a:r>
            <a:r>
              <a:rPr lang="en-ID" sz="2400" dirty="0" err="1" smtClean="0">
                <a:latin typeface="Tw Cen MT Condensed" pitchFamily="34" charset="0"/>
              </a:rPr>
              <a:t>Jawa</a:t>
            </a:r>
            <a:r>
              <a:rPr lang="en-ID" sz="2400" dirty="0" smtClean="0">
                <a:latin typeface="Tw Cen MT Condensed" pitchFamily="34" charset="0"/>
              </a:rPr>
              <a:t>, Sulawesi,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Papua. </a:t>
            </a:r>
            <a:r>
              <a:rPr lang="en-ID" sz="2400" dirty="0" err="1" smtClean="0">
                <a:latin typeface="Tw Cen MT Condensed" pitchFamily="34" charset="0"/>
              </a:rPr>
              <a:t>Gambar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menganalisis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distribusi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frekuensi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intensitas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gempa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Indonesia.</a:t>
            </a: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Gambar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17.3 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menggambarkan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kurva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Elbow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sebuah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umum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mengevaluasi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optimal.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SSE (Sum of Squared Error) </a:t>
            </a:r>
            <a:r>
              <a:rPr lang="en-ID" sz="2400" dirty="0" err="1" smtClean="0">
                <a:latin typeface="Tw Cen MT Condensed" pitchFamily="34" charset="0"/>
              </a:rPr>
              <a:t>sebagai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ukuran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kesalahan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SSE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kuadrat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setiap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centroid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mencari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titik</a:t>
            </a:r>
            <a:r>
              <a:rPr lang="en-ID" sz="2400" dirty="0" smtClean="0">
                <a:latin typeface="Tw Cen MT Condensed" pitchFamily="34" charset="0"/>
              </a:rPr>
              <a:t> “</a:t>
            </a:r>
            <a:r>
              <a:rPr lang="en-ID" sz="2400" dirty="0" err="1" smtClean="0">
                <a:latin typeface="Tw Cen MT Condensed" pitchFamily="34" charset="0"/>
              </a:rPr>
              <a:t>siku</a:t>
            </a:r>
            <a:r>
              <a:rPr lang="en-ID" sz="2400" dirty="0" smtClean="0">
                <a:latin typeface="Tw Cen MT Condensed" pitchFamily="34" charset="0"/>
              </a:rPr>
              <a:t>” </a:t>
            </a:r>
            <a:r>
              <a:rPr lang="en-ID" sz="2400" dirty="0" err="1" smtClean="0">
                <a:latin typeface="Tw Cen MT Condensed" pitchFamily="34" charset="0"/>
              </a:rPr>
              <a:t>pada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kurva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yaitu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titik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mana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penurunan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SSE </a:t>
            </a:r>
            <a:r>
              <a:rPr lang="en-ID" sz="2400" dirty="0" err="1" smtClean="0">
                <a:latin typeface="Tw Cen MT Condensed" pitchFamily="34" charset="0"/>
              </a:rPr>
              <a:t>mulai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melambat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Titik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menunjukkan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yang optimal, </a:t>
            </a:r>
            <a:r>
              <a:rPr lang="en-ID" sz="2400" dirty="0" err="1" smtClean="0">
                <a:latin typeface="Tw Cen MT Condensed" pitchFamily="34" charset="0"/>
              </a:rPr>
              <a:t>karena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menambah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tidak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memberikan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peningkatan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signifikan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pada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kinerja</a:t>
            </a:r>
            <a:r>
              <a:rPr lang="en-ID" sz="2400" dirty="0" smtClean="0">
                <a:latin typeface="Tw Cen MT Condensed" pitchFamily="34" charset="0"/>
              </a:rPr>
              <a:t> model. </a:t>
            </a:r>
            <a:r>
              <a:rPr lang="en-ID" sz="2400" dirty="0" err="1" smtClean="0">
                <a:latin typeface="Tw Cen MT Condensed" pitchFamily="34" charset="0"/>
              </a:rPr>
              <a:t>Gambar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menunjukkan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bahwa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optimal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data RPLIDAR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4.</a:t>
            </a:r>
            <a:endParaRPr lang="en-ID" sz="2400" i="0" dirty="0" smtClean="0">
              <a:effectLst/>
              <a:latin typeface="Tw Cen MT Condensed" pitchFamily="34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endParaRPr lang="en-ID" sz="24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53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608601-93E7-74C5-9242-80482D1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29651" cy="7582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Klustering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47DBD7-83A1-977C-1F9B-4EA8F39D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8" y="1224733"/>
            <a:ext cx="10136776" cy="4196353"/>
          </a:xfrm>
        </p:spPr>
        <p:txBody>
          <a:bodyPr>
            <a:noAutofit/>
          </a:bodyPr>
          <a:lstStyle/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Gambar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17.4</a:t>
            </a:r>
            <a:r>
              <a:rPr lang="en-ID" sz="2400" dirty="0" smtClean="0">
                <a:latin typeface="Tw Cen MT Condensed" pitchFamily="34" charset="0"/>
              </a:rPr>
              <a:t> 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contoh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visualisasi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kejadian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gempa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Indonesia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tahun</a:t>
            </a:r>
            <a:r>
              <a:rPr lang="en-ID" sz="2400" dirty="0" smtClean="0">
                <a:latin typeface="Tw Cen MT Condensed" pitchFamily="34" charset="0"/>
              </a:rPr>
              <a:t> 1900 </a:t>
            </a:r>
            <a:r>
              <a:rPr lang="en-ID" sz="2400" dirty="0" err="1" smtClean="0">
                <a:latin typeface="Tw Cen MT Condensed" pitchFamily="34" charset="0"/>
              </a:rPr>
              <a:t>hingga</a:t>
            </a:r>
            <a:r>
              <a:rPr lang="en-ID" sz="2400" dirty="0" smtClean="0">
                <a:latin typeface="Tw Cen MT Condensed" pitchFamily="34" charset="0"/>
              </a:rPr>
              <a:t> 2020. </a:t>
            </a:r>
            <a:r>
              <a:rPr lang="en-ID" sz="2400" dirty="0" err="1" smtClean="0">
                <a:latin typeface="Tw Cen MT Condensed" pitchFamily="34" charset="0"/>
              </a:rPr>
              <a:t>Gambar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menunjukkan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bahwa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kejadian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gempa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Indonesia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pola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spasial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temporal yang </a:t>
            </a:r>
            <a:r>
              <a:rPr lang="en-ID" sz="2400" dirty="0" err="1" smtClean="0">
                <a:latin typeface="Tw Cen MT Condensed" pitchFamily="34" charset="0"/>
              </a:rPr>
              <a:t>bervariasi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Gambar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juga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menunjukkan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bahwa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kejadian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gempa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Indonesia </a:t>
            </a:r>
            <a:r>
              <a:rPr lang="en-ID" sz="2400" dirty="0" err="1" smtClean="0">
                <a:latin typeface="Tw Cen MT Condensed" pitchFamily="34" charset="0"/>
              </a:rPr>
              <a:t>cenderung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terkonsentrasi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sekitar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wilayah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subduksi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lempeng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tektonik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seperti</a:t>
            </a:r>
            <a:r>
              <a:rPr lang="en-ID" sz="2400" dirty="0" smtClean="0">
                <a:latin typeface="Tw Cen MT Condensed" pitchFamily="34" charset="0"/>
              </a:rPr>
              <a:t> Sumatera, </a:t>
            </a:r>
            <a:r>
              <a:rPr lang="en-ID" sz="2400" dirty="0" err="1" smtClean="0">
                <a:latin typeface="Tw Cen MT Condensed" pitchFamily="34" charset="0"/>
              </a:rPr>
              <a:t>Jawa</a:t>
            </a:r>
            <a:r>
              <a:rPr lang="en-ID" sz="2400" dirty="0" smtClean="0">
                <a:latin typeface="Tw Cen MT Condensed" pitchFamily="34" charset="0"/>
              </a:rPr>
              <a:t>, Sulawesi,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Papua. </a:t>
            </a:r>
            <a:r>
              <a:rPr lang="en-ID" sz="2400" dirty="0" err="1" smtClean="0">
                <a:latin typeface="Tw Cen MT Condensed" pitchFamily="34" charset="0"/>
              </a:rPr>
              <a:t>Gambar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menganalisis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distribusi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frekuensi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intensitas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gempa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Indonesia.</a:t>
            </a: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Gambar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17.5 </a:t>
            </a:r>
            <a:r>
              <a:rPr lang="en-ID" sz="2400" dirty="0" err="1" smtClean="0">
                <a:latin typeface="Tw Cen MT Condensed" pitchFamily="34" charset="0"/>
              </a:rPr>
              <a:t>menggambarkan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kurva</a:t>
            </a:r>
            <a:r>
              <a:rPr lang="en-ID" sz="2400" dirty="0" smtClean="0">
                <a:latin typeface="Tw Cen MT Condensed" pitchFamily="34" charset="0"/>
              </a:rPr>
              <a:t> Elbow, </a:t>
            </a:r>
            <a:r>
              <a:rPr lang="en-ID" sz="2400" dirty="0" err="1" smtClean="0">
                <a:latin typeface="Tw Cen MT Condensed" pitchFamily="34" charset="0"/>
              </a:rPr>
              <a:t>sebuah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umum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mengevaluasi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optimal.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SSE (Sum of Squared Error) </a:t>
            </a:r>
            <a:r>
              <a:rPr lang="en-ID" sz="2400" dirty="0" err="1" smtClean="0">
                <a:latin typeface="Tw Cen MT Condensed" pitchFamily="34" charset="0"/>
              </a:rPr>
              <a:t>sebagai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ukuran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kesalahan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SSE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kuadrat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setiap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centroid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mencari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titik</a:t>
            </a:r>
            <a:r>
              <a:rPr lang="en-ID" sz="2400" dirty="0" smtClean="0">
                <a:latin typeface="Tw Cen MT Condensed" pitchFamily="34" charset="0"/>
              </a:rPr>
              <a:t> “</a:t>
            </a:r>
            <a:r>
              <a:rPr lang="en-ID" sz="2400" dirty="0" err="1" smtClean="0">
                <a:latin typeface="Tw Cen MT Condensed" pitchFamily="34" charset="0"/>
              </a:rPr>
              <a:t>siku</a:t>
            </a:r>
            <a:r>
              <a:rPr lang="en-ID" sz="2400" dirty="0" smtClean="0">
                <a:latin typeface="Tw Cen MT Condensed" pitchFamily="34" charset="0"/>
              </a:rPr>
              <a:t>” </a:t>
            </a:r>
            <a:r>
              <a:rPr lang="en-ID" sz="2400" dirty="0" err="1" smtClean="0">
                <a:latin typeface="Tw Cen MT Condensed" pitchFamily="34" charset="0"/>
              </a:rPr>
              <a:t>pada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kurva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yaitu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titik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mana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penurunan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SSE </a:t>
            </a:r>
            <a:r>
              <a:rPr lang="en-ID" sz="2400" dirty="0" err="1" smtClean="0">
                <a:latin typeface="Tw Cen MT Condensed" pitchFamily="34" charset="0"/>
              </a:rPr>
              <a:t>mulai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melambat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Titik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menunjukkan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yang optimal, </a:t>
            </a:r>
            <a:r>
              <a:rPr lang="en-ID" sz="2400" dirty="0" err="1" smtClean="0">
                <a:latin typeface="Tw Cen MT Condensed" pitchFamily="34" charset="0"/>
              </a:rPr>
              <a:t>karena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menambah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tidak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memberikan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peningkatan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signifikan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pada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kinerja</a:t>
            </a:r>
            <a:r>
              <a:rPr lang="en-ID" sz="2400" dirty="0" smtClean="0">
                <a:latin typeface="Tw Cen MT Condensed" pitchFamily="34" charset="0"/>
              </a:rPr>
              <a:t> model. </a:t>
            </a:r>
            <a:r>
              <a:rPr lang="en-ID" sz="2400" dirty="0" err="1" smtClean="0">
                <a:latin typeface="Tw Cen MT Condensed" pitchFamily="34" charset="0"/>
              </a:rPr>
              <a:t>Gambar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menunjukkan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bahwa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optimal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data RPLIDAR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4.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</a:pPr>
            <a:endParaRPr lang="en-ID" sz="24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53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608601-93E7-74C5-9242-80482D1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29651" cy="7582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Klustering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47DBD7-83A1-977C-1F9B-4EA8F39D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9" y="950413"/>
            <a:ext cx="10136776" cy="5293633"/>
          </a:xfrm>
        </p:spPr>
        <p:txBody>
          <a:bodyPr>
            <a:noAutofit/>
          </a:bodyPr>
          <a:lstStyle/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ID" dirty="0" err="1" smtClean="0">
                <a:solidFill>
                  <a:srgbClr val="00B050"/>
                </a:solidFill>
                <a:latin typeface="Tw Cen MT Condensed" pitchFamily="34" charset="0"/>
              </a:rPr>
              <a:t>Kelebihan</a:t>
            </a:r>
            <a:r>
              <a:rPr lang="en-ID" dirty="0" smtClean="0">
                <a:solidFill>
                  <a:srgbClr val="00B05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00B050"/>
                </a:solidFill>
                <a:latin typeface="Tw Cen MT Condensed" pitchFamily="34" charset="0"/>
              </a:rPr>
              <a:t>dan</a:t>
            </a:r>
            <a:r>
              <a:rPr lang="en-ID" dirty="0" smtClean="0">
                <a:solidFill>
                  <a:srgbClr val="00B05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00B050"/>
                </a:solidFill>
                <a:latin typeface="Tw Cen MT Condensed" pitchFamily="34" charset="0"/>
              </a:rPr>
              <a:t>Kekurangan</a:t>
            </a:r>
            <a:r>
              <a:rPr lang="en-ID" dirty="0" smtClean="0">
                <a:solidFill>
                  <a:srgbClr val="00B05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00B050"/>
                </a:solidFill>
                <a:latin typeface="Tw Cen MT Condensed" pitchFamily="34" charset="0"/>
              </a:rPr>
              <a:t>Algoritma</a:t>
            </a:r>
            <a:r>
              <a:rPr lang="en-ID" dirty="0" smtClean="0">
                <a:solidFill>
                  <a:srgbClr val="00B050"/>
                </a:solidFill>
                <a:latin typeface="Tw Cen MT Condensed" pitchFamily="34" charset="0"/>
              </a:rPr>
              <a:t> </a:t>
            </a:r>
            <a:r>
              <a:rPr lang="en-ID" dirty="0" err="1" smtClean="0">
                <a:solidFill>
                  <a:srgbClr val="00B050"/>
                </a:solidFill>
                <a:latin typeface="Tw Cen MT Condensed" pitchFamily="34" charset="0"/>
              </a:rPr>
              <a:t>Klastering</a:t>
            </a:r>
            <a:endParaRPr lang="en-ID" dirty="0" smtClean="0">
              <a:solidFill>
                <a:srgbClr val="00B050"/>
              </a:solidFill>
              <a:latin typeface="Tw Cen MT Condensed" pitchFamily="34" charset="0"/>
            </a:endParaRP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Poin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pertama</a:t>
            </a:r>
            <a:r>
              <a:rPr lang="en-ID" sz="2400" dirty="0" smtClean="0">
                <a:latin typeface="Tw Cen MT Condensed" pitchFamily="34" charset="0"/>
              </a:rPr>
              <a:t>: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klastering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mengelompokkan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berdasarkan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kemiripan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data.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digunakan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menemukan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pola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struktur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tersembunyi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dalam</a:t>
            </a:r>
            <a:r>
              <a:rPr lang="en-ID" sz="2400" dirty="0" smtClean="0">
                <a:latin typeface="Tw Cen MT Condensed" pitchFamily="34" charset="0"/>
              </a:rPr>
              <a:t> data, </a:t>
            </a:r>
            <a:r>
              <a:rPr lang="en-ID" sz="2400" dirty="0" err="1" smtClean="0">
                <a:latin typeface="Tw Cen MT Condensed" pitchFamily="34" charset="0"/>
              </a:rPr>
              <a:t>serta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mengurangi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kompleksitas</a:t>
            </a:r>
            <a:r>
              <a:rPr lang="en-ID" sz="2400" dirty="0" smtClean="0">
                <a:latin typeface="Tw Cen MT Condensed" pitchFamily="34" charset="0"/>
              </a:rPr>
              <a:t> data.</a:t>
            </a: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Poin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kedua</a:t>
            </a:r>
            <a:r>
              <a:rPr lang="en-ID" sz="2400" dirty="0" smtClean="0">
                <a:latin typeface="Tw Cen MT Condensed" pitchFamily="34" charset="0"/>
              </a:rPr>
              <a:t>: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smtClean="0">
                <a:latin typeface="Tw Cen MT Condensed" pitchFamily="34" charset="0"/>
              </a:rPr>
              <a:t>k-means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klastering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mudah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diimplementasikan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cepat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secara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komputasi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tetapi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kelemahan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seperti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sulit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menentukan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sesuai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sensitif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terhadap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perubahan</a:t>
            </a:r>
            <a:r>
              <a:rPr lang="en-ID" sz="2400" dirty="0" smtClean="0">
                <a:latin typeface="Tw Cen MT Condensed" pitchFamily="34" charset="0"/>
              </a:rPr>
              <a:t> data,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rentan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terhadap</a:t>
            </a:r>
            <a:r>
              <a:rPr lang="en-ID" sz="2400" dirty="0" smtClean="0">
                <a:latin typeface="Tw Cen MT Condensed" pitchFamily="34" charset="0"/>
              </a:rPr>
              <a:t> outlier.</a:t>
            </a: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Poin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ketiga</a:t>
            </a:r>
            <a:r>
              <a:rPr lang="en-ID" sz="2400" dirty="0" smtClean="0">
                <a:latin typeface="Tw Cen MT Condensed" pitchFamily="34" charset="0"/>
              </a:rPr>
              <a:t>: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bertingkat</a:t>
            </a:r>
            <a:r>
              <a:rPr lang="en-ID" sz="2400" dirty="0" smtClean="0">
                <a:latin typeface="Tw Cen MT Condensed" pitchFamily="34" charset="0"/>
              </a:rPr>
              <a:t> (hierarchical)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algoritma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klastering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menghasilkan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struktur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pohon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divisualisasikan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tetapi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kelemahan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seperti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sensitif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terhadap</a:t>
            </a:r>
            <a:r>
              <a:rPr lang="en-ID" sz="2400" dirty="0" smtClean="0">
                <a:latin typeface="Tw Cen MT Condensed" pitchFamily="34" charset="0"/>
              </a:rPr>
              <a:t> outlier, </a:t>
            </a:r>
            <a:r>
              <a:rPr lang="en-ID" sz="2400" dirty="0" err="1" smtClean="0">
                <a:latin typeface="Tw Cen MT Condensed" pitchFamily="34" charset="0"/>
              </a:rPr>
              <a:t>tidak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melakukan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perubahan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tidak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sesuai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data yang </a:t>
            </a:r>
            <a:r>
              <a:rPr lang="en-ID" sz="2400" dirty="0" err="1" smtClean="0">
                <a:latin typeface="Tw Cen MT Condensed" pitchFamily="34" charset="0"/>
              </a:rPr>
              <a:t>sangat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besar</a:t>
            </a:r>
            <a:r>
              <a:rPr lang="en-ID" sz="24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80000"/>
              </a:lnSpc>
              <a:spcBef>
                <a:spcPts val="0"/>
              </a:spcBef>
              <a:spcAft>
                <a:spcPts val="9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Poin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keempat</a:t>
            </a:r>
            <a:r>
              <a:rPr lang="en-ID" sz="2400" dirty="0" smtClean="0">
                <a:latin typeface="Tw Cen MT Condensed" pitchFamily="34" charset="0"/>
              </a:rPr>
              <a:t>: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average silhouette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gap </a:t>
            </a:r>
            <a:r>
              <a:rPr lang="en-ID" sz="2400" dirty="0" err="1" smtClean="0">
                <a:latin typeface="Tw Cen MT Condensed" pitchFamily="34" charset="0"/>
              </a:rPr>
              <a:t>statistik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dua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pendekatan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mengoptimalkan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dalam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pengelompokan</a:t>
            </a:r>
            <a:r>
              <a:rPr lang="en-ID" sz="2400" dirty="0" smtClean="0">
                <a:latin typeface="Tw Cen MT Condensed" pitchFamily="34" charset="0"/>
              </a:rPr>
              <a:t> data.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average silhouette </a:t>
            </a:r>
            <a:r>
              <a:rPr lang="en-ID" sz="2400" dirty="0" err="1" smtClean="0">
                <a:latin typeface="Tw Cen MT Condensed" pitchFamily="34" charset="0"/>
              </a:rPr>
              <a:t>menghitung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rata-rata silhouette yang </a:t>
            </a:r>
            <a:r>
              <a:rPr lang="en-ID" sz="2400" dirty="0" err="1" smtClean="0">
                <a:latin typeface="Tw Cen MT Condensed" pitchFamily="34" charset="0"/>
              </a:rPr>
              <a:t>semakin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tinggi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seiring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meningkatnya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Metode</a:t>
            </a:r>
            <a:r>
              <a:rPr lang="en-ID" sz="2400" dirty="0" smtClean="0">
                <a:latin typeface="Tw Cen MT Condensed" pitchFamily="34" charset="0"/>
              </a:rPr>
              <a:t> gap </a:t>
            </a:r>
            <a:r>
              <a:rPr lang="en-ID" sz="2400" dirty="0" err="1" smtClean="0">
                <a:latin typeface="Tw Cen MT Condensed" pitchFamily="34" charset="0"/>
              </a:rPr>
              <a:t>statistik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menghitung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kesenjangan</a:t>
            </a:r>
            <a:r>
              <a:rPr lang="en-ID" sz="2400" dirty="0" smtClean="0">
                <a:latin typeface="Tw Cen MT Condensed" pitchFamily="34" charset="0"/>
              </a:rPr>
              <a:t> (gap)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data </a:t>
            </a:r>
            <a:r>
              <a:rPr lang="en-ID" sz="2400" dirty="0" err="1" smtClean="0">
                <a:latin typeface="Tw Cen MT Condensed" pitchFamily="34" charset="0"/>
              </a:rPr>
              <a:t>acak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Jumlah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klaster</a:t>
            </a:r>
            <a:r>
              <a:rPr lang="en-ID" sz="2400" dirty="0" smtClean="0">
                <a:latin typeface="Tw Cen MT Condensed" pitchFamily="34" charset="0"/>
              </a:rPr>
              <a:t> yang optimal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nilai</a:t>
            </a:r>
            <a:r>
              <a:rPr lang="en-ID" sz="2400" dirty="0" smtClean="0">
                <a:latin typeface="Tw Cen MT Condensed" pitchFamily="34" charset="0"/>
              </a:rPr>
              <a:t> silhouette </a:t>
            </a:r>
            <a:r>
              <a:rPr lang="en-ID" sz="2400" dirty="0" err="1" smtClean="0">
                <a:latin typeface="Tw Cen MT Condensed" pitchFamily="34" charset="0"/>
              </a:rPr>
              <a:t>atau</a:t>
            </a:r>
            <a:r>
              <a:rPr lang="en-ID" sz="2400" dirty="0" smtClean="0">
                <a:latin typeface="Tw Cen MT Condensed" pitchFamily="34" charset="0"/>
              </a:rPr>
              <a:t> gap </a:t>
            </a:r>
            <a:r>
              <a:rPr lang="en-ID" sz="2400" dirty="0" err="1" smtClean="0">
                <a:latin typeface="Tw Cen MT Condensed" pitchFamily="34" charset="0"/>
              </a:rPr>
              <a:t>terbesar</a:t>
            </a:r>
            <a:r>
              <a:rPr lang="en-ID" sz="2400" dirty="0" smtClean="0">
                <a:latin typeface="Tw Cen MT Condensed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0"/>
              </a:spcBef>
              <a:spcAft>
                <a:spcPts val="900"/>
              </a:spcAft>
            </a:pPr>
            <a:endParaRPr lang="en-ID" sz="24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532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1A4215-D87F-222A-50A7-9F19A499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000" b="1" dirty="0" err="1">
                <a:latin typeface="Aharoni" pitchFamily="2" charset="-79"/>
                <a:cs typeface="Aharoni" pitchFamily="2" charset="-79"/>
              </a:rPr>
              <a:t>Jaringan</a:t>
            </a:r>
            <a:r>
              <a:rPr lang="en-ID" sz="40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ID" sz="4000" b="1" dirty="0" err="1">
                <a:latin typeface="Aharoni" pitchFamily="2" charset="-79"/>
                <a:cs typeface="Aharoni" pitchFamily="2" charset="-79"/>
              </a:rPr>
              <a:t>Syaraf</a:t>
            </a:r>
            <a:r>
              <a:rPr lang="en-ID" sz="4000" b="1" dirty="0">
                <a:latin typeface="Aharoni" pitchFamily="2" charset="-79"/>
                <a:cs typeface="Aharoni" pitchFamily="2" charset="-79"/>
              </a:rPr>
              <a:t> </a:t>
            </a:r>
            <a:r>
              <a:rPr lang="en-ID" sz="4000" b="1" dirty="0" err="1">
                <a:latin typeface="Aharoni" pitchFamily="2" charset="-79"/>
                <a:cs typeface="Aharoni" pitchFamily="2" charset="-79"/>
              </a:rPr>
              <a:t>Tiruan</a:t>
            </a:r>
            <a:r>
              <a:rPr lang="en-ID" sz="4000" b="1" dirty="0">
                <a:latin typeface="Aharoni" pitchFamily="2" charset="-79"/>
                <a:cs typeface="Aharoni" pitchFamily="2" charset="-79"/>
              </a:rPr>
              <a:t> &amp; Bahasa </a:t>
            </a:r>
            <a:r>
              <a:rPr lang="en-ID" sz="4000" b="1" dirty="0" err="1">
                <a:latin typeface="Aharoni" pitchFamily="2" charset="-79"/>
                <a:cs typeface="Aharoni" pitchFamily="2" charset="-79"/>
              </a:rPr>
              <a:t>Alami</a:t>
            </a:r>
            <a:endParaRPr lang="en-US" sz="40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D6C4E7-327B-C59E-7670-412A5E28B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Kegiatan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ID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Belajar</a:t>
            </a:r>
            <a:r>
              <a:rPr lang="en-ID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2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019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608601-93E7-74C5-9242-80482D145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95753"/>
            <a:ext cx="9729651" cy="758281"/>
          </a:xfrm>
        </p:spPr>
        <p:txBody>
          <a:bodyPr>
            <a:normAutofit/>
          </a:bodyPr>
          <a:lstStyle/>
          <a:p>
            <a:pPr algn="r"/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Jaringan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Syaraf</a:t>
            </a:r>
            <a:r>
              <a:rPr lang="en-US" sz="4000" b="1" dirty="0" smtClean="0">
                <a:solidFill>
                  <a:srgbClr val="000099"/>
                </a:solidFill>
                <a:latin typeface="Tw Cen MT Condensed" pitchFamily="34" charset="0"/>
              </a:rPr>
              <a:t> </a:t>
            </a:r>
            <a:r>
              <a:rPr lang="en-US" sz="4000" b="1" dirty="0" err="1" smtClean="0">
                <a:solidFill>
                  <a:srgbClr val="000099"/>
                </a:solidFill>
                <a:latin typeface="Tw Cen MT Condensed" pitchFamily="34" charset="0"/>
              </a:rPr>
              <a:t>Tiruan</a:t>
            </a:r>
            <a:endParaRPr lang="en-ID" sz="4000" b="1" dirty="0">
              <a:solidFill>
                <a:srgbClr val="000099"/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47DBD7-83A1-977C-1F9B-4EA8F39DF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6" y="1525178"/>
            <a:ext cx="9940833" cy="4196353"/>
          </a:xfrm>
        </p:spPr>
        <p:txBody>
          <a:bodyPr>
            <a:noAutofit/>
          </a:bodyPr>
          <a:lstStyle/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Jaringan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saraf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tiruan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model </a:t>
            </a:r>
            <a:r>
              <a:rPr lang="en-ID" sz="2400" dirty="0" err="1" smtClean="0">
                <a:latin typeface="Tw Cen MT Condensed" pitchFamily="34" charset="0"/>
              </a:rPr>
              <a:t>komputasi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terinspirasi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dari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cara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kerja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otak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manusia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dalam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mengolah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informasi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Berikut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penjelasan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menyeluruh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dari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gambar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.</a:t>
            </a:r>
            <a:endParaRPr lang="en-ID" sz="2400" dirty="0" smtClean="0">
              <a:latin typeface="Tw Cen MT Condensed" pitchFamily="34" charset="0"/>
            </a:endParaRP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Otak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Manusia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vs</a:t>
            </a: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Komputer</a:t>
            </a:r>
            <a:r>
              <a:rPr lang="en-ID" sz="2400" dirty="0" smtClean="0">
                <a:latin typeface="Tw Cen MT Condensed" pitchFamily="34" charset="0"/>
              </a:rPr>
              <a:t>: </a:t>
            </a:r>
            <a:r>
              <a:rPr lang="en-ID" sz="2400" dirty="0" err="1" smtClean="0">
                <a:latin typeface="Tw Cen MT Condensed" pitchFamily="34" charset="0"/>
              </a:rPr>
              <a:t>perbedaan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pengolahan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informasi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oleh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otak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manusia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komputer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Otak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manusia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jutaan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sel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saraf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saling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terhubung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beradaptasi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berbagai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situasi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Komputer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sebaliknya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kemampuan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mengolah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perhitungan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kompleks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sangat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cepat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tetapi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kurang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fleksibel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kreatif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Jaringan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saraf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mencoba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meniru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kemampuan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otak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manusia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menggunakan</a:t>
            </a:r>
            <a:r>
              <a:rPr lang="en-ID" sz="2400" dirty="0" smtClean="0">
                <a:latin typeface="Tw Cen MT Condensed" pitchFamily="34" charset="0"/>
              </a:rPr>
              <a:t> unit-unit </a:t>
            </a:r>
            <a:r>
              <a:rPr lang="en-ID" sz="2400" dirty="0" err="1" smtClean="0">
                <a:latin typeface="Tw Cen MT Condensed" pitchFamily="34" charset="0"/>
              </a:rPr>
              <a:t>komputasi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disebut</a:t>
            </a:r>
            <a:r>
              <a:rPr lang="en-ID" sz="2400" dirty="0" smtClean="0">
                <a:latin typeface="Tw Cen MT Condensed" pitchFamily="34" charset="0"/>
              </a:rPr>
              <a:t> neuron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.</a:t>
            </a:r>
          </a:p>
          <a:p>
            <a:pPr marL="360000" indent="-360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ID" sz="2400" dirty="0" smtClean="0">
                <a:solidFill>
                  <a:srgbClr val="FF0000"/>
                </a:solidFill>
                <a:latin typeface="Tw Cen MT Condensed" pitchFamily="34" charset="0"/>
              </a:rPr>
              <a:t>Neuron </a:t>
            </a:r>
            <a:r>
              <a:rPr lang="en-ID" sz="2400" dirty="0" err="1" smtClean="0">
                <a:solidFill>
                  <a:srgbClr val="FF0000"/>
                </a:solidFill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: Neuron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adalah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elemen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dasar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dari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jaringan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saraf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menerima</a:t>
            </a:r>
            <a:r>
              <a:rPr lang="en-ID" sz="2400" dirty="0" smtClean="0">
                <a:latin typeface="Tw Cen MT Condensed" pitchFamily="34" charset="0"/>
              </a:rPr>
              <a:t> input, </a:t>
            </a:r>
            <a:r>
              <a:rPr lang="en-ID" sz="2400" dirty="0" err="1" smtClean="0">
                <a:latin typeface="Tw Cen MT Condensed" pitchFamily="34" charset="0"/>
              </a:rPr>
              <a:t>melakukan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operasi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matematika</a:t>
            </a:r>
            <a:r>
              <a:rPr lang="en-ID" sz="2400" dirty="0" smtClean="0">
                <a:latin typeface="Tw Cen MT Condensed" pitchFamily="34" charset="0"/>
              </a:rPr>
              <a:t>,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menghasilkan</a:t>
            </a:r>
            <a:r>
              <a:rPr lang="en-ID" sz="2400" dirty="0" smtClean="0">
                <a:latin typeface="Tw Cen MT Condensed" pitchFamily="34" charset="0"/>
              </a:rPr>
              <a:t> output. Input </a:t>
            </a:r>
            <a:r>
              <a:rPr lang="en-ID" sz="2400" dirty="0" err="1" smtClean="0">
                <a:latin typeface="Tw Cen MT Condensed" pitchFamily="34" charset="0"/>
              </a:rPr>
              <a:t>dan</a:t>
            </a:r>
            <a:r>
              <a:rPr lang="en-ID" sz="2400" dirty="0" smtClean="0">
                <a:latin typeface="Tw Cen MT Condensed" pitchFamily="34" charset="0"/>
              </a:rPr>
              <a:t> output </a:t>
            </a:r>
            <a:r>
              <a:rPr lang="en-ID" sz="2400" dirty="0" err="1" smtClean="0">
                <a:latin typeface="Tw Cen MT Condensed" pitchFamily="34" charset="0"/>
              </a:rPr>
              <a:t>dari</a:t>
            </a:r>
            <a:r>
              <a:rPr lang="en-ID" sz="2400" dirty="0" smtClean="0">
                <a:latin typeface="Tw Cen MT Condensed" pitchFamily="34" charset="0"/>
              </a:rPr>
              <a:t> neuron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dihubungkan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dengan</a:t>
            </a:r>
            <a:r>
              <a:rPr lang="en-ID" sz="2400" dirty="0" smtClean="0">
                <a:latin typeface="Tw Cen MT Condensed" pitchFamily="34" charset="0"/>
              </a:rPr>
              <a:t> neuron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lainnya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untuk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membentuk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jaringan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kompleks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Setiap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hubungan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antara</a:t>
            </a:r>
            <a:r>
              <a:rPr lang="en-ID" sz="2400" dirty="0" smtClean="0">
                <a:latin typeface="Tw Cen MT Condensed" pitchFamily="34" charset="0"/>
              </a:rPr>
              <a:t> neuron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memiliki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bobot</a:t>
            </a:r>
            <a:r>
              <a:rPr lang="en-ID" sz="2400" dirty="0" smtClean="0">
                <a:latin typeface="Tw Cen MT Condensed" pitchFamily="34" charset="0"/>
              </a:rPr>
              <a:t> yang </a:t>
            </a:r>
            <a:r>
              <a:rPr lang="en-ID" sz="2400" dirty="0" err="1" smtClean="0">
                <a:latin typeface="Tw Cen MT Condensed" pitchFamily="34" charset="0"/>
              </a:rPr>
              <a:t>menentukan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kekuatan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pengaruhnya</a:t>
            </a:r>
            <a:r>
              <a:rPr lang="en-ID" sz="2400" dirty="0" smtClean="0">
                <a:latin typeface="Tw Cen MT Condensed" pitchFamily="34" charset="0"/>
              </a:rPr>
              <a:t>. </a:t>
            </a:r>
            <a:r>
              <a:rPr lang="en-ID" sz="2400" dirty="0" err="1" smtClean="0">
                <a:latin typeface="Tw Cen MT Condensed" pitchFamily="34" charset="0"/>
              </a:rPr>
              <a:t>Bobot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ini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dapat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diubah-ubah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selama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proses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pembelajaran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jaringan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saraf</a:t>
            </a:r>
            <a:r>
              <a:rPr lang="en-ID" sz="2400" dirty="0" smtClean="0">
                <a:latin typeface="Tw Cen MT Condensed" pitchFamily="34" charset="0"/>
              </a:rPr>
              <a:t> </a:t>
            </a:r>
            <a:r>
              <a:rPr lang="en-ID" sz="2400" dirty="0" err="1" smtClean="0">
                <a:latin typeface="Tw Cen MT Condensed" pitchFamily="34" charset="0"/>
              </a:rPr>
              <a:t>tiruan</a:t>
            </a:r>
            <a:r>
              <a:rPr lang="en-ID" sz="2400" dirty="0" smtClean="0">
                <a:latin typeface="Tw Cen MT Condensed" pitchFamily="34" charset="0"/>
              </a:rPr>
              <a:t>.</a:t>
            </a:r>
          </a:p>
          <a:p>
            <a:pPr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ID" sz="2400" dirty="0">
              <a:latin typeface="Tw Cen MT Condense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71532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973</Words>
  <Application>Microsoft Office PowerPoint</Application>
  <PresentationFormat>Custom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Pengantar Sains Data</vt:lpstr>
      <vt:lpstr>Prediksi</vt:lpstr>
      <vt:lpstr>Prediksi</vt:lpstr>
      <vt:lpstr>Klustering</vt:lpstr>
      <vt:lpstr>Klustering</vt:lpstr>
      <vt:lpstr>Klustering</vt:lpstr>
      <vt:lpstr>Klustering</vt:lpstr>
      <vt:lpstr>Jaringan Syaraf Tiruan &amp; Bahasa Alami</vt:lpstr>
      <vt:lpstr>Jaringan Syaraf Tiruan</vt:lpstr>
      <vt:lpstr>Jaringan Syaraf Tiruan (lanjutan)</vt:lpstr>
      <vt:lpstr>Jaringan Syaraf Tiruan (lanjutan)</vt:lpstr>
      <vt:lpstr>Jaringan Syaraf Tiruan (lanjutan)</vt:lpstr>
      <vt:lpstr>Bahasa Alami</vt:lpstr>
      <vt:lpstr>Kelebihan dan kekurangan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Sains Data</dc:title>
  <dc:creator>Dimas Agung Prasetyo ,M.S.</dc:creator>
  <cp:lastModifiedBy>harmi</cp:lastModifiedBy>
  <cp:revision>17</cp:revision>
  <dcterms:created xsi:type="dcterms:W3CDTF">2024-01-23T04:11:18Z</dcterms:created>
  <dcterms:modified xsi:type="dcterms:W3CDTF">2024-01-27T15:19:58Z</dcterms:modified>
</cp:coreProperties>
</file>