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7" r:id="rId8"/>
    <p:sldId id="268" r:id="rId9"/>
    <p:sldId id="269" r:id="rId10"/>
    <p:sldId id="270" r:id="rId11"/>
    <p:sldId id="271" r:id="rId12"/>
    <p:sldId id="272" r:id="rId13"/>
    <p:sldId id="258" r:id="rId14"/>
    <p:sldId id="263" r:id="rId15"/>
    <p:sldId id="273" r:id="rId16"/>
    <p:sldId id="264" r:id="rId17"/>
    <p:sldId id="274" r:id="rId18"/>
    <p:sldId id="27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E41CD97-B235-1430-2803-7C651E8EEB16}" v="13" dt="2024-01-27T06:12:53.7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12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31C0866-4A95-E1BD-42E5-1DDB09BAE3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F2E2B705-C289-2550-EF24-64425D0B41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D98DB02-EC49-DA79-4230-093699A94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A8FB2-3B8F-4F73-A3DB-445F19208F7C}" type="datetimeFigureOut">
              <a:rPr lang="en-US" smtClean="0"/>
              <a:pPr/>
              <a:t>1/27/2024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04B2524-F460-7A55-FDA7-3EB68731B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BE4F731-DA4B-8693-0B3A-7306AAC69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ED8A9-4DB3-4C74-B309-883A72320C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73572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1C8DD90-93DF-F21D-2BD8-7676459D4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D028FF5-FCF2-C87D-B04F-BCE5289112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3FDB279-68C4-0926-279E-43A7BB3F1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A8FB2-3B8F-4F73-A3DB-445F19208F7C}" type="datetimeFigureOut">
              <a:rPr lang="en-US" smtClean="0"/>
              <a:pPr/>
              <a:t>1/27/2024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ACD4761-37D9-C035-A9FB-4F2908772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0CAE05E-DF55-82BA-26A0-FD0BB6E2F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ED8A9-4DB3-4C74-B309-883A72320C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07422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D61DBBCA-0D00-3EC7-41E1-CC9F4BF1E8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0565001-F0AC-EBF0-0BD0-9D58D037BC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28C68B9-DDE2-5361-ED1D-4A9BE8A34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A8FB2-3B8F-4F73-A3DB-445F19208F7C}" type="datetimeFigureOut">
              <a:rPr lang="en-US" smtClean="0"/>
              <a:pPr/>
              <a:t>1/27/2024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A56CBB5-C1E0-3A52-9B65-F382F5C4D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64EB326-5409-E7E0-C635-C103FF43A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ED8A9-4DB3-4C74-B309-883A72320C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7349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FE4181D-6EF1-7FEC-B07A-EC4F4E611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A76F109-5D7C-4AF1-35DD-05627E3A5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A444EBC-57DE-2C2C-7B2D-7FB53DC6B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A8FB2-3B8F-4F73-A3DB-445F19208F7C}" type="datetimeFigureOut">
              <a:rPr lang="en-US" smtClean="0"/>
              <a:pPr/>
              <a:t>1/27/2024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BD84875-E5F0-721B-6086-FB0C43E47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03D36DE-2242-51C5-C505-2C5C46C75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ED8A9-4DB3-4C74-B309-883A72320C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44660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4B9D11D-1145-C14F-9088-EA82BADD1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029636F-8F3F-67A7-1716-EEF651998C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04BFD61-7D41-B08C-DBCB-3D4E55231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A8FB2-3B8F-4F73-A3DB-445F19208F7C}" type="datetimeFigureOut">
              <a:rPr lang="en-US" smtClean="0"/>
              <a:pPr/>
              <a:t>1/27/2024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4D80443-77BB-B0EB-6DDD-4EB96FE3D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B98ED38-AA36-0575-D6C7-90A323073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ED8A9-4DB3-4C74-B309-883A72320C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59664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CAF6303-A11C-C035-3276-EEF064CE7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31E6F72-877F-C969-F3AC-74EE8C8111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32E2D678-43DF-16E2-D65E-E76EADE094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4DFC06C-8CBD-4BE8-04F8-7A3937A9D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A8FB2-3B8F-4F73-A3DB-445F19208F7C}" type="datetimeFigureOut">
              <a:rPr lang="en-US" smtClean="0"/>
              <a:pPr/>
              <a:t>1/27/2024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338E292-01A8-8B48-8B1D-4B89A9F4C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919F8E1-1157-DF37-4267-4543C9926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ED8A9-4DB3-4C74-B309-883A72320C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09619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F39C553-0219-C463-EEC2-746C4C235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1970F6F-DB8A-8676-5A58-73FAA54531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BD1F620A-F044-FA2D-5828-5D3A5AD690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27E94924-E956-E9DD-96B4-E73005A1C7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FD1A06A4-D2E3-F7FB-BA6F-6FD968F9B8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4AFA4950-E06F-C39B-3C98-18AE587AD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A8FB2-3B8F-4F73-A3DB-445F19208F7C}" type="datetimeFigureOut">
              <a:rPr lang="en-US" smtClean="0"/>
              <a:pPr/>
              <a:t>1/27/2024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24C0069F-B670-35F9-F319-91BF2085E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F90FA2F1-A066-F0FB-9E31-5F72B7701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ED8A9-4DB3-4C74-B309-883A72320C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81733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BE97F7C-473B-ED22-12FE-EAE84E526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DA512B7E-FF35-CB96-2F72-63B7A71E3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A8FB2-3B8F-4F73-A3DB-445F19208F7C}" type="datetimeFigureOut">
              <a:rPr lang="en-US" smtClean="0"/>
              <a:pPr/>
              <a:t>1/27/2024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E4D5809D-1866-E7A1-EEBC-7EAFC65C0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67151E3-6CF3-451E-6EA8-BDC4F4076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ED8A9-4DB3-4C74-B309-883A72320C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27729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7C22F265-D1C1-E49C-5880-71C92D976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A8FB2-3B8F-4F73-A3DB-445F19208F7C}" type="datetimeFigureOut">
              <a:rPr lang="en-US" smtClean="0"/>
              <a:pPr/>
              <a:t>1/27/2024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1548ADF7-5418-538C-A2E6-98F2C8C5F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3E83B2A-E1A6-FDE2-B350-FEAE2C974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ED8A9-4DB3-4C74-B309-883A72320C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50544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E8992A-BE28-CF51-B662-9C7D597CA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B5F2E42-2DA8-28AF-4062-2B521187F6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0381E46-E8F2-8799-F102-56C5FA7CF1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3D483BD5-244F-1F5D-4C80-A62438406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A8FB2-3B8F-4F73-A3DB-445F19208F7C}" type="datetimeFigureOut">
              <a:rPr lang="en-US" smtClean="0"/>
              <a:pPr/>
              <a:t>1/27/2024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B29025A-1CF9-3440-21F7-5ABAC393C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F509EB4-3545-E0BF-F25F-81B5D80F5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ED8A9-4DB3-4C74-B309-883A72320C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67694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3236036-A36D-E338-E06D-7A1D3F0A8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C1B8AF51-E8CC-44DB-D6DE-75122D2685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170762B-1155-3845-B42E-74C308C5C3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3F2A20CA-7A80-9DE8-D7A7-3193C9C87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A8FB2-3B8F-4F73-A3DB-445F19208F7C}" type="datetimeFigureOut">
              <a:rPr lang="en-US" smtClean="0"/>
              <a:pPr/>
              <a:t>1/27/2024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0B9941C-CBE8-A321-243F-2C79D0540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F998EBD-BAB5-A02F-90DE-5404A9CDC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ED8A9-4DB3-4C74-B309-883A72320C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37932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2C523C90-FDED-867F-766A-8B6123B71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18FDC28-433C-6A51-1041-1DA5F6E2CC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0A189FF-BF50-D5FF-3478-1F485F5E2D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7A8FB2-3B8F-4F73-A3DB-445F19208F7C}" type="datetimeFigureOut">
              <a:rPr lang="en-US" smtClean="0"/>
              <a:pPr/>
              <a:t>1/27/2024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3527F95-D545-EE05-ED4C-5C470BB9FF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2ED01CF-19E4-1D58-D0E0-238F226FD1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9ED8A9-4DB3-4C74-B309-883A72320C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93374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4D3CFBC-C908-388D-ADE5-8B607842F2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0226" y="3256157"/>
            <a:ext cx="9144000" cy="1576388"/>
          </a:xfrm>
        </p:spPr>
        <p:txBody>
          <a:bodyPr/>
          <a:lstStyle/>
          <a:p>
            <a:r>
              <a:rPr lang="en-ID" b="1" dirty="0" err="1"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Pengantar</a:t>
            </a:r>
            <a:r>
              <a:rPr lang="en-ID" b="1" dirty="0"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Sains Data</a:t>
            </a:r>
            <a:endParaRPr lang="en-US" b="1" dirty="0">
              <a:latin typeface="HGSSoeiKakugothicUB" panose="020B0A00000000000000" pitchFamily="34" charset="-128"/>
              <a:ea typeface="HGSSoeiKakugothicUB" panose="020B0A00000000000000" pitchFamily="34" charset="-12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670F7F9E-ADCF-0011-1209-5E984AA860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8907" y="669058"/>
            <a:ext cx="7188680" cy="51995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ID" b="1" dirty="0" err="1" smtClean="0">
                <a:solidFill>
                  <a:srgbClr val="FFFF00"/>
                </a:solidFill>
                <a:latin typeface="Arial Black" pitchFamily="34" charset="0"/>
              </a:rPr>
              <a:t>Inisiasi</a:t>
            </a:r>
            <a:r>
              <a:rPr lang="en-ID" b="1" dirty="0">
                <a:solidFill>
                  <a:srgbClr val="FFFF00"/>
                </a:solidFill>
                <a:latin typeface="Arial Black" pitchFamily="34" charset="0"/>
              </a:rPr>
              <a:t>  2</a:t>
            </a:r>
            <a:endParaRPr lang="en-US" b="1" dirty="0">
              <a:solidFill>
                <a:srgbClr val="FFFF00"/>
              </a:solidFill>
              <a:latin typeface="Arial Black" pitchFamily="34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070039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69F12C8-BB4A-C293-1BF0-97020B199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620250" cy="1325563"/>
          </a:xfrm>
        </p:spPr>
        <p:txBody>
          <a:bodyPr/>
          <a:lstStyle/>
          <a:p>
            <a:pPr algn="r"/>
            <a:r>
              <a:rPr lang="en-ID" b="0" i="0" dirty="0">
                <a:solidFill>
                  <a:srgbClr val="0000FF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Proses pada </a:t>
            </a:r>
            <a:r>
              <a:rPr lang="en-ID" b="0" i="0" dirty="0" err="1">
                <a:solidFill>
                  <a:srgbClr val="0000FF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Eksplorasi</a:t>
            </a:r>
            <a:r>
              <a:rPr lang="en-ID" b="0" i="0" dirty="0">
                <a:solidFill>
                  <a:srgbClr val="0000FF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Data</a:t>
            </a:r>
            <a:endParaRPr lang="en-ID" dirty="0">
              <a:solidFill>
                <a:srgbClr val="0000FF"/>
              </a:solidFill>
              <a:latin typeface="HGSSoeiKakugothicUB" panose="020B0A00000000000000" pitchFamily="34" charset="-128"/>
              <a:ea typeface="HGSSoeiKakugothicUB" panose="020B0A00000000000000" pitchFamily="34" charset="-12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26C9930-901B-FF28-1B33-365B5A43C8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8725" y="1855787"/>
            <a:ext cx="8296276" cy="4351338"/>
          </a:xfrm>
        </p:spPr>
        <p:txBody>
          <a:bodyPr>
            <a:normAutofit/>
          </a:bodyPr>
          <a:lstStyle/>
          <a:p>
            <a:pPr marL="457200" indent="-457200" algn="l">
              <a:spcAft>
                <a:spcPts val="600"/>
              </a:spcAft>
              <a:buFont typeface="+mj-lt"/>
              <a:buAutoNum type="arabicPeriod"/>
            </a:pPr>
            <a:r>
              <a:rPr lang="en-ID" sz="2000" i="0" dirty="0" err="1">
                <a:solidFill>
                  <a:srgbClr val="0000FF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Eksplorasi</a:t>
            </a:r>
            <a:r>
              <a:rPr lang="en-ID" sz="2000" i="0" dirty="0">
                <a:solidFill>
                  <a:srgbClr val="0000FF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data </a:t>
            </a:r>
            <a:r>
              <a:rPr lang="en-ID" sz="2000" b="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adalah</a:t>
            </a:r>
            <a:r>
              <a:rPr lang="en-ID" sz="2000" b="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</a:t>
            </a:r>
            <a:r>
              <a:rPr lang="en-ID" sz="2000" b="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tahapan</a:t>
            </a:r>
            <a:r>
              <a:rPr lang="en-ID" sz="2000" b="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</a:t>
            </a:r>
            <a:r>
              <a:rPr lang="en-ID" sz="2000" b="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dasar</a:t>
            </a:r>
            <a:r>
              <a:rPr lang="en-ID" sz="2000" b="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</a:t>
            </a:r>
            <a:r>
              <a:rPr lang="en-ID" sz="2000" b="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dalam</a:t>
            </a:r>
            <a:r>
              <a:rPr lang="en-ID" sz="2000" b="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proses data science </a:t>
            </a:r>
            <a:r>
              <a:rPr lang="en-ID" sz="2000" b="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untuk</a:t>
            </a:r>
            <a:r>
              <a:rPr lang="en-ID" sz="2000" b="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</a:t>
            </a:r>
            <a:r>
              <a:rPr lang="en-ID" sz="2000" b="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memahami</a:t>
            </a:r>
            <a:r>
              <a:rPr lang="en-ID" sz="2000" b="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</a:t>
            </a:r>
            <a:r>
              <a:rPr lang="en-ID" sz="2000" b="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karakteristik</a:t>
            </a:r>
            <a:r>
              <a:rPr lang="en-ID" sz="2000" b="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dataset dan </a:t>
            </a:r>
            <a:r>
              <a:rPr lang="en-ID" sz="2000" b="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memilih</a:t>
            </a:r>
            <a:r>
              <a:rPr lang="en-ID" sz="2000" b="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</a:t>
            </a:r>
            <a:r>
              <a:rPr lang="en-ID" sz="2000" b="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metode</a:t>
            </a:r>
            <a:r>
              <a:rPr lang="en-ID" sz="2000" b="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</a:t>
            </a:r>
            <a:r>
              <a:rPr lang="en-ID" sz="2000" b="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analisis</a:t>
            </a:r>
            <a:r>
              <a:rPr lang="en-ID" sz="2000" b="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yang </a:t>
            </a:r>
            <a:r>
              <a:rPr lang="en-ID" sz="2000" b="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tepat</a:t>
            </a:r>
            <a:r>
              <a:rPr lang="en-ID" sz="2000" b="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.</a:t>
            </a:r>
          </a:p>
          <a:p>
            <a:pPr marL="457200" indent="-457200" algn="l">
              <a:spcAft>
                <a:spcPts val="600"/>
              </a:spcAft>
              <a:buFont typeface="+mj-lt"/>
              <a:buAutoNum type="arabicPeriod"/>
            </a:pPr>
            <a:r>
              <a:rPr lang="en-ID" sz="2000" i="0" dirty="0" err="1">
                <a:solidFill>
                  <a:srgbClr val="0000FF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Pemahaman</a:t>
            </a:r>
            <a:r>
              <a:rPr lang="en-ID" sz="2000" i="0" dirty="0">
                <a:solidFill>
                  <a:srgbClr val="0000FF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data </a:t>
            </a:r>
            <a:r>
              <a:rPr lang="en-ID" sz="2000" b="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melibatkan</a:t>
            </a:r>
            <a:r>
              <a:rPr lang="en-ID" sz="2000" b="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</a:t>
            </a:r>
            <a:r>
              <a:rPr lang="en-ID" sz="2000" b="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memahami</a:t>
            </a:r>
            <a:r>
              <a:rPr lang="en-ID" sz="2000" b="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data yang </a:t>
            </a:r>
            <a:r>
              <a:rPr lang="en-ID" sz="2000" b="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tersedia</a:t>
            </a:r>
            <a:r>
              <a:rPr lang="en-ID" sz="2000" b="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, </a:t>
            </a:r>
            <a:r>
              <a:rPr lang="en-ID" sz="2000" b="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jumlahnya</a:t>
            </a:r>
            <a:r>
              <a:rPr lang="en-ID" sz="2000" b="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, </a:t>
            </a:r>
            <a:r>
              <a:rPr lang="en-ID" sz="2000" b="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relevansinya</a:t>
            </a:r>
            <a:r>
              <a:rPr lang="en-ID" sz="2000" b="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, </a:t>
            </a:r>
            <a:r>
              <a:rPr lang="en-ID" sz="2000" b="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kualitasnya</a:t>
            </a:r>
            <a:r>
              <a:rPr lang="en-ID" sz="2000" b="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, </a:t>
            </a:r>
            <a:r>
              <a:rPr lang="en-ID" sz="2000" b="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cara</a:t>
            </a:r>
            <a:r>
              <a:rPr lang="en-ID" sz="2000" b="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</a:t>
            </a:r>
            <a:r>
              <a:rPr lang="en-ID" sz="2000" b="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pengumpulannya</a:t>
            </a:r>
            <a:r>
              <a:rPr lang="en-ID" sz="2000" b="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, dan </a:t>
            </a:r>
            <a:r>
              <a:rPr lang="en-ID" sz="2000" b="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siapa</a:t>
            </a:r>
            <a:r>
              <a:rPr lang="en-ID" sz="2000" b="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yang </a:t>
            </a:r>
            <a:r>
              <a:rPr lang="en-ID" sz="2000" b="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memahaminya</a:t>
            </a:r>
            <a:r>
              <a:rPr lang="en-ID" sz="2000" b="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.</a:t>
            </a:r>
          </a:p>
          <a:p>
            <a:pPr marL="457200" indent="-457200" algn="l">
              <a:spcAft>
                <a:spcPts val="600"/>
              </a:spcAft>
              <a:buFont typeface="+mj-lt"/>
              <a:buAutoNum type="arabicPeriod"/>
            </a:pPr>
            <a:r>
              <a:rPr lang="en-ID" sz="2000" i="0" dirty="0" err="1">
                <a:solidFill>
                  <a:srgbClr val="0000FF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Pra-pemrosesan</a:t>
            </a:r>
            <a:r>
              <a:rPr lang="en-ID" sz="2000" i="0" dirty="0">
                <a:solidFill>
                  <a:srgbClr val="0000FF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data </a:t>
            </a:r>
            <a:r>
              <a:rPr lang="en-ID" sz="2000" b="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mengacu</a:t>
            </a:r>
            <a:r>
              <a:rPr lang="en-ID" sz="2000" b="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pada </a:t>
            </a:r>
            <a:r>
              <a:rPr lang="en-ID" sz="2000" b="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mengubah</a:t>
            </a:r>
            <a:r>
              <a:rPr lang="en-ID" sz="2000" b="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data </a:t>
            </a:r>
            <a:r>
              <a:rPr lang="en-ID" sz="2000" b="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mentah</a:t>
            </a:r>
            <a:r>
              <a:rPr lang="en-ID" sz="2000" b="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</a:t>
            </a:r>
            <a:r>
              <a:rPr lang="en-ID" sz="2000" b="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menjadi</a:t>
            </a:r>
            <a:r>
              <a:rPr lang="en-ID" sz="2000" b="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format yang </a:t>
            </a:r>
            <a:r>
              <a:rPr lang="en-ID" sz="2000" b="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dapat</a:t>
            </a:r>
            <a:r>
              <a:rPr lang="en-ID" sz="2000" b="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</a:t>
            </a:r>
            <a:r>
              <a:rPr lang="en-ID" sz="2000" b="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dimengerti</a:t>
            </a:r>
            <a:r>
              <a:rPr lang="en-ID" sz="2000" b="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. </a:t>
            </a:r>
            <a:r>
              <a:rPr lang="en-ID" sz="2000" b="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Ini</a:t>
            </a:r>
            <a:r>
              <a:rPr lang="en-ID" sz="2000" b="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</a:t>
            </a:r>
            <a:r>
              <a:rPr lang="en-ID" sz="2000" b="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mencakup</a:t>
            </a:r>
            <a:r>
              <a:rPr lang="en-ID" sz="2000" b="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</a:t>
            </a:r>
            <a:r>
              <a:rPr lang="en-ID" sz="2000" b="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membersihkan</a:t>
            </a:r>
            <a:r>
              <a:rPr lang="en-ID" sz="2000" b="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data </a:t>
            </a:r>
            <a:r>
              <a:rPr lang="en-ID" sz="2000" b="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dari</a:t>
            </a:r>
            <a:r>
              <a:rPr lang="en-ID" sz="2000" b="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noise, missing, dan inconsistent, </a:t>
            </a:r>
            <a:r>
              <a:rPr lang="en-ID" sz="2000" b="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mengubah</a:t>
            </a:r>
            <a:r>
              <a:rPr lang="en-ID" sz="2000" b="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data </a:t>
            </a:r>
            <a:r>
              <a:rPr lang="en-ID" sz="2000" b="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menjadi</a:t>
            </a:r>
            <a:r>
              <a:rPr lang="en-ID" sz="2000" b="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format yang </a:t>
            </a:r>
            <a:r>
              <a:rPr lang="en-ID" sz="2000" b="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sesuai</a:t>
            </a:r>
            <a:r>
              <a:rPr lang="en-ID" sz="2000" b="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, dan </a:t>
            </a:r>
            <a:r>
              <a:rPr lang="en-ID" sz="2000" b="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menyimpan</a:t>
            </a:r>
            <a:r>
              <a:rPr lang="en-ID" sz="2000" b="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data </a:t>
            </a:r>
            <a:r>
              <a:rPr lang="en-ID" sz="2000" b="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dalam</a:t>
            </a:r>
            <a:r>
              <a:rPr lang="en-ID" sz="2000" b="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media yang </a:t>
            </a:r>
            <a:r>
              <a:rPr lang="en-ID" sz="2000" b="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aman</a:t>
            </a:r>
            <a:r>
              <a:rPr lang="en-ID" sz="2000" b="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dan </a:t>
            </a:r>
            <a:r>
              <a:rPr lang="en-ID" sz="2000" b="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mudah</a:t>
            </a:r>
            <a:r>
              <a:rPr lang="en-ID" sz="2000" b="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</a:t>
            </a:r>
            <a:r>
              <a:rPr lang="en-ID" sz="2000" b="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diakses</a:t>
            </a:r>
            <a:r>
              <a:rPr lang="en-ID" sz="2000" b="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.</a:t>
            </a:r>
          </a:p>
          <a:p>
            <a:pPr>
              <a:spcAft>
                <a:spcPts val="600"/>
              </a:spcAft>
            </a:pPr>
            <a:endParaRPr lang="en-ID" sz="2000" dirty="0">
              <a:latin typeface="HGSSoeiKakugothicUB" panose="020B0A00000000000000" pitchFamily="34" charset="-128"/>
              <a:ea typeface="HGSSoeiKakugothicUB" panose="020B0A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407627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4FDD207-8DDA-DB94-9D6D-402EC2B39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067925" cy="1325563"/>
          </a:xfrm>
        </p:spPr>
        <p:txBody>
          <a:bodyPr>
            <a:normAutofit/>
          </a:bodyPr>
          <a:lstStyle/>
          <a:p>
            <a:pPr algn="r"/>
            <a:r>
              <a:rPr lang="en-US" sz="4000" b="1" dirty="0">
                <a:solidFill>
                  <a:srgbClr val="0000FF"/>
                </a:solidFill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Hasil </a:t>
            </a:r>
            <a:r>
              <a:rPr lang="en-US" sz="4000" b="1" dirty="0" err="1">
                <a:solidFill>
                  <a:srgbClr val="0000FF"/>
                </a:solidFill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Ekplorasi</a:t>
            </a:r>
            <a:r>
              <a:rPr lang="en-US" sz="4000" b="1" dirty="0">
                <a:solidFill>
                  <a:srgbClr val="0000FF"/>
                </a:solidFill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Data</a:t>
            </a:r>
            <a:endParaRPr lang="en-ID" sz="4000" b="1" dirty="0">
              <a:solidFill>
                <a:srgbClr val="0000FF"/>
              </a:solidFill>
              <a:latin typeface="HGSSoeiKakugothicUB" panose="020B0A00000000000000" pitchFamily="34" charset="-128"/>
              <a:ea typeface="HGSSoeiKakugothicUB" panose="020B0A00000000000000" pitchFamily="34" charset="-12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ABA0294-5857-5AA4-050D-35BAECCF4B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3075" y="1825625"/>
            <a:ext cx="8696324" cy="37179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D" sz="2000" b="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Hasil </a:t>
            </a:r>
            <a:r>
              <a:rPr lang="en-ID" sz="2000" b="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eksplorasi</a:t>
            </a:r>
            <a:r>
              <a:rPr lang="en-ID" sz="2000" b="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data </a:t>
            </a:r>
            <a:r>
              <a:rPr lang="en-ID" sz="2000" b="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adalah</a:t>
            </a:r>
            <a:r>
              <a:rPr lang="en-ID" sz="2000" b="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data yang </a:t>
            </a:r>
            <a:r>
              <a:rPr lang="en-ID" sz="2000" b="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sudah</a:t>
            </a:r>
            <a:r>
              <a:rPr lang="en-ID" sz="2000" b="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</a:t>
            </a:r>
            <a:r>
              <a:rPr lang="en-ID" sz="2000" b="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siap</a:t>
            </a:r>
            <a:r>
              <a:rPr lang="en-ID" sz="2000" b="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</a:t>
            </a:r>
            <a:r>
              <a:rPr lang="en-ID" sz="2000" b="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untuk</a:t>
            </a:r>
            <a:r>
              <a:rPr lang="en-ID" sz="2000" b="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</a:t>
            </a:r>
            <a:r>
              <a:rPr lang="en-ID" sz="2000" b="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diolah</a:t>
            </a:r>
            <a:r>
              <a:rPr lang="en-ID" sz="2000" b="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</a:t>
            </a:r>
            <a:r>
              <a:rPr lang="en-ID" sz="2000" b="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lebih</a:t>
            </a:r>
            <a:r>
              <a:rPr lang="en-ID" sz="2000" b="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</a:t>
            </a:r>
            <a:r>
              <a:rPr lang="en-ID" sz="2000" b="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lanjut</a:t>
            </a:r>
            <a:r>
              <a:rPr lang="en-ID" sz="2000" b="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</a:t>
            </a:r>
            <a:r>
              <a:rPr lang="en-ID" sz="2000" b="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dengan</a:t>
            </a:r>
            <a:r>
              <a:rPr lang="en-ID" sz="2000" b="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</a:t>
            </a:r>
            <a:r>
              <a:rPr lang="en-ID" sz="2000" b="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metode</a:t>
            </a:r>
            <a:r>
              <a:rPr lang="en-ID" sz="2000" b="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data science yang </a:t>
            </a:r>
            <a:r>
              <a:rPr lang="en-ID" sz="2000" b="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sesuai</a:t>
            </a:r>
            <a:r>
              <a:rPr lang="en-ID" sz="2000" b="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.</a:t>
            </a:r>
          </a:p>
          <a:p>
            <a:pPr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D" sz="2000" b="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Data </a:t>
            </a:r>
            <a:r>
              <a:rPr lang="en-ID" sz="2000" b="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bersih</a:t>
            </a:r>
            <a:r>
              <a:rPr lang="en-ID" sz="2000" b="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</a:t>
            </a:r>
            <a:r>
              <a:rPr lang="en-ID" sz="2000" b="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adalah</a:t>
            </a:r>
            <a:r>
              <a:rPr lang="en-ID" sz="2000" b="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data yang </a:t>
            </a:r>
            <a:r>
              <a:rPr lang="en-ID" sz="2000" b="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sudah</a:t>
            </a:r>
            <a:r>
              <a:rPr lang="en-ID" sz="2000" b="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</a:t>
            </a:r>
            <a:r>
              <a:rPr lang="en-ID" sz="2000" b="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bebas</a:t>
            </a:r>
            <a:r>
              <a:rPr lang="en-ID" sz="2000" b="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</a:t>
            </a:r>
            <a:r>
              <a:rPr lang="en-ID" sz="2000" b="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dari</a:t>
            </a:r>
            <a:r>
              <a:rPr lang="en-ID" sz="2000" b="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data </a:t>
            </a:r>
            <a:r>
              <a:rPr lang="en-ID" sz="2000" b="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duplikat</a:t>
            </a:r>
            <a:r>
              <a:rPr lang="en-ID" sz="2000" b="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, </a:t>
            </a:r>
            <a:r>
              <a:rPr lang="en-ID" sz="2000" b="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kosong</a:t>
            </a:r>
            <a:r>
              <a:rPr lang="en-ID" sz="2000" b="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, error, </a:t>
            </a:r>
            <a:r>
              <a:rPr lang="en-ID" sz="2000" b="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atau</a:t>
            </a:r>
            <a:r>
              <a:rPr lang="en-ID" sz="2000" b="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outliers.</a:t>
            </a:r>
          </a:p>
          <a:p>
            <a:pPr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D" sz="2000" b="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Data </a:t>
            </a:r>
            <a:r>
              <a:rPr lang="en-ID" sz="2000" b="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rapi</a:t>
            </a:r>
            <a:r>
              <a:rPr lang="en-ID" sz="2000" b="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</a:t>
            </a:r>
            <a:r>
              <a:rPr lang="en-ID" sz="2000" b="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adalah</a:t>
            </a:r>
            <a:r>
              <a:rPr lang="en-ID" sz="2000" b="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data yang </a:t>
            </a:r>
            <a:r>
              <a:rPr lang="en-ID" sz="2000" b="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sudah</a:t>
            </a:r>
            <a:r>
              <a:rPr lang="en-ID" sz="2000" b="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</a:t>
            </a:r>
            <a:r>
              <a:rPr lang="en-ID" sz="2000" b="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tersusun</a:t>
            </a:r>
            <a:r>
              <a:rPr lang="en-ID" sz="2000" b="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dan </a:t>
            </a:r>
            <a:r>
              <a:rPr lang="en-ID" sz="2000" b="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terstruktur</a:t>
            </a:r>
            <a:r>
              <a:rPr lang="en-ID" sz="2000" b="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</a:t>
            </a:r>
            <a:r>
              <a:rPr lang="en-ID" sz="2000" b="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dalam</a:t>
            </a:r>
            <a:r>
              <a:rPr lang="en-ID" sz="2000" b="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</a:t>
            </a:r>
            <a:r>
              <a:rPr lang="en-ID" sz="2000" b="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kolom</a:t>
            </a:r>
            <a:r>
              <a:rPr lang="en-ID" sz="2000" b="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dan baris, </a:t>
            </a:r>
            <a:r>
              <a:rPr lang="en-ID" sz="2000" b="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misalnya</a:t>
            </a:r>
            <a:r>
              <a:rPr lang="en-ID" sz="2000" b="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</a:t>
            </a:r>
            <a:r>
              <a:rPr lang="en-ID" sz="2000" b="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dalam</a:t>
            </a:r>
            <a:r>
              <a:rPr lang="en-ID" sz="2000" b="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</a:t>
            </a:r>
            <a:r>
              <a:rPr lang="en-ID" sz="2000" b="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tabel</a:t>
            </a:r>
            <a:r>
              <a:rPr lang="en-ID" sz="2000" b="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</a:t>
            </a:r>
            <a:r>
              <a:rPr lang="en-ID" sz="2000" b="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atau</a:t>
            </a:r>
            <a:r>
              <a:rPr lang="en-ID" sz="2000" b="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spreadsheet.</a:t>
            </a:r>
          </a:p>
          <a:p>
            <a:pPr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D" sz="2000" b="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Data </a:t>
            </a:r>
            <a:r>
              <a:rPr lang="en-ID" sz="2000" b="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konsisten</a:t>
            </a:r>
            <a:r>
              <a:rPr lang="en-ID" sz="2000" b="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</a:t>
            </a:r>
            <a:r>
              <a:rPr lang="en-ID" sz="2000" b="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adalah</a:t>
            </a:r>
            <a:r>
              <a:rPr lang="en-ID" sz="2000" b="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data yang </a:t>
            </a:r>
            <a:r>
              <a:rPr lang="en-ID" sz="2000" b="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sudah</a:t>
            </a:r>
            <a:r>
              <a:rPr lang="en-ID" sz="2000" b="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</a:t>
            </a:r>
            <a:r>
              <a:rPr lang="en-ID" sz="2000" b="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memiliki</a:t>
            </a:r>
            <a:r>
              <a:rPr lang="en-ID" sz="2000" b="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format yang </a:t>
            </a:r>
            <a:r>
              <a:rPr lang="en-ID" sz="2000" b="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sama</a:t>
            </a:r>
            <a:r>
              <a:rPr lang="en-ID" sz="2000" b="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</a:t>
            </a:r>
            <a:r>
              <a:rPr lang="en-ID" sz="2000" b="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dalam</a:t>
            </a:r>
            <a:r>
              <a:rPr lang="en-ID" sz="2000" b="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</a:t>
            </a:r>
            <a:r>
              <a:rPr lang="en-ID" sz="2000" b="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sebuah</a:t>
            </a:r>
            <a:r>
              <a:rPr lang="en-ID" sz="2000" b="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</a:t>
            </a:r>
            <a:r>
              <a:rPr lang="en-ID" sz="2000" b="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kolom</a:t>
            </a:r>
            <a:r>
              <a:rPr lang="en-ID" sz="2000" b="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, </a:t>
            </a:r>
            <a:r>
              <a:rPr lang="en-ID" sz="2000" b="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misalnya</a:t>
            </a:r>
            <a:r>
              <a:rPr lang="en-ID" sz="2000" b="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</a:t>
            </a:r>
            <a:r>
              <a:rPr lang="en-ID" sz="2000" b="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tidak</a:t>
            </a:r>
            <a:r>
              <a:rPr lang="en-ID" sz="2000" b="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</a:t>
            </a:r>
            <a:r>
              <a:rPr lang="en-ID" sz="2000" b="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tercampur</a:t>
            </a:r>
            <a:r>
              <a:rPr lang="en-ID" sz="2000" b="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</a:t>
            </a:r>
            <a:r>
              <a:rPr lang="en-ID" sz="2000" b="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antara</a:t>
            </a:r>
            <a:r>
              <a:rPr lang="en-ID" sz="2000" b="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data </a:t>
            </a:r>
            <a:r>
              <a:rPr lang="en-ID" sz="2000" b="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numerik</a:t>
            </a:r>
            <a:r>
              <a:rPr lang="en-ID" sz="2000" b="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dan </a:t>
            </a:r>
            <a:r>
              <a:rPr lang="en-ID" sz="2000" b="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teks</a:t>
            </a:r>
            <a:r>
              <a:rPr lang="en-ID" sz="2000" b="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.</a:t>
            </a:r>
          </a:p>
          <a:p>
            <a:pPr>
              <a:spcAft>
                <a:spcPts val="600"/>
              </a:spcAft>
            </a:pPr>
            <a:endParaRPr lang="en-ID" sz="2000" dirty="0">
              <a:latin typeface="HGSSoeiKakugothicUB" panose="020B0A00000000000000" pitchFamily="34" charset="-128"/>
              <a:ea typeface="HGSSoeiKakugothicUB" panose="020B0A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957111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319FEE-5D3D-67B6-13AA-E4A3332DB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46051"/>
            <a:ext cx="10515600" cy="958849"/>
          </a:xfrm>
        </p:spPr>
        <p:txBody>
          <a:bodyPr>
            <a:normAutofit/>
          </a:bodyPr>
          <a:lstStyle/>
          <a:p>
            <a:pPr algn="r"/>
            <a:r>
              <a:rPr lang="en-US" sz="4000" dirty="0">
                <a:solidFill>
                  <a:srgbClr val="0000FF"/>
                </a:solidFill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Panduan </a:t>
            </a:r>
            <a:r>
              <a:rPr lang="en-US" sz="4000" dirty="0" err="1">
                <a:solidFill>
                  <a:srgbClr val="0000FF"/>
                </a:solidFill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Eksplorasi</a:t>
            </a:r>
            <a:r>
              <a:rPr lang="en-US" sz="4000" dirty="0">
                <a:solidFill>
                  <a:srgbClr val="0000FF"/>
                </a:solidFill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Data</a:t>
            </a:r>
            <a:endParaRPr lang="en-ID" sz="4000" dirty="0">
              <a:solidFill>
                <a:srgbClr val="0000FF"/>
              </a:solidFill>
              <a:latin typeface="HGSSoeiKakugothicUB" panose="020B0A00000000000000" pitchFamily="34" charset="-128"/>
              <a:ea typeface="HGSSoeiKakugothicUB" panose="020B0A00000000000000" pitchFamily="34" charset="-12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0082621-1C8B-D30C-51E1-D0BAD9640F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9725" y="1219201"/>
            <a:ext cx="8972550" cy="4351338"/>
          </a:xfrm>
        </p:spPr>
        <p:txBody>
          <a:bodyPr>
            <a:noAutofit/>
          </a:bodyPr>
          <a:lstStyle/>
          <a:p>
            <a:pPr marL="0" indent="0" algn="l">
              <a:spcBef>
                <a:spcPts val="600"/>
              </a:spcBef>
              <a:buNone/>
            </a:pPr>
            <a:r>
              <a:rPr lang="en-ID" sz="180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Tahapan</a:t>
            </a:r>
            <a:r>
              <a:rPr lang="en-ID" sz="180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</a:t>
            </a:r>
            <a:r>
              <a:rPr lang="en-ID" sz="180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dalam</a:t>
            </a:r>
            <a:r>
              <a:rPr lang="en-ID" sz="180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</a:t>
            </a:r>
            <a:r>
              <a:rPr lang="en-ID" sz="180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analisis</a:t>
            </a:r>
            <a:r>
              <a:rPr lang="en-ID" sz="180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data, </a:t>
            </a:r>
            <a:r>
              <a:rPr lang="en-ID" sz="180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yaitu</a:t>
            </a:r>
            <a:r>
              <a:rPr lang="en-ID" sz="180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:</a:t>
            </a:r>
          </a:p>
          <a:p>
            <a:pPr marL="514350" indent="-514350" algn="l">
              <a:spcBef>
                <a:spcPts val="600"/>
              </a:spcBef>
              <a:buFont typeface="+mj-lt"/>
              <a:buAutoNum type="arabicPeriod"/>
            </a:pPr>
            <a:r>
              <a:rPr lang="en-ID" sz="180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Merapikan</a:t>
            </a:r>
            <a:r>
              <a:rPr lang="en-ID" sz="180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data: Menyusun data </a:t>
            </a:r>
            <a:r>
              <a:rPr lang="en-ID" sz="180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dalam</a:t>
            </a:r>
            <a:r>
              <a:rPr lang="en-ID" sz="180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format </a:t>
            </a:r>
            <a:r>
              <a:rPr lang="en-ID" sz="180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standar</a:t>
            </a:r>
            <a:r>
              <a:rPr lang="en-ID" sz="180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, </a:t>
            </a:r>
            <a:r>
              <a:rPr lang="en-ID" sz="180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seperti</a:t>
            </a:r>
            <a:r>
              <a:rPr lang="en-ID" sz="180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baris dan </a:t>
            </a:r>
            <a:r>
              <a:rPr lang="en-ID" sz="180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kolom</a:t>
            </a:r>
            <a:r>
              <a:rPr lang="en-ID" sz="180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.</a:t>
            </a:r>
          </a:p>
          <a:p>
            <a:pPr marL="514350" indent="-514350" algn="l">
              <a:spcBef>
                <a:spcPts val="600"/>
              </a:spcBef>
              <a:buFont typeface="+mj-lt"/>
              <a:buAutoNum type="arabicPeriod"/>
            </a:pPr>
            <a:r>
              <a:rPr lang="en-ID" sz="180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Menghitung</a:t>
            </a:r>
            <a:r>
              <a:rPr lang="en-ID" sz="180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rata-rata dan </a:t>
            </a:r>
            <a:r>
              <a:rPr lang="en-ID" sz="180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deviasi</a:t>
            </a:r>
            <a:r>
              <a:rPr lang="en-ID" sz="180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</a:t>
            </a:r>
            <a:r>
              <a:rPr lang="en-ID" sz="180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standar</a:t>
            </a:r>
            <a:r>
              <a:rPr lang="en-ID" sz="180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: </a:t>
            </a:r>
            <a:r>
              <a:rPr lang="en-ID" sz="180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Mengukur</a:t>
            </a:r>
            <a:r>
              <a:rPr lang="en-ID" sz="180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</a:t>
            </a:r>
            <a:r>
              <a:rPr lang="en-ID" sz="180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nilai</a:t>
            </a:r>
            <a:r>
              <a:rPr lang="en-ID" sz="180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</a:t>
            </a:r>
            <a:r>
              <a:rPr lang="en-ID" sz="180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tengah</a:t>
            </a:r>
            <a:r>
              <a:rPr lang="en-ID" sz="180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dan </a:t>
            </a:r>
            <a:r>
              <a:rPr lang="en-ID" sz="180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sebaran</a:t>
            </a:r>
            <a:r>
              <a:rPr lang="en-ID" sz="180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data.</a:t>
            </a:r>
          </a:p>
          <a:p>
            <a:pPr marL="514350" indent="-514350" algn="l">
              <a:spcBef>
                <a:spcPts val="600"/>
              </a:spcBef>
              <a:buFont typeface="+mj-lt"/>
              <a:buAutoNum type="arabicPeriod"/>
            </a:pPr>
            <a:r>
              <a:rPr lang="en-ID" sz="180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Membuat</a:t>
            </a:r>
            <a:r>
              <a:rPr lang="en-ID" sz="180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histogram dan boxplot: </a:t>
            </a:r>
            <a:r>
              <a:rPr lang="en-ID" sz="180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Membuat</a:t>
            </a:r>
            <a:r>
              <a:rPr lang="en-ID" sz="180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</a:t>
            </a:r>
            <a:r>
              <a:rPr lang="en-ID" sz="180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grafik</a:t>
            </a:r>
            <a:r>
              <a:rPr lang="en-ID" sz="180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</a:t>
            </a:r>
            <a:r>
              <a:rPr lang="en-ID" sz="180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untuk</a:t>
            </a:r>
            <a:r>
              <a:rPr lang="en-ID" sz="180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</a:t>
            </a:r>
            <a:r>
              <a:rPr lang="en-ID" sz="180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melihat</a:t>
            </a:r>
            <a:r>
              <a:rPr lang="en-ID" sz="180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</a:t>
            </a:r>
            <a:r>
              <a:rPr lang="en-ID" sz="180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distribusi</a:t>
            </a:r>
            <a:r>
              <a:rPr lang="en-ID" sz="180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data.</a:t>
            </a:r>
          </a:p>
          <a:p>
            <a:pPr marL="514350" indent="-514350" algn="l">
              <a:spcBef>
                <a:spcPts val="600"/>
              </a:spcBef>
              <a:buFont typeface="+mj-lt"/>
              <a:buAutoNum type="arabicPeriod"/>
            </a:pPr>
            <a:r>
              <a:rPr lang="en-ID" sz="180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Melakukan</a:t>
            </a:r>
            <a:r>
              <a:rPr lang="en-ID" sz="180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pivot </a:t>
            </a:r>
            <a:r>
              <a:rPr lang="en-ID" sz="180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atau</a:t>
            </a:r>
            <a:r>
              <a:rPr lang="en-ID" sz="180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dimensional slicing: </a:t>
            </a:r>
            <a:r>
              <a:rPr lang="en-ID" sz="180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Mengelompokkan</a:t>
            </a:r>
            <a:r>
              <a:rPr lang="en-ID" sz="180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data </a:t>
            </a:r>
            <a:r>
              <a:rPr lang="en-ID" sz="180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berdasarkan</a:t>
            </a:r>
            <a:r>
              <a:rPr lang="en-ID" sz="180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</a:t>
            </a:r>
            <a:r>
              <a:rPr lang="en-ID" sz="180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atribut</a:t>
            </a:r>
            <a:r>
              <a:rPr lang="en-ID" sz="180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</a:t>
            </a:r>
            <a:r>
              <a:rPr lang="en-ID" sz="180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tertentu</a:t>
            </a:r>
            <a:r>
              <a:rPr lang="en-ID" sz="180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.</a:t>
            </a:r>
          </a:p>
          <a:p>
            <a:pPr marL="514350" indent="-514350" algn="l">
              <a:spcBef>
                <a:spcPts val="600"/>
              </a:spcBef>
              <a:buFont typeface="+mj-lt"/>
              <a:buAutoNum type="arabicPeriod"/>
            </a:pPr>
            <a:r>
              <a:rPr lang="en-ID" sz="180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Mencari</a:t>
            </a:r>
            <a:r>
              <a:rPr lang="en-ID" sz="180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</a:t>
            </a:r>
            <a:r>
              <a:rPr lang="en-ID" sz="180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korelasi</a:t>
            </a:r>
            <a:r>
              <a:rPr lang="en-ID" sz="180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</a:t>
            </a:r>
            <a:r>
              <a:rPr lang="en-ID" sz="180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antar</a:t>
            </a:r>
            <a:r>
              <a:rPr lang="en-ID" sz="180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</a:t>
            </a:r>
            <a:r>
              <a:rPr lang="en-ID" sz="180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atribut</a:t>
            </a:r>
            <a:r>
              <a:rPr lang="en-ID" sz="180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: </a:t>
            </a:r>
            <a:r>
              <a:rPr lang="en-ID" sz="180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Mengukur</a:t>
            </a:r>
            <a:r>
              <a:rPr lang="en-ID" sz="180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</a:t>
            </a:r>
            <a:r>
              <a:rPr lang="en-ID" sz="180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hubungan</a:t>
            </a:r>
            <a:r>
              <a:rPr lang="en-ID" sz="180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</a:t>
            </a:r>
            <a:r>
              <a:rPr lang="en-ID" sz="180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antara</a:t>
            </a:r>
            <a:r>
              <a:rPr lang="en-ID" sz="180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dua </a:t>
            </a:r>
            <a:r>
              <a:rPr lang="en-ID" sz="180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atau</a:t>
            </a:r>
            <a:r>
              <a:rPr lang="en-ID" sz="180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</a:t>
            </a:r>
            <a:r>
              <a:rPr lang="en-ID" sz="180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lebih</a:t>
            </a:r>
            <a:r>
              <a:rPr lang="en-ID" sz="180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</a:t>
            </a:r>
            <a:r>
              <a:rPr lang="en-ID" sz="180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atribut</a:t>
            </a:r>
            <a:r>
              <a:rPr lang="en-ID" sz="180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.</a:t>
            </a:r>
          </a:p>
          <a:p>
            <a:pPr marL="514350" indent="-514350" algn="l">
              <a:spcBef>
                <a:spcPts val="600"/>
              </a:spcBef>
              <a:buFont typeface="+mj-lt"/>
              <a:buAutoNum type="arabicPeriod"/>
            </a:pPr>
            <a:r>
              <a:rPr lang="en-ID" sz="180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Visualisasi</a:t>
            </a:r>
            <a:r>
              <a:rPr lang="en-ID" sz="180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data: </a:t>
            </a:r>
            <a:r>
              <a:rPr lang="en-ID" sz="180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Menampilkan</a:t>
            </a:r>
            <a:r>
              <a:rPr lang="en-ID" sz="180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data </a:t>
            </a:r>
            <a:r>
              <a:rPr lang="en-ID" sz="180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dalam</a:t>
            </a:r>
            <a:r>
              <a:rPr lang="en-ID" sz="180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</a:t>
            </a:r>
            <a:r>
              <a:rPr lang="en-ID" sz="180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bentuk</a:t>
            </a:r>
            <a:r>
              <a:rPr lang="en-ID" sz="180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visual, </a:t>
            </a:r>
            <a:r>
              <a:rPr lang="en-ID" sz="180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seperti</a:t>
            </a:r>
            <a:r>
              <a:rPr lang="en-ID" sz="180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</a:t>
            </a:r>
            <a:r>
              <a:rPr lang="en-ID" sz="180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grafik</a:t>
            </a:r>
            <a:r>
              <a:rPr lang="en-ID" sz="180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garis, </a:t>
            </a:r>
            <a:r>
              <a:rPr lang="en-ID" sz="180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batang</a:t>
            </a:r>
            <a:r>
              <a:rPr lang="en-ID" sz="180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, </a:t>
            </a:r>
            <a:r>
              <a:rPr lang="en-ID" sz="180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atau</a:t>
            </a:r>
            <a:r>
              <a:rPr lang="en-ID" sz="180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</a:t>
            </a:r>
            <a:r>
              <a:rPr lang="en-ID" sz="180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titik</a:t>
            </a:r>
            <a:r>
              <a:rPr lang="en-ID" sz="180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.</a:t>
            </a:r>
          </a:p>
          <a:p>
            <a:pPr marL="514350" indent="-514350" algn="l">
              <a:spcBef>
                <a:spcPts val="600"/>
              </a:spcBef>
              <a:buFont typeface="+mj-lt"/>
              <a:buAutoNum type="arabicPeriod"/>
            </a:pPr>
            <a:r>
              <a:rPr lang="en-ID" sz="180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Menggunakan</a:t>
            </a:r>
            <a:r>
              <a:rPr lang="en-ID" sz="180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</a:t>
            </a:r>
            <a:r>
              <a:rPr lang="en-ID" sz="180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metode</a:t>
            </a:r>
            <a:r>
              <a:rPr lang="en-ID" sz="180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</a:t>
            </a:r>
            <a:r>
              <a:rPr lang="en-ID" sz="180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statistik</a:t>
            </a:r>
            <a:r>
              <a:rPr lang="en-ID" sz="180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: </a:t>
            </a:r>
            <a:r>
              <a:rPr lang="en-ID" sz="180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Menerapkan</a:t>
            </a:r>
            <a:r>
              <a:rPr lang="en-ID" sz="180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</a:t>
            </a:r>
            <a:r>
              <a:rPr lang="en-ID" sz="180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metode</a:t>
            </a:r>
            <a:r>
              <a:rPr lang="en-ID" sz="180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</a:t>
            </a:r>
            <a:r>
              <a:rPr lang="en-ID" sz="180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statistik</a:t>
            </a:r>
            <a:r>
              <a:rPr lang="en-ID" sz="180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, </a:t>
            </a:r>
            <a:r>
              <a:rPr lang="en-ID" sz="180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seperti</a:t>
            </a:r>
            <a:r>
              <a:rPr lang="en-ID" sz="180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uji </a:t>
            </a:r>
            <a:r>
              <a:rPr lang="en-ID" sz="180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hipotesis</a:t>
            </a:r>
            <a:r>
              <a:rPr lang="en-ID" sz="180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, </a:t>
            </a:r>
            <a:r>
              <a:rPr lang="en-ID" sz="180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regresi</a:t>
            </a:r>
            <a:r>
              <a:rPr lang="en-ID" sz="180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, </a:t>
            </a:r>
            <a:r>
              <a:rPr lang="en-ID" sz="180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atau</a:t>
            </a:r>
            <a:r>
              <a:rPr lang="en-ID" sz="180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</a:t>
            </a:r>
            <a:r>
              <a:rPr lang="en-ID" sz="180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klasifikasi</a:t>
            </a:r>
            <a:r>
              <a:rPr lang="en-ID" sz="180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.</a:t>
            </a:r>
          </a:p>
          <a:p>
            <a:pPr marL="514350" indent="-514350" algn="l">
              <a:spcBef>
                <a:spcPts val="600"/>
              </a:spcBef>
              <a:buFont typeface="+mj-lt"/>
              <a:buAutoNum type="arabicPeriod"/>
            </a:pPr>
            <a:r>
              <a:rPr lang="en-ID" sz="180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Menggunakan</a:t>
            </a:r>
            <a:r>
              <a:rPr lang="en-ID" sz="180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</a:t>
            </a:r>
            <a:r>
              <a:rPr lang="en-ID" sz="180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metode</a:t>
            </a:r>
            <a:r>
              <a:rPr lang="en-ID" sz="180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machine learning: </a:t>
            </a:r>
            <a:r>
              <a:rPr lang="en-ID" sz="180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Menerapkan</a:t>
            </a:r>
            <a:r>
              <a:rPr lang="en-ID" sz="180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</a:t>
            </a:r>
            <a:r>
              <a:rPr lang="en-ID" sz="180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metode</a:t>
            </a:r>
            <a:r>
              <a:rPr lang="en-ID" sz="180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machine learning, </a:t>
            </a:r>
            <a:r>
              <a:rPr lang="en-ID" sz="180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seperti</a:t>
            </a:r>
            <a:r>
              <a:rPr lang="en-ID" sz="180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k-means, decision tree, </a:t>
            </a:r>
            <a:r>
              <a:rPr lang="en-ID" sz="180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atau</a:t>
            </a:r>
            <a:r>
              <a:rPr lang="en-ID" sz="180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neural network.</a:t>
            </a:r>
          </a:p>
          <a:p>
            <a:pPr marL="514350" indent="-514350" algn="l">
              <a:spcBef>
                <a:spcPts val="600"/>
              </a:spcBef>
              <a:buFont typeface="+mj-lt"/>
              <a:buAutoNum type="arabicPeriod"/>
            </a:pPr>
            <a:r>
              <a:rPr lang="en-ID" sz="180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Menggunakan</a:t>
            </a:r>
            <a:r>
              <a:rPr lang="en-ID" sz="180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</a:t>
            </a:r>
            <a:r>
              <a:rPr lang="en-ID" sz="180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teknik</a:t>
            </a:r>
            <a:r>
              <a:rPr lang="en-ID" sz="180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</a:t>
            </a:r>
            <a:r>
              <a:rPr lang="en-ID" sz="180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algoritme</a:t>
            </a:r>
            <a:r>
              <a:rPr lang="en-ID" sz="180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: </a:t>
            </a:r>
            <a:r>
              <a:rPr lang="en-ID" sz="180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Menerapkan</a:t>
            </a:r>
            <a:r>
              <a:rPr lang="en-ID" sz="180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</a:t>
            </a:r>
            <a:r>
              <a:rPr lang="en-ID" sz="180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teknik</a:t>
            </a:r>
            <a:r>
              <a:rPr lang="en-ID" sz="180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</a:t>
            </a:r>
            <a:r>
              <a:rPr lang="en-ID" sz="180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algoritme</a:t>
            </a:r>
            <a:r>
              <a:rPr lang="en-ID" sz="180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, </a:t>
            </a:r>
            <a:r>
              <a:rPr lang="en-ID" sz="180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seperti</a:t>
            </a:r>
            <a:r>
              <a:rPr lang="en-ID" sz="180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association rule, clustering, </a:t>
            </a:r>
            <a:r>
              <a:rPr lang="en-ID" sz="180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atau</a:t>
            </a:r>
            <a:r>
              <a:rPr lang="en-ID" sz="180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recommendation system.</a:t>
            </a:r>
          </a:p>
        </p:txBody>
      </p:sp>
    </p:spTree>
    <p:extLst>
      <p:ext uri="{BB962C8B-B14F-4D97-AF65-F5344CB8AC3E}">
        <p14:creationId xmlns:p14="http://schemas.microsoft.com/office/powerpoint/2010/main" xmlns="" val="8866443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1A4215-D87F-222A-50A7-9F19A499F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D" sz="4000" dirty="0">
                <a:solidFill>
                  <a:srgbClr val="0000FF"/>
                </a:solidFill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Data Preprocessing</a:t>
            </a:r>
            <a:endParaRPr lang="en-US" sz="4000" dirty="0">
              <a:solidFill>
                <a:srgbClr val="0000FF"/>
              </a:solidFill>
              <a:latin typeface="HGSSoeiKakugothicUB" panose="020B0A00000000000000" pitchFamily="34" charset="-128"/>
              <a:ea typeface="HGSSoeiKakugothicUB" panose="020B0A00000000000000" pitchFamily="34" charset="-128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4D6C4E7-327B-C59E-7670-412A5E28BE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D" sz="1800" dirty="0" err="1"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Kegiatan</a:t>
            </a:r>
            <a:r>
              <a:rPr lang="en-ID" sz="1800" dirty="0"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</a:t>
            </a:r>
            <a:r>
              <a:rPr lang="en-ID" sz="1800" dirty="0" err="1"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Belajar</a:t>
            </a:r>
            <a:r>
              <a:rPr lang="en-ID" sz="1800" dirty="0"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2</a:t>
            </a:r>
            <a:endParaRPr lang="en-US" sz="1800" dirty="0">
              <a:latin typeface="HGSSoeiKakugothicUB" panose="020B0A00000000000000" pitchFamily="34" charset="-128"/>
              <a:ea typeface="HGSSoeiKakugothicUB" panose="020B0A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201935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723E10DF-B52D-C0F1-01F3-DD15CECB8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8350" y="365125"/>
            <a:ext cx="9315450" cy="1325563"/>
          </a:xfrm>
        </p:spPr>
        <p:txBody>
          <a:bodyPr>
            <a:normAutofit/>
          </a:bodyPr>
          <a:lstStyle/>
          <a:p>
            <a:r>
              <a:rPr lang="en-ID" sz="3600" b="0" i="0" dirty="0" err="1">
                <a:solidFill>
                  <a:srgbClr val="0000FF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Pengantar</a:t>
            </a:r>
            <a:r>
              <a:rPr lang="en-ID" sz="3600" b="0" i="0" dirty="0">
                <a:solidFill>
                  <a:srgbClr val="0000FF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dan </a:t>
            </a:r>
            <a:r>
              <a:rPr lang="en-ID" sz="3600" b="0" i="0" dirty="0" err="1">
                <a:solidFill>
                  <a:srgbClr val="0000FF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Tantangan</a:t>
            </a:r>
            <a:r>
              <a:rPr lang="en-ID" sz="3600" b="0" i="0" dirty="0">
                <a:solidFill>
                  <a:srgbClr val="0000FF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Data Preprocessing</a:t>
            </a:r>
            <a:endParaRPr lang="en-ID" sz="3600" dirty="0">
              <a:solidFill>
                <a:srgbClr val="0000FF"/>
              </a:solidFill>
              <a:latin typeface="HGSSoeiKakugothicUB" panose="020B0A00000000000000" pitchFamily="34" charset="-128"/>
              <a:ea typeface="HGSSoeiKakugothicUB" panose="020B0A00000000000000" pitchFamily="34" charset="-128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4354A6AA-E029-45D7-7ABF-2D91FC4B23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3576" y="1920875"/>
            <a:ext cx="8458200" cy="3308350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D" sz="200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Menjelaskan</a:t>
            </a:r>
            <a:r>
              <a:rPr lang="en-ID" sz="200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</a:t>
            </a:r>
            <a:r>
              <a:rPr lang="en-ID" sz="200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kondisi</a:t>
            </a:r>
            <a:r>
              <a:rPr lang="en-ID" sz="200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dan </a:t>
            </a:r>
            <a:r>
              <a:rPr lang="en-ID" sz="200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masalah</a:t>
            </a:r>
            <a:r>
              <a:rPr lang="en-ID" sz="200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yang </a:t>
            </a:r>
            <a:r>
              <a:rPr lang="en-ID" sz="200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sering</a:t>
            </a:r>
            <a:r>
              <a:rPr lang="en-ID" sz="200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</a:t>
            </a:r>
            <a:r>
              <a:rPr lang="en-ID" sz="200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dihadapi</a:t>
            </a:r>
            <a:r>
              <a:rPr lang="en-ID" sz="200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</a:t>
            </a:r>
            <a:r>
              <a:rPr lang="en-ID" sz="200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dalam</a:t>
            </a:r>
            <a:r>
              <a:rPr lang="en-ID" sz="200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data </a:t>
            </a:r>
            <a:r>
              <a:rPr lang="en-ID" sz="200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mentah</a:t>
            </a:r>
            <a:r>
              <a:rPr lang="en-ID" sz="200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, </a:t>
            </a:r>
            <a:r>
              <a:rPr lang="en-ID" sz="200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seperti</a:t>
            </a:r>
            <a:r>
              <a:rPr lang="en-ID" sz="200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noise, missing values, dan inconsistency</a:t>
            </a:r>
          </a:p>
          <a:p>
            <a:pPr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D" sz="200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Menjelaskan</a:t>
            </a:r>
            <a:r>
              <a:rPr lang="en-ID" sz="200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</a:t>
            </a:r>
            <a:r>
              <a:rPr lang="en-ID" sz="200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metode-metode</a:t>
            </a:r>
            <a:r>
              <a:rPr lang="en-ID" sz="200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yang </a:t>
            </a:r>
            <a:r>
              <a:rPr lang="en-ID" sz="200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dapat</a:t>
            </a:r>
            <a:r>
              <a:rPr lang="en-ID" sz="200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</a:t>
            </a:r>
            <a:r>
              <a:rPr lang="en-ID" sz="200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digunakan</a:t>
            </a:r>
            <a:r>
              <a:rPr lang="en-ID" sz="200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</a:t>
            </a:r>
            <a:r>
              <a:rPr lang="en-ID" sz="200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untuk</a:t>
            </a:r>
            <a:r>
              <a:rPr lang="en-ID" sz="200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</a:t>
            </a:r>
            <a:r>
              <a:rPr lang="en-ID" sz="200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mengatasi</a:t>
            </a:r>
            <a:r>
              <a:rPr lang="en-ID" sz="200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</a:t>
            </a:r>
            <a:r>
              <a:rPr lang="en-ID" sz="200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masalah</a:t>
            </a:r>
            <a:r>
              <a:rPr lang="en-ID" sz="200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</a:t>
            </a:r>
            <a:r>
              <a:rPr lang="en-ID" sz="200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tersebut</a:t>
            </a:r>
            <a:r>
              <a:rPr lang="en-ID" sz="200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, </a:t>
            </a:r>
            <a:r>
              <a:rPr lang="en-ID" sz="200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seperti</a:t>
            </a:r>
            <a:r>
              <a:rPr lang="en-ID" sz="200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manual cleaning dan automatic cleaning</a:t>
            </a:r>
          </a:p>
        </p:txBody>
      </p:sp>
    </p:spTree>
    <p:extLst>
      <p:ext uri="{BB962C8B-B14F-4D97-AF65-F5344CB8AC3E}">
        <p14:creationId xmlns:p14="http://schemas.microsoft.com/office/powerpoint/2010/main" xmlns="" val="3914595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1C5F4BF-4530-C4F5-1B68-8F0483C18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D" sz="4000" b="1" i="0" dirty="0" err="1">
                <a:solidFill>
                  <a:srgbClr val="0000FF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Metode</a:t>
            </a:r>
            <a:r>
              <a:rPr lang="en-ID" sz="4000" b="1" i="0" dirty="0">
                <a:solidFill>
                  <a:srgbClr val="0000FF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Data Preprocessing</a:t>
            </a:r>
            <a:endParaRPr lang="en-ID" sz="4000" b="1" dirty="0">
              <a:solidFill>
                <a:srgbClr val="0000FF"/>
              </a:solidFill>
              <a:latin typeface="HGSSoeiKakugothicUB" panose="020B0A00000000000000" pitchFamily="34" charset="-128"/>
              <a:ea typeface="HGSSoeiKakugothicUB" panose="020B0A00000000000000" pitchFamily="34" charset="-12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FDF714A-DF4E-B335-B4B3-911012A3F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725" y="1825625"/>
            <a:ext cx="11315699" cy="31464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D" sz="2000" b="0" i="0" dirty="0">
                <a:solidFill>
                  <a:srgbClr val="0000FF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Data cleaning</a:t>
            </a:r>
            <a:r>
              <a:rPr lang="en-ID" sz="2000" b="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: </a:t>
            </a:r>
            <a:r>
              <a:rPr lang="en-ID" sz="2000" b="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Menghapus</a:t>
            </a:r>
            <a:r>
              <a:rPr lang="en-ID" sz="2000" b="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noise dan </a:t>
            </a:r>
            <a:r>
              <a:rPr lang="en-ID" sz="2000" b="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mengoreksi</a:t>
            </a:r>
            <a:r>
              <a:rPr lang="en-ID" sz="2000" b="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inconsistency</a:t>
            </a:r>
          </a:p>
          <a:p>
            <a:pPr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D" sz="2000" b="0" i="0" dirty="0">
                <a:solidFill>
                  <a:srgbClr val="0000FF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Data integration</a:t>
            </a:r>
            <a:r>
              <a:rPr lang="en-ID" sz="2000" b="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: </a:t>
            </a:r>
            <a:r>
              <a:rPr lang="en-ID" sz="2000" b="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Menggabungkan</a:t>
            </a:r>
            <a:r>
              <a:rPr lang="en-ID" sz="2000" b="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data </a:t>
            </a:r>
            <a:r>
              <a:rPr lang="en-ID" sz="2000" b="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dari</a:t>
            </a:r>
            <a:r>
              <a:rPr lang="en-ID" sz="2000" b="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</a:t>
            </a:r>
            <a:r>
              <a:rPr lang="en-ID" sz="2000" b="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berbagai</a:t>
            </a:r>
            <a:r>
              <a:rPr lang="en-ID" sz="2000" b="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</a:t>
            </a:r>
            <a:r>
              <a:rPr lang="en-ID" sz="2000" b="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sumber</a:t>
            </a:r>
            <a:endParaRPr lang="en-ID" sz="2000" b="0" i="0" dirty="0">
              <a:solidFill>
                <a:srgbClr val="111111"/>
              </a:solidFill>
              <a:effectLst/>
              <a:latin typeface="HGSSoeiKakugothicUB" panose="020B0A00000000000000" pitchFamily="34" charset="-128"/>
              <a:ea typeface="HGSSoeiKakugothicUB" panose="020B0A00000000000000" pitchFamily="34" charset="-128"/>
            </a:endParaRPr>
          </a:p>
          <a:p>
            <a:pPr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D" sz="2000" b="0" i="0" dirty="0">
                <a:solidFill>
                  <a:srgbClr val="0000FF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Data reduction</a:t>
            </a:r>
            <a:r>
              <a:rPr lang="en-ID" sz="2000" b="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: </a:t>
            </a:r>
            <a:r>
              <a:rPr lang="en-ID" sz="2000" b="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Mengurangi</a:t>
            </a:r>
            <a:r>
              <a:rPr lang="en-ID" sz="2000" b="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volume data </a:t>
            </a:r>
            <a:r>
              <a:rPr lang="en-ID" sz="2000" b="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tetapi</a:t>
            </a:r>
            <a:r>
              <a:rPr lang="en-ID" sz="2000" b="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</a:t>
            </a:r>
            <a:r>
              <a:rPr lang="en-ID" sz="2000" b="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menghasilkan</a:t>
            </a:r>
            <a:r>
              <a:rPr lang="en-ID" sz="2000" b="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</a:t>
            </a:r>
            <a:r>
              <a:rPr lang="en-ID" sz="2000" b="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hasil</a:t>
            </a:r>
            <a:r>
              <a:rPr lang="en-ID" sz="2000" b="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</a:t>
            </a:r>
            <a:r>
              <a:rPr lang="en-ID" sz="2000" b="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analisis</a:t>
            </a:r>
            <a:r>
              <a:rPr lang="en-ID" sz="2000" b="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yang </a:t>
            </a:r>
            <a:r>
              <a:rPr lang="en-ID" sz="2000" b="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sama</a:t>
            </a:r>
            <a:r>
              <a:rPr lang="en-ID" sz="2000" b="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</a:t>
            </a:r>
            <a:r>
              <a:rPr lang="en-ID" sz="2000" b="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atau</a:t>
            </a:r>
            <a:r>
              <a:rPr lang="en-ID" sz="2000" b="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</a:t>
            </a:r>
            <a:r>
              <a:rPr lang="en-ID" sz="2000" b="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serupa</a:t>
            </a:r>
            <a:endParaRPr lang="en-ID" sz="2000" b="0" i="0" dirty="0">
              <a:solidFill>
                <a:srgbClr val="111111"/>
              </a:solidFill>
              <a:effectLst/>
              <a:latin typeface="HGSSoeiKakugothicUB" panose="020B0A00000000000000" pitchFamily="34" charset="-128"/>
              <a:ea typeface="HGSSoeiKakugothicUB" panose="020B0A00000000000000" pitchFamily="34" charset="-128"/>
            </a:endParaRPr>
          </a:p>
          <a:p>
            <a:pPr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D" sz="2000" b="0" i="0" dirty="0">
                <a:solidFill>
                  <a:srgbClr val="0000FF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Data transformation</a:t>
            </a:r>
            <a:r>
              <a:rPr lang="en-ID" sz="2000" b="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: </a:t>
            </a:r>
            <a:r>
              <a:rPr lang="en-ID" sz="2000" b="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Menormalisasi</a:t>
            </a:r>
            <a:r>
              <a:rPr lang="en-ID" sz="2000" b="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dan </a:t>
            </a:r>
            <a:r>
              <a:rPr lang="en-ID" sz="2000" b="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mengagregasi</a:t>
            </a:r>
            <a:r>
              <a:rPr lang="en-ID" sz="2000" b="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data</a:t>
            </a:r>
          </a:p>
          <a:p>
            <a:pPr marL="0" indent="0">
              <a:spcAft>
                <a:spcPts val="600"/>
              </a:spcAft>
              <a:buNone/>
            </a:pPr>
            <a:endParaRPr lang="en-ID" sz="2000" dirty="0">
              <a:latin typeface="HGSSoeiKakugothicUB" panose="020B0A00000000000000" pitchFamily="34" charset="-128"/>
              <a:ea typeface="HGSSoeiKakugothicUB" panose="020B0A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457500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E8AE62-6B45-C030-A98B-3353D4EE0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4000" dirty="0">
                <a:solidFill>
                  <a:srgbClr val="0000FF"/>
                </a:solidFill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Data Cleaning</a:t>
            </a:r>
            <a:endParaRPr lang="en-ID" sz="4000" dirty="0">
              <a:solidFill>
                <a:srgbClr val="0000FF"/>
              </a:solidFill>
              <a:latin typeface="HGSSoeiKakugothicUB" panose="020B0A00000000000000" pitchFamily="34" charset="-128"/>
              <a:ea typeface="HGSSoeiKakugothicUB" panose="020B0A00000000000000" pitchFamily="34" charset="-12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4F03675-B78A-5EBE-37F8-CF40829CEA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3200"/>
            <a:ext cx="10515600" cy="4351338"/>
          </a:xfrm>
        </p:spPr>
        <p:txBody>
          <a:bodyPr>
            <a:normAutofit/>
          </a:bodyPr>
          <a:lstStyle/>
          <a:p>
            <a:pPr algn="l">
              <a:buFont typeface="Wingdings" panose="05000000000000000000" pitchFamily="2" charset="2"/>
              <a:buChar char="§"/>
            </a:pPr>
            <a:r>
              <a:rPr lang="en-ID" sz="2000" b="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Mengapa</a:t>
            </a:r>
            <a:r>
              <a:rPr lang="en-ID" sz="2000" b="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</a:t>
            </a:r>
            <a:r>
              <a:rPr lang="en-ID" sz="2000" b="0" i="1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missing value </a:t>
            </a:r>
            <a:r>
              <a:rPr lang="en-ID" sz="2000" b="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menjadi</a:t>
            </a:r>
            <a:r>
              <a:rPr lang="en-ID" sz="2000" b="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</a:t>
            </a:r>
            <a:r>
              <a:rPr lang="en-ID" sz="2000" b="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masalah</a:t>
            </a:r>
            <a:r>
              <a:rPr lang="en-ID" sz="2000" b="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?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D" sz="2000" b="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Dapat</a:t>
            </a:r>
            <a:r>
              <a:rPr lang="en-ID" sz="2000" b="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</a:t>
            </a:r>
            <a:r>
              <a:rPr lang="en-ID" sz="2000" b="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mengurangi</a:t>
            </a:r>
            <a:r>
              <a:rPr lang="en-ID" sz="2000" b="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</a:t>
            </a:r>
            <a:r>
              <a:rPr lang="en-ID" sz="2000" b="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kualitas</a:t>
            </a:r>
            <a:r>
              <a:rPr lang="en-ID" sz="2000" b="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dan </a:t>
            </a:r>
            <a:r>
              <a:rPr lang="en-ID" sz="2000" b="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reliabilitas</a:t>
            </a:r>
            <a:r>
              <a:rPr lang="en-ID" sz="2000" b="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data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D" sz="2000" b="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Dapat</a:t>
            </a:r>
            <a:r>
              <a:rPr lang="en-ID" sz="2000" b="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</a:t>
            </a:r>
            <a:r>
              <a:rPr lang="en-ID" sz="2000" b="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menyebabkan</a:t>
            </a:r>
            <a:r>
              <a:rPr lang="en-ID" sz="2000" b="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</a:t>
            </a:r>
            <a:r>
              <a:rPr lang="en-ID" sz="2000" b="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kesalahan</a:t>
            </a:r>
            <a:r>
              <a:rPr lang="en-ID" sz="2000" b="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</a:t>
            </a:r>
            <a:r>
              <a:rPr lang="en-ID" sz="2000" b="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atau</a:t>
            </a:r>
            <a:r>
              <a:rPr lang="en-ID" sz="2000" b="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bias </a:t>
            </a:r>
            <a:r>
              <a:rPr lang="en-ID" sz="2000" b="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dalam</a:t>
            </a:r>
            <a:r>
              <a:rPr lang="en-ID" sz="2000" b="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</a:t>
            </a:r>
            <a:r>
              <a:rPr lang="en-ID" sz="2000" b="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analisis</a:t>
            </a:r>
            <a:r>
              <a:rPr lang="en-ID" sz="2000" b="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data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D" sz="2000" b="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Dapat</a:t>
            </a:r>
            <a:r>
              <a:rPr lang="en-ID" sz="2000" b="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</a:t>
            </a:r>
            <a:r>
              <a:rPr lang="en-ID" sz="2000" b="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mempengaruhi</a:t>
            </a:r>
            <a:r>
              <a:rPr lang="en-ID" sz="2000" b="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</a:t>
            </a:r>
            <a:r>
              <a:rPr lang="en-ID" sz="2000" b="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pemilihan</a:t>
            </a:r>
            <a:r>
              <a:rPr lang="en-ID" sz="2000" b="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dan </a:t>
            </a:r>
            <a:r>
              <a:rPr lang="en-ID" sz="2000" b="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kinerja</a:t>
            </a:r>
            <a:r>
              <a:rPr lang="en-ID" sz="2000" b="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</a:t>
            </a:r>
            <a:r>
              <a:rPr lang="en-ID" sz="2000" b="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metode</a:t>
            </a:r>
            <a:r>
              <a:rPr lang="en-ID" sz="2000" b="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data science</a:t>
            </a:r>
          </a:p>
          <a:p>
            <a:pPr marL="457200" lvl="1" indent="0" algn="l">
              <a:buNone/>
            </a:pPr>
            <a:endParaRPr lang="en-ID" sz="2000" b="0" i="0" dirty="0">
              <a:solidFill>
                <a:srgbClr val="111111"/>
              </a:solidFill>
              <a:effectLst/>
              <a:latin typeface="HGSSoeiKakugothicUB" panose="020B0A00000000000000" pitchFamily="34" charset="-128"/>
              <a:ea typeface="HGSSoeiKakugothicUB" panose="020B0A00000000000000" pitchFamily="34" charset="-128"/>
            </a:endParaRPr>
          </a:p>
          <a:p>
            <a:pPr algn="l">
              <a:buFont typeface="Wingdings" panose="05000000000000000000" pitchFamily="2" charset="2"/>
              <a:buChar char="§"/>
            </a:pPr>
            <a:r>
              <a:rPr lang="en-ID" sz="2000" b="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Bagaimana</a:t>
            </a:r>
            <a:r>
              <a:rPr lang="en-ID" sz="2000" b="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</a:t>
            </a:r>
            <a:r>
              <a:rPr lang="en-ID" sz="2000" b="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cara</a:t>
            </a:r>
            <a:r>
              <a:rPr lang="en-ID" sz="2000" b="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</a:t>
            </a:r>
            <a:r>
              <a:rPr lang="en-ID" sz="2000" b="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menangani</a:t>
            </a:r>
            <a:r>
              <a:rPr lang="en-ID" sz="2000" b="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missing value?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D" sz="2000" b="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Mengabaikan</a:t>
            </a:r>
            <a:r>
              <a:rPr lang="en-ID" sz="2000" b="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</a:t>
            </a:r>
            <a:r>
              <a:rPr lang="en-ID" sz="2000" b="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atau</a:t>
            </a:r>
            <a:r>
              <a:rPr lang="en-ID" sz="2000" b="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</a:t>
            </a:r>
            <a:r>
              <a:rPr lang="en-ID" sz="2000" b="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menghapus</a:t>
            </a:r>
            <a:r>
              <a:rPr lang="en-ID" sz="2000" b="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</a:t>
            </a:r>
            <a:r>
              <a:rPr lang="en-ID" sz="2000" b="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tupel</a:t>
            </a:r>
            <a:r>
              <a:rPr lang="en-ID" sz="2000" b="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, </a:t>
            </a:r>
            <a:r>
              <a:rPr lang="en-ID" sz="2000" b="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terutama</a:t>
            </a:r>
            <a:r>
              <a:rPr lang="en-ID" sz="2000" b="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</a:t>
            </a:r>
            <a:r>
              <a:rPr lang="en-ID" sz="2000" b="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untuk</a:t>
            </a:r>
            <a:r>
              <a:rPr lang="en-ID" sz="2000" b="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</a:t>
            </a:r>
            <a:r>
              <a:rPr lang="en-ID" sz="2000" b="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kasus</a:t>
            </a:r>
            <a:r>
              <a:rPr lang="en-ID" sz="2000" b="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</a:t>
            </a:r>
            <a:r>
              <a:rPr lang="en-ID" sz="2000" b="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klasifikasi</a:t>
            </a:r>
            <a:endParaRPr lang="en-ID" sz="2000" b="0" i="0" dirty="0">
              <a:solidFill>
                <a:srgbClr val="111111"/>
              </a:solidFill>
              <a:effectLst/>
              <a:latin typeface="HGSSoeiKakugothicUB" panose="020B0A00000000000000" pitchFamily="34" charset="-128"/>
              <a:ea typeface="HGSSoeiKakugothicUB" panose="020B0A00000000000000" pitchFamily="34" charset="-128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D" sz="2000" b="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Mengisi</a:t>
            </a:r>
            <a:r>
              <a:rPr lang="en-ID" sz="2000" b="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</a:t>
            </a:r>
            <a:r>
              <a:rPr lang="en-ID" sz="2000" b="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nilai</a:t>
            </a:r>
            <a:r>
              <a:rPr lang="en-ID" sz="2000" b="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yang </a:t>
            </a:r>
            <a:r>
              <a:rPr lang="en-ID" sz="2000" b="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hilang</a:t>
            </a:r>
            <a:r>
              <a:rPr lang="en-ID" sz="2000" b="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</a:t>
            </a:r>
            <a:r>
              <a:rPr lang="en-ID" sz="2000" b="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secara</a:t>
            </a:r>
            <a:r>
              <a:rPr lang="en-ID" sz="2000" b="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manual, </a:t>
            </a:r>
            <a:r>
              <a:rPr lang="en-ID" sz="2000" b="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meskipun</a:t>
            </a:r>
            <a:r>
              <a:rPr lang="en-ID" sz="2000" b="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</a:t>
            </a:r>
            <a:r>
              <a:rPr lang="en-ID" sz="2000" b="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memakan</a:t>
            </a:r>
            <a:r>
              <a:rPr lang="en-ID" sz="2000" b="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</a:t>
            </a:r>
            <a:r>
              <a:rPr lang="en-ID" sz="2000" b="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waktu</a:t>
            </a:r>
            <a:r>
              <a:rPr lang="en-ID" sz="2000" b="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dan </a:t>
            </a:r>
            <a:r>
              <a:rPr lang="en-ID" sz="2000" b="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tidak</a:t>
            </a:r>
            <a:r>
              <a:rPr lang="en-ID" sz="2000" b="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</a:t>
            </a:r>
            <a:r>
              <a:rPr lang="en-ID" sz="2000" b="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efisien</a:t>
            </a:r>
            <a:endParaRPr lang="en-ID" sz="2000" b="0" i="0" dirty="0">
              <a:solidFill>
                <a:srgbClr val="111111"/>
              </a:solidFill>
              <a:effectLst/>
              <a:latin typeface="HGSSoeiKakugothicUB" panose="020B0A00000000000000" pitchFamily="34" charset="-128"/>
              <a:ea typeface="HGSSoeiKakugothicUB" panose="020B0A00000000000000" pitchFamily="34" charset="-128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D" sz="2000" b="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Menggunakan</a:t>
            </a:r>
            <a:r>
              <a:rPr lang="en-ID" sz="2000" b="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</a:t>
            </a:r>
            <a:r>
              <a:rPr lang="en-ID" sz="2000" b="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konstanta</a:t>
            </a:r>
            <a:r>
              <a:rPr lang="en-ID" sz="2000" b="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global </a:t>
            </a:r>
            <a:r>
              <a:rPr lang="en-ID" sz="2000" b="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seperti</a:t>
            </a:r>
            <a:r>
              <a:rPr lang="en-ID" sz="2000" b="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</a:t>
            </a:r>
            <a:r>
              <a:rPr lang="en-ID" sz="2000" b="0" i="1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“unknown”</a:t>
            </a:r>
            <a:r>
              <a:rPr lang="en-ID" sz="2000" b="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</a:t>
            </a:r>
            <a:r>
              <a:rPr lang="en-ID" sz="2000" b="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atau</a:t>
            </a:r>
            <a:r>
              <a:rPr lang="en-ID" sz="2000" b="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</a:t>
            </a:r>
            <a:r>
              <a:rPr lang="en-ID" sz="2000" b="0" i="1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“null”, </a:t>
            </a:r>
            <a:r>
              <a:rPr lang="en-ID" sz="2000" b="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meskipun</a:t>
            </a:r>
            <a:r>
              <a:rPr lang="en-ID" sz="2000" b="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</a:t>
            </a:r>
            <a:r>
              <a:rPr lang="en-ID" sz="2000" b="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dapat</a:t>
            </a:r>
            <a:r>
              <a:rPr lang="en-ID" sz="2000" b="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</a:t>
            </a:r>
            <a:r>
              <a:rPr lang="en-ID" sz="2000" b="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menghilangkan</a:t>
            </a:r>
            <a:r>
              <a:rPr lang="en-ID" sz="2000" b="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</a:t>
            </a:r>
            <a:r>
              <a:rPr lang="en-ID" sz="2000" b="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informasi</a:t>
            </a:r>
            <a:endParaRPr lang="en-ID" sz="2000" b="0" i="0" dirty="0">
              <a:solidFill>
                <a:srgbClr val="111111"/>
              </a:solidFill>
              <a:effectLst/>
              <a:latin typeface="HGSSoeiKakugothicUB" panose="020B0A00000000000000" pitchFamily="34" charset="-128"/>
              <a:ea typeface="HGSSoeiKakugothicUB" panose="020B0A00000000000000" pitchFamily="34" charset="-128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D" sz="2000" b="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Menggunakan</a:t>
            </a:r>
            <a:r>
              <a:rPr lang="en-ID" sz="2000" b="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</a:t>
            </a:r>
            <a:r>
              <a:rPr lang="en-ID" sz="2000" b="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tendensi</a:t>
            </a:r>
            <a:r>
              <a:rPr lang="en-ID" sz="2000" b="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</a:t>
            </a:r>
            <a:r>
              <a:rPr lang="en-ID" sz="2000" b="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sentral</a:t>
            </a:r>
            <a:r>
              <a:rPr lang="en-ID" sz="2000" b="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</a:t>
            </a:r>
            <a:r>
              <a:rPr lang="en-ID" sz="2000" b="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dari</a:t>
            </a:r>
            <a:r>
              <a:rPr lang="en-ID" sz="2000" b="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</a:t>
            </a:r>
            <a:r>
              <a:rPr lang="en-ID" sz="2000" b="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atribut</a:t>
            </a:r>
            <a:r>
              <a:rPr lang="en-ID" sz="2000" b="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, </a:t>
            </a:r>
            <a:r>
              <a:rPr lang="en-ID" sz="2000" b="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seperti</a:t>
            </a:r>
            <a:r>
              <a:rPr lang="en-ID" sz="2000" b="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mean </a:t>
            </a:r>
            <a:r>
              <a:rPr lang="en-ID" sz="2000" b="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untuk</a:t>
            </a:r>
            <a:r>
              <a:rPr lang="en-ID" sz="2000" b="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data normal </a:t>
            </a:r>
            <a:r>
              <a:rPr lang="en-ID" sz="2000" b="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atau</a:t>
            </a:r>
            <a:r>
              <a:rPr lang="en-ID" sz="2000" b="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median </a:t>
            </a:r>
            <a:r>
              <a:rPr lang="en-ID" sz="2000" b="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untuk</a:t>
            </a:r>
            <a:r>
              <a:rPr lang="en-ID" sz="2000" b="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data skewed</a:t>
            </a:r>
          </a:p>
          <a:p>
            <a:pPr marL="0" indent="0">
              <a:buNone/>
            </a:pPr>
            <a:endParaRPr lang="en-ID" sz="2000" dirty="0">
              <a:latin typeface="HGSSoeiKakugothicUB" panose="020B0A00000000000000" pitchFamily="34" charset="-128"/>
              <a:ea typeface="HGSSoeiKakugothicUB" panose="020B0A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193385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7D170FF-3B7F-E239-AE32-D9D38B741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4000" dirty="0" err="1">
                <a:solidFill>
                  <a:srgbClr val="0000FF"/>
                </a:solidFill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Metode</a:t>
            </a:r>
            <a:r>
              <a:rPr lang="en-US" sz="4000" dirty="0">
                <a:solidFill>
                  <a:srgbClr val="0000FF"/>
                </a:solidFill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</a:t>
            </a:r>
            <a:r>
              <a:rPr lang="en-US" sz="4000" dirty="0" err="1">
                <a:solidFill>
                  <a:srgbClr val="0000FF"/>
                </a:solidFill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Penaganan</a:t>
            </a:r>
            <a:r>
              <a:rPr lang="en-US" sz="4000" dirty="0">
                <a:solidFill>
                  <a:srgbClr val="0000FF"/>
                </a:solidFill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Noise Data</a:t>
            </a:r>
            <a:endParaRPr lang="en-ID" sz="4000" dirty="0">
              <a:solidFill>
                <a:srgbClr val="0000FF"/>
              </a:solidFill>
              <a:latin typeface="HGSSoeiKakugothicUB" panose="020B0A00000000000000" pitchFamily="34" charset="-128"/>
              <a:ea typeface="HGSSoeiKakugothicUB" panose="020B0A00000000000000" pitchFamily="34" charset="-12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E09F7E6-7161-E7F7-4E8E-E7FF02DAA5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6900" y="1825625"/>
            <a:ext cx="8991600" cy="4351338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D" sz="2000" i="0" dirty="0">
                <a:solidFill>
                  <a:srgbClr val="0000FF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Binning:</a:t>
            </a:r>
            <a:r>
              <a:rPr lang="en-ID" sz="2000" b="0" i="0" dirty="0">
                <a:solidFill>
                  <a:srgbClr val="0000FF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</a:t>
            </a:r>
            <a:r>
              <a:rPr lang="en-ID" sz="2000" b="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Metode</a:t>
            </a:r>
            <a:r>
              <a:rPr lang="en-ID" sz="2000" b="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</a:t>
            </a:r>
            <a:r>
              <a:rPr lang="en-ID" sz="2000" b="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ini</a:t>
            </a:r>
            <a:r>
              <a:rPr lang="en-ID" sz="2000" b="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</a:t>
            </a:r>
            <a:r>
              <a:rPr lang="en-ID" sz="2000" b="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membagi</a:t>
            </a:r>
            <a:r>
              <a:rPr lang="en-ID" sz="2000" b="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data yang </a:t>
            </a:r>
            <a:r>
              <a:rPr lang="en-ID" sz="2000" b="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sudah</a:t>
            </a:r>
            <a:r>
              <a:rPr lang="en-ID" sz="2000" b="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</a:t>
            </a:r>
            <a:r>
              <a:rPr lang="en-ID" sz="2000" b="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diurutkan</a:t>
            </a:r>
            <a:r>
              <a:rPr lang="en-ID" sz="2000" b="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</a:t>
            </a:r>
            <a:r>
              <a:rPr lang="en-ID" sz="2000" b="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menjadi</a:t>
            </a:r>
            <a:r>
              <a:rPr lang="en-ID" sz="2000" b="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</a:t>
            </a:r>
            <a:r>
              <a:rPr lang="en-ID" sz="2000" b="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beberapa</a:t>
            </a:r>
            <a:r>
              <a:rPr lang="en-ID" sz="2000" b="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</a:t>
            </a:r>
            <a:r>
              <a:rPr lang="en-ID" sz="2000" b="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segmen</a:t>
            </a:r>
            <a:r>
              <a:rPr lang="en-ID" sz="2000" b="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</a:t>
            </a:r>
            <a:r>
              <a:rPr lang="en-ID" sz="2000" b="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atau</a:t>
            </a:r>
            <a:r>
              <a:rPr lang="en-ID" sz="2000" b="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bin yang </a:t>
            </a:r>
            <a:r>
              <a:rPr lang="en-ID" sz="2000" b="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berukuran</a:t>
            </a:r>
            <a:r>
              <a:rPr lang="en-ID" sz="2000" b="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</a:t>
            </a:r>
            <a:r>
              <a:rPr lang="en-ID" sz="2000" b="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sama</a:t>
            </a:r>
            <a:r>
              <a:rPr lang="en-ID" sz="2000" b="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, </a:t>
            </a:r>
            <a:r>
              <a:rPr lang="en-ID" sz="2000" b="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kemudian</a:t>
            </a:r>
            <a:r>
              <a:rPr lang="en-ID" sz="2000" b="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</a:t>
            </a:r>
            <a:r>
              <a:rPr lang="en-ID" sz="2000" b="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mengganti</a:t>
            </a:r>
            <a:r>
              <a:rPr lang="en-ID" sz="2000" b="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</a:t>
            </a:r>
            <a:r>
              <a:rPr lang="en-ID" sz="2000" b="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nilai</a:t>
            </a:r>
            <a:r>
              <a:rPr lang="en-ID" sz="2000" b="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data </a:t>
            </a:r>
            <a:r>
              <a:rPr lang="en-ID" sz="2000" b="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dalam</a:t>
            </a:r>
            <a:r>
              <a:rPr lang="en-ID" sz="2000" b="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</a:t>
            </a:r>
            <a:r>
              <a:rPr lang="en-ID" sz="2000" b="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setiap</a:t>
            </a:r>
            <a:r>
              <a:rPr lang="en-ID" sz="2000" b="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bin </a:t>
            </a:r>
            <a:r>
              <a:rPr lang="en-ID" sz="2000" b="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dengan</a:t>
            </a:r>
            <a:r>
              <a:rPr lang="en-ID" sz="2000" b="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</a:t>
            </a:r>
            <a:r>
              <a:rPr lang="en-ID" sz="2000" b="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nilai</a:t>
            </a:r>
            <a:r>
              <a:rPr lang="en-ID" sz="2000" b="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rata-rata, median, </a:t>
            </a:r>
            <a:r>
              <a:rPr lang="en-ID" sz="2000" b="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atau</a:t>
            </a:r>
            <a:r>
              <a:rPr lang="en-ID" sz="2000" b="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batas bin. </a:t>
            </a:r>
            <a:r>
              <a:rPr lang="en-ID" sz="2000" b="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Metode</a:t>
            </a:r>
            <a:r>
              <a:rPr lang="en-ID" sz="2000" b="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</a:t>
            </a:r>
            <a:r>
              <a:rPr lang="en-ID" sz="2000" b="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ini</a:t>
            </a:r>
            <a:r>
              <a:rPr lang="en-ID" sz="2000" b="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</a:t>
            </a:r>
            <a:r>
              <a:rPr lang="en-ID" sz="2000" b="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dapat</a:t>
            </a:r>
            <a:r>
              <a:rPr lang="en-ID" sz="2000" b="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</a:t>
            </a:r>
            <a:r>
              <a:rPr lang="en-ID" sz="2000" b="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mengurangi</a:t>
            </a:r>
            <a:r>
              <a:rPr lang="en-ID" sz="2000" b="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noise </a:t>
            </a:r>
            <a:r>
              <a:rPr lang="en-ID" sz="2000" b="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dengan</a:t>
            </a:r>
            <a:r>
              <a:rPr lang="en-ID" sz="2000" b="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</a:t>
            </a:r>
            <a:r>
              <a:rPr lang="en-ID" sz="2000" b="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meratakan</a:t>
            </a:r>
            <a:r>
              <a:rPr lang="en-ID" sz="2000" b="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</a:t>
            </a:r>
            <a:r>
              <a:rPr lang="en-ID" sz="2000" b="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variasi</a:t>
            </a:r>
            <a:r>
              <a:rPr lang="en-ID" sz="2000" b="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data.</a:t>
            </a:r>
          </a:p>
          <a:p>
            <a:pPr>
              <a:spcAft>
                <a:spcPts val="600"/>
              </a:spcAft>
            </a:pPr>
            <a:r>
              <a:rPr lang="en-ID" sz="2000" i="0" dirty="0" err="1">
                <a:solidFill>
                  <a:srgbClr val="0000FF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Regresi</a:t>
            </a:r>
            <a:r>
              <a:rPr lang="en-ID" sz="2000" i="0" dirty="0">
                <a:solidFill>
                  <a:srgbClr val="0000FF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:</a:t>
            </a:r>
            <a:r>
              <a:rPr lang="en-ID" sz="2000" b="0" i="0" dirty="0">
                <a:solidFill>
                  <a:srgbClr val="0000FF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</a:t>
            </a:r>
            <a:r>
              <a:rPr lang="en-ID" sz="2000" b="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Metode</a:t>
            </a:r>
            <a:r>
              <a:rPr lang="en-ID" sz="2000" b="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</a:t>
            </a:r>
            <a:r>
              <a:rPr lang="en-ID" sz="2000" b="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ini</a:t>
            </a:r>
            <a:r>
              <a:rPr lang="en-ID" sz="2000" b="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</a:t>
            </a:r>
            <a:r>
              <a:rPr lang="en-ID" sz="2000" b="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menggunakan</a:t>
            </a:r>
            <a:r>
              <a:rPr lang="en-ID" sz="2000" b="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</a:t>
            </a:r>
            <a:r>
              <a:rPr lang="en-ID" sz="2000" b="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fungsi</a:t>
            </a:r>
            <a:r>
              <a:rPr lang="en-ID" sz="2000" b="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</a:t>
            </a:r>
            <a:r>
              <a:rPr lang="en-ID" sz="2000" b="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regresi</a:t>
            </a:r>
            <a:r>
              <a:rPr lang="en-ID" sz="2000" b="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</a:t>
            </a:r>
            <a:r>
              <a:rPr lang="en-ID" sz="2000" b="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untuk</a:t>
            </a:r>
            <a:r>
              <a:rPr lang="en-ID" sz="2000" b="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</a:t>
            </a:r>
            <a:r>
              <a:rPr lang="en-ID" sz="2000" b="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memodelkan</a:t>
            </a:r>
            <a:r>
              <a:rPr lang="en-ID" sz="2000" b="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</a:t>
            </a:r>
            <a:r>
              <a:rPr lang="en-ID" sz="2000" b="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hubungan</a:t>
            </a:r>
            <a:r>
              <a:rPr lang="en-ID" sz="2000" b="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</a:t>
            </a:r>
            <a:r>
              <a:rPr lang="en-ID" sz="2000" b="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antara</a:t>
            </a:r>
            <a:r>
              <a:rPr lang="en-ID" sz="2000" b="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</a:t>
            </a:r>
            <a:r>
              <a:rPr lang="en-ID" sz="2000" b="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atribut</a:t>
            </a:r>
            <a:r>
              <a:rPr lang="en-ID" sz="2000" b="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</a:t>
            </a:r>
            <a:r>
              <a:rPr lang="en-ID" sz="2000" b="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variabel</a:t>
            </a:r>
            <a:r>
              <a:rPr lang="en-ID" sz="2000" b="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dan </a:t>
            </a:r>
            <a:r>
              <a:rPr lang="en-ID" sz="2000" b="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mengestimasi</a:t>
            </a:r>
            <a:r>
              <a:rPr lang="en-ID" sz="2000" b="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</a:t>
            </a:r>
            <a:r>
              <a:rPr lang="en-ID" sz="2000" b="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nilai</a:t>
            </a:r>
            <a:r>
              <a:rPr lang="en-ID" sz="2000" b="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data yang </a:t>
            </a:r>
            <a:r>
              <a:rPr lang="en-ID" sz="2000" b="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hilang</a:t>
            </a:r>
            <a:r>
              <a:rPr lang="en-ID" sz="2000" b="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</a:t>
            </a:r>
            <a:r>
              <a:rPr lang="en-ID" sz="2000" b="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atau</a:t>
            </a:r>
            <a:r>
              <a:rPr lang="en-ID" sz="2000" b="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noise. </a:t>
            </a:r>
            <a:r>
              <a:rPr lang="en-ID" sz="2000" b="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Metode</a:t>
            </a:r>
            <a:r>
              <a:rPr lang="en-ID" sz="2000" b="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</a:t>
            </a:r>
            <a:r>
              <a:rPr lang="en-ID" sz="2000" b="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ini</a:t>
            </a:r>
            <a:r>
              <a:rPr lang="en-ID" sz="2000" b="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</a:t>
            </a:r>
            <a:r>
              <a:rPr lang="en-ID" sz="2000" b="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dapat</a:t>
            </a:r>
            <a:r>
              <a:rPr lang="en-ID" sz="2000" b="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</a:t>
            </a:r>
            <a:r>
              <a:rPr lang="en-ID" sz="2000" b="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mengurangi</a:t>
            </a:r>
            <a:r>
              <a:rPr lang="en-ID" sz="2000" b="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noise </a:t>
            </a:r>
            <a:r>
              <a:rPr lang="en-ID" sz="2000" b="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dengan</a:t>
            </a:r>
            <a:r>
              <a:rPr lang="en-ID" sz="2000" b="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</a:t>
            </a:r>
            <a:r>
              <a:rPr lang="en-ID" sz="2000" b="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mengikuti</a:t>
            </a:r>
            <a:r>
              <a:rPr lang="en-ID" sz="2000" b="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</a:t>
            </a:r>
            <a:r>
              <a:rPr lang="en-ID" sz="2000" b="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pola</a:t>
            </a:r>
            <a:r>
              <a:rPr lang="en-ID" sz="2000" b="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data yang </a:t>
            </a:r>
            <a:r>
              <a:rPr lang="en-ID" sz="2000" b="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ada</a:t>
            </a:r>
            <a:r>
              <a:rPr lang="en-ID" sz="2000" b="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.</a:t>
            </a:r>
          </a:p>
          <a:p>
            <a:pPr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D" sz="2000" i="0" dirty="0" err="1">
                <a:solidFill>
                  <a:srgbClr val="0000FF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Analisis</a:t>
            </a:r>
            <a:r>
              <a:rPr lang="en-ID" sz="2000" i="0" dirty="0">
                <a:solidFill>
                  <a:srgbClr val="0000FF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Outlier</a:t>
            </a:r>
            <a:r>
              <a:rPr lang="en-ID" sz="2000" b="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: </a:t>
            </a:r>
            <a:r>
              <a:rPr lang="en-ID" sz="2000" b="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Metode</a:t>
            </a:r>
            <a:r>
              <a:rPr lang="en-ID" sz="2000" b="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</a:t>
            </a:r>
            <a:r>
              <a:rPr lang="en-ID" sz="2000" b="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ini</a:t>
            </a:r>
            <a:r>
              <a:rPr lang="en-ID" sz="2000" b="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</a:t>
            </a:r>
            <a:r>
              <a:rPr lang="en-ID" sz="2000" b="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mendeteksi</a:t>
            </a:r>
            <a:r>
              <a:rPr lang="en-ID" sz="2000" b="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dan </a:t>
            </a:r>
            <a:r>
              <a:rPr lang="en-ID" sz="2000" b="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menghapus</a:t>
            </a:r>
            <a:r>
              <a:rPr lang="en-ID" sz="2000" b="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data yang </a:t>
            </a:r>
            <a:r>
              <a:rPr lang="en-ID" sz="2000" b="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nilainya</a:t>
            </a:r>
            <a:r>
              <a:rPr lang="en-ID" sz="2000" b="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sangat </a:t>
            </a:r>
            <a:r>
              <a:rPr lang="en-ID" sz="2000" b="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menyimpang</a:t>
            </a:r>
            <a:r>
              <a:rPr lang="en-ID" sz="2000" b="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</a:t>
            </a:r>
            <a:r>
              <a:rPr lang="en-ID" sz="2000" b="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dari</a:t>
            </a:r>
            <a:r>
              <a:rPr lang="en-ID" sz="2000" b="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</a:t>
            </a:r>
            <a:r>
              <a:rPr lang="en-ID" sz="2000" b="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sebagian</a:t>
            </a:r>
            <a:r>
              <a:rPr lang="en-ID" sz="2000" b="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</a:t>
            </a:r>
            <a:r>
              <a:rPr lang="en-ID" sz="2000" b="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besar</a:t>
            </a:r>
            <a:r>
              <a:rPr lang="en-ID" sz="2000" b="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data, yang </a:t>
            </a:r>
            <a:r>
              <a:rPr lang="en-ID" sz="2000" b="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disebut</a:t>
            </a:r>
            <a:r>
              <a:rPr lang="en-ID" sz="2000" b="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outlier. Outlier </a:t>
            </a:r>
            <a:r>
              <a:rPr lang="en-ID" sz="2000" b="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dapat</a:t>
            </a:r>
            <a:r>
              <a:rPr lang="en-ID" sz="2000" b="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</a:t>
            </a:r>
            <a:r>
              <a:rPr lang="en-ID" sz="2000" b="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dianggap</a:t>
            </a:r>
            <a:r>
              <a:rPr lang="en-ID" sz="2000" b="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</a:t>
            </a:r>
            <a:r>
              <a:rPr lang="en-ID" sz="2000" b="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sebagai</a:t>
            </a:r>
            <a:r>
              <a:rPr lang="en-ID" sz="2000" b="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noise </a:t>
            </a:r>
            <a:r>
              <a:rPr lang="en-ID" sz="2000" b="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karena</a:t>
            </a:r>
            <a:r>
              <a:rPr lang="en-ID" sz="2000" b="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</a:t>
            </a:r>
            <a:r>
              <a:rPr lang="en-ID" sz="2000" b="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dapat</a:t>
            </a:r>
            <a:r>
              <a:rPr lang="en-ID" sz="2000" b="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</a:t>
            </a:r>
            <a:r>
              <a:rPr lang="en-ID" sz="2000" b="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mengganggu</a:t>
            </a:r>
            <a:r>
              <a:rPr lang="en-ID" sz="2000" b="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</a:t>
            </a:r>
            <a:r>
              <a:rPr lang="en-ID" sz="2000" b="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analisis</a:t>
            </a:r>
            <a:r>
              <a:rPr lang="en-ID" sz="2000" b="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data. </a:t>
            </a:r>
            <a:r>
              <a:rPr lang="en-ID" sz="2000" b="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Metode</a:t>
            </a:r>
            <a:r>
              <a:rPr lang="en-ID" sz="2000" b="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</a:t>
            </a:r>
            <a:r>
              <a:rPr lang="en-ID" sz="2000" b="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ini</a:t>
            </a:r>
            <a:r>
              <a:rPr lang="en-ID" sz="2000" b="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</a:t>
            </a:r>
            <a:r>
              <a:rPr lang="en-ID" sz="2000" b="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dapat</a:t>
            </a:r>
            <a:r>
              <a:rPr lang="en-ID" sz="2000" b="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</a:t>
            </a:r>
            <a:r>
              <a:rPr lang="en-ID" sz="2000" b="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menggunakan</a:t>
            </a:r>
            <a:r>
              <a:rPr lang="en-ID" sz="2000" b="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</a:t>
            </a:r>
            <a:r>
              <a:rPr lang="en-ID" sz="2000" b="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teknik</a:t>
            </a:r>
            <a:r>
              <a:rPr lang="en-ID" sz="2000" b="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</a:t>
            </a:r>
            <a:r>
              <a:rPr lang="en-ID" sz="2000" b="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statistik</a:t>
            </a:r>
            <a:r>
              <a:rPr lang="en-ID" sz="2000" b="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, </a:t>
            </a:r>
            <a:r>
              <a:rPr lang="en-ID" sz="2000" b="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visualisasi</a:t>
            </a:r>
            <a:r>
              <a:rPr lang="en-ID" sz="2000" b="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, </a:t>
            </a:r>
            <a:r>
              <a:rPr lang="en-ID" sz="2000" b="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atau</a:t>
            </a:r>
            <a:r>
              <a:rPr lang="en-ID" sz="2000" b="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</a:t>
            </a:r>
            <a:r>
              <a:rPr lang="en-ID" sz="2000" b="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algoritma</a:t>
            </a:r>
            <a:r>
              <a:rPr lang="en-ID" sz="2000" b="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</a:t>
            </a:r>
            <a:r>
              <a:rPr lang="en-ID" sz="2000" b="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untuk</a:t>
            </a:r>
            <a:r>
              <a:rPr lang="en-ID" sz="2000" b="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</a:t>
            </a:r>
            <a:r>
              <a:rPr lang="en-ID" sz="2000" b="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menemukan</a:t>
            </a:r>
            <a:r>
              <a:rPr lang="en-ID" sz="2000" b="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outlier.</a:t>
            </a:r>
          </a:p>
          <a:p>
            <a:pPr marL="0" indent="0">
              <a:spcAft>
                <a:spcPts val="600"/>
              </a:spcAft>
              <a:buNone/>
            </a:pPr>
            <a:endParaRPr lang="en-ID" sz="2000" dirty="0">
              <a:latin typeface="HGSSoeiKakugothicUB" panose="020B0A00000000000000" pitchFamily="34" charset="-128"/>
              <a:ea typeface="HGSSoeiKakugothicUB" panose="020B0A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152454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767859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xmlns="" id="{5DF799D0-889B-E3D1-4BAE-911B560A8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7292975" cy="2328862"/>
          </a:xfrm>
        </p:spPr>
        <p:txBody>
          <a:bodyPr>
            <a:normAutofit/>
          </a:bodyPr>
          <a:lstStyle/>
          <a:p>
            <a:r>
              <a:rPr lang="en-ID" sz="4000" b="1" dirty="0">
                <a:solidFill>
                  <a:srgbClr val="0000FF"/>
                </a:solidFill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Data dan Skala </a:t>
            </a:r>
            <a:r>
              <a:rPr lang="en-ID" sz="4000" b="1" dirty="0" err="1">
                <a:solidFill>
                  <a:srgbClr val="0000FF"/>
                </a:solidFill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Pengukuran</a:t>
            </a:r>
            <a:endParaRPr lang="en-US" sz="4000" b="1" dirty="0">
              <a:solidFill>
                <a:srgbClr val="0000FF"/>
              </a:solidFill>
              <a:latin typeface="HGSSoeiKakugothicUB" panose="020B0A00000000000000" pitchFamily="34" charset="-128"/>
              <a:ea typeface="HGSSoeiKakugothicUB" panose="020B0A00000000000000" pitchFamily="34" charset="-128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C0EB7CD8-9A60-3602-37D5-4E2FA003FD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08463"/>
            <a:ext cx="9956800" cy="1144587"/>
          </a:xfrm>
        </p:spPr>
        <p:txBody>
          <a:bodyPr/>
          <a:lstStyle/>
          <a:p>
            <a:r>
              <a:rPr lang="en-ID" dirty="0" err="1">
                <a:solidFill>
                  <a:schemeClr val="bg1">
                    <a:lumMod val="50000"/>
                  </a:schemeClr>
                </a:solidFill>
              </a:rPr>
              <a:t>Kegiatan</a:t>
            </a:r>
            <a:r>
              <a:rPr lang="en-ID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ID" dirty="0" err="1">
                <a:solidFill>
                  <a:schemeClr val="bg1">
                    <a:lumMod val="50000"/>
                  </a:schemeClr>
                </a:solidFill>
              </a:rPr>
              <a:t>Belajar</a:t>
            </a:r>
            <a:r>
              <a:rPr lang="en-ID" dirty="0">
                <a:solidFill>
                  <a:schemeClr val="bg1">
                    <a:lumMod val="50000"/>
                  </a:schemeClr>
                </a:solidFill>
              </a:rPr>
              <a:t> 1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98752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6EF1F328-5E85-DCEC-77C0-841ABDDDF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753600" cy="1325563"/>
          </a:xfrm>
        </p:spPr>
        <p:txBody>
          <a:bodyPr>
            <a:normAutofit/>
          </a:bodyPr>
          <a:lstStyle/>
          <a:p>
            <a:pPr algn="r"/>
            <a:r>
              <a:rPr lang="en-US" sz="3600" b="1" dirty="0" err="1">
                <a:solidFill>
                  <a:srgbClr val="0000FF"/>
                </a:solidFill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Pendahuluan</a:t>
            </a:r>
            <a:endParaRPr lang="en-ID" sz="3600" b="1" dirty="0">
              <a:solidFill>
                <a:srgbClr val="0000FF"/>
              </a:solidFill>
              <a:latin typeface="HGSSoeiKakugothicUB" panose="020B0A00000000000000" pitchFamily="34" charset="-128"/>
              <a:ea typeface="HGSSoeiKakugothicUB" panose="020B0A00000000000000" pitchFamily="34" charset="-128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14D951F1-A7BB-9A4D-639F-7AEDED5609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4925" y="1771649"/>
            <a:ext cx="10020300" cy="3810001"/>
          </a:xfrm>
        </p:spPr>
        <p:txBody>
          <a:bodyPr>
            <a:normAutofit/>
          </a:bodyPr>
          <a:lstStyle/>
          <a:p>
            <a:pPr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D" sz="2000" b="1" i="0" dirty="0">
                <a:solidFill>
                  <a:srgbClr val="FF0000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  <a:cs typeface="Sakkal Majalla" panose="020F0502020204030204" pitchFamily="2" charset="-78"/>
              </a:rPr>
              <a:t>Data Science</a:t>
            </a:r>
            <a:r>
              <a:rPr lang="en-ID" sz="200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  <a:cs typeface="Sakkal Majalla" panose="020F0502020204030204" pitchFamily="2" charset="-78"/>
              </a:rPr>
              <a:t>: Bidang </a:t>
            </a:r>
            <a:r>
              <a:rPr lang="en-ID" sz="200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  <a:cs typeface="Sakkal Majalla" panose="020F0502020204030204" pitchFamily="2" charset="-78"/>
              </a:rPr>
              <a:t>ilmu</a:t>
            </a:r>
            <a:r>
              <a:rPr lang="en-ID" sz="200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  <a:cs typeface="Sakkal Majalla" panose="020F0502020204030204" pitchFamily="2" charset="-78"/>
              </a:rPr>
              <a:t> yang sangat </a:t>
            </a:r>
            <a:r>
              <a:rPr lang="en-ID" sz="200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  <a:cs typeface="Sakkal Majalla" panose="020F0502020204030204" pitchFamily="2" charset="-78"/>
              </a:rPr>
              <a:t>bergantung</a:t>
            </a:r>
            <a:r>
              <a:rPr lang="en-ID" sz="200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  <a:cs typeface="Sakkal Majalla" panose="020F0502020204030204" pitchFamily="2" charset="-78"/>
              </a:rPr>
              <a:t> </a:t>
            </a:r>
            <a:r>
              <a:rPr lang="en-ID" sz="200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  <a:cs typeface="Sakkal Majalla" panose="020F0502020204030204" pitchFamily="2" charset="-78"/>
              </a:rPr>
              <a:t>kepada</a:t>
            </a:r>
            <a:r>
              <a:rPr lang="en-ID" sz="200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  <a:cs typeface="Sakkal Majalla" panose="020F0502020204030204" pitchFamily="2" charset="-78"/>
              </a:rPr>
              <a:t> data. Data </a:t>
            </a:r>
            <a:r>
              <a:rPr lang="en-ID" sz="200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  <a:cs typeface="Sakkal Majalla" panose="020F0502020204030204" pitchFamily="2" charset="-78"/>
              </a:rPr>
              <a:t>merupakan</a:t>
            </a:r>
            <a:r>
              <a:rPr lang="en-ID" sz="200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  <a:cs typeface="Sakkal Majalla" panose="020F0502020204030204" pitchFamily="2" charset="-78"/>
              </a:rPr>
              <a:t> inti </a:t>
            </a:r>
            <a:r>
              <a:rPr lang="en-ID" sz="200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  <a:cs typeface="Sakkal Majalla" panose="020F0502020204030204" pitchFamily="2" charset="-78"/>
              </a:rPr>
              <a:t>dari</a:t>
            </a:r>
            <a:r>
              <a:rPr lang="en-ID" sz="200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  <a:cs typeface="Sakkal Majalla" panose="020F0502020204030204" pitchFamily="2" charset="-78"/>
              </a:rPr>
              <a:t> </a:t>
            </a:r>
            <a:r>
              <a:rPr lang="en-ID" sz="200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  <a:cs typeface="Sakkal Majalla" panose="020F0502020204030204" pitchFamily="2" charset="-78"/>
              </a:rPr>
              <a:t>setiap</a:t>
            </a:r>
            <a:r>
              <a:rPr lang="en-ID" sz="200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  <a:cs typeface="Sakkal Majalla" panose="020F0502020204030204" pitchFamily="2" charset="-78"/>
              </a:rPr>
              <a:t> </a:t>
            </a:r>
            <a:r>
              <a:rPr lang="en-ID" sz="200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  <a:cs typeface="Sakkal Majalla" panose="020F0502020204030204" pitchFamily="2" charset="-78"/>
              </a:rPr>
              <a:t>analisis</a:t>
            </a:r>
            <a:r>
              <a:rPr lang="en-ID" sz="200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  <a:cs typeface="Sakkal Majalla" panose="020F0502020204030204" pitchFamily="2" charset="-78"/>
              </a:rPr>
              <a:t> dan </a:t>
            </a:r>
            <a:r>
              <a:rPr lang="en-ID" sz="200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  <a:cs typeface="Sakkal Majalla" panose="020F0502020204030204" pitchFamily="2" charset="-78"/>
              </a:rPr>
              <a:t>pengambilan</a:t>
            </a:r>
            <a:r>
              <a:rPr lang="en-ID" sz="200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  <a:cs typeface="Sakkal Majalla" panose="020F0502020204030204" pitchFamily="2" charset="-78"/>
              </a:rPr>
              <a:t> </a:t>
            </a:r>
            <a:r>
              <a:rPr lang="en-ID" sz="200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  <a:cs typeface="Sakkal Majalla" panose="020F0502020204030204" pitchFamily="2" charset="-78"/>
              </a:rPr>
              <a:t>keputusan</a:t>
            </a:r>
            <a:r>
              <a:rPr lang="en-ID" sz="200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  <a:cs typeface="Sakkal Majalla" panose="020F0502020204030204" pitchFamily="2" charset="-78"/>
              </a:rPr>
              <a:t>.</a:t>
            </a:r>
          </a:p>
          <a:p>
            <a:pPr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D" sz="2000" b="1" i="0" dirty="0">
                <a:solidFill>
                  <a:srgbClr val="FF0000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  <a:cs typeface="Sakkal Majalla" panose="020F0502020204030204" pitchFamily="2" charset="-78"/>
              </a:rPr>
              <a:t>Data</a:t>
            </a:r>
            <a:r>
              <a:rPr lang="en-ID" sz="200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  <a:cs typeface="Sakkal Majalla" panose="020F0502020204030204" pitchFamily="2" charset="-78"/>
              </a:rPr>
              <a:t>: </a:t>
            </a:r>
            <a:r>
              <a:rPr lang="en-ID" sz="200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  <a:cs typeface="Sakkal Majalla" panose="020F0502020204030204" pitchFamily="2" charset="-78"/>
              </a:rPr>
              <a:t>Abstraksi</a:t>
            </a:r>
            <a:r>
              <a:rPr lang="en-ID" sz="200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  <a:cs typeface="Sakkal Majalla" panose="020F0502020204030204" pitchFamily="2" charset="-78"/>
              </a:rPr>
              <a:t> </a:t>
            </a:r>
            <a:r>
              <a:rPr lang="en-ID" sz="200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  <a:cs typeface="Sakkal Majalla" panose="020F0502020204030204" pitchFamily="2" charset="-78"/>
              </a:rPr>
              <a:t>dari</a:t>
            </a:r>
            <a:r>
              <a:rPr lang="en-ID" sz="200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  <a:cs typeface="Sakkal Majalla" panose="020F0502020204030204" pitchFamily="2" charset="-78"/>
              </a:rPr>
              <a:t> </a:t>
            </a:r>
            <a:r>
              <a:rPr lang="en-ID" sz="200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  <a:cs typeface="Sakkal Majalla" panose="020F0502020204030204" pitchFamily="2" charset="-78"/>
              </a:rPr>
              <a:t>entitas</a:t>
            </a:r>
            <a:r>
              <a:rPr lang="en-ID" sz="200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  <a:cs typeface="Sakkal Majalla" panose="020F0502020204030204" pitchFamily="2" charset="-78"/>
              </a:rPr>
              <a:t> di dunia </a:t>
            </a:r>
            <a:r>
              <a:rPr lang="en-ID" sz="200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  <a:cs typeface="Sakkal Majalla" panose="020F0502020204030204" pitchFamily="2" charset="-78"/>
              </a:rPr>
              <a:t>nyata</a:t>
            </a:r>
            <a:r>
              <a:rPr lang="en-ID" sz="200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  <a:cs typeface="Sakkal Majalla" panose="020F0502020204030204" pitchFamily="2" charset="-78"/>
              </a:rPr>
              <a:t> </a:t>
            </a:r>
            <a:r>
              <a:rPr lang="en-ID" sz="200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  <a:cs typeface="Sakkal Majalla" panose="020F0502020204030204" pitchFamily="2" charset="-78"/>
              </a:rPr>
              <a:t>seperti</a:t>
            </a:r>
            <a:r>
              <a:rPr lang="en-ID" sz="200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  <a:cs typeface="Sakkal Majalla" panose="020F0502020204030204" pitchFamily="2" charset="-78"/>
              </a:rPr>
              <a:t> </a:t>
            </a:r>
            <a:r>
              <a:rPr lang="en-ID" sz="200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  <a:cs typeface="Sakkal Majalla" panose="020F0502020204030204" pitchFamily="2" charset="-78"/>
              </a:rPr>
              <a:t>manusia</a:t>
            </a:r>
            <a:r>
              <a:rPr lang="en-ID" sz="200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  <a:cs typeface="Sakkal Majalla" panose="020F0502020204030204" pitchFamily="2" charset="-78"/>
              </a:rPr>
              <a:t>, </a:t>
            </a:r>
            <a:r>
              <a:rPr lang="en-ID" sz="200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  <a:cs typeface="Sakkal Majalla" panose="020F0502020204030204" pitchFamily="2" charset="-78"/>
              </a:rPr>
              <a:t>benda</a:t>
            </a:r>
            <a:r>
              <a:rPr lang="en-ID" sz="200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  <a:cs typeface="Sakkal Majalla" panose="020F0502020204030204" pitchFamily="2" charset="-78"/>
              </a:rPr>
              <a:t>, </a:t>
            </a:r>
            <a:r>
              <a:rPr lang="en-ID" sz="200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  <a:cs typeface="Sakkal Majalla" panose="020F0502020204030204" pitchFamily="2" charset="-78"/>
              </a:rPr>
              <a:t>atau</a:t>
            </a:r>
            <a:r>
              <a:rPr lang="en-ID" sz="200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  <a:cs typeface="Sakkal Majalla" panose="020F0502020204030204" pitchFamily="2" charset="-78"/>
              </a:rPr>
              <a:t> </a:t>
            </a:r>
            <a:r>
              <a:rPr lang="en-ID" sz="200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  <a:cs typeface="Sakkal Majalla" panose="020F0502020204030204" pitchFamily="2" charset="-78"/>
              </a:rPr>
              <a:t>kejadian</a:t>
            </a:r>
            <a:r>
              <a:rPr lang="en-ID" sz="200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  <a:cs typeface="Sakkal Majalla" panose="020F0502020204030204" pitchFamily="2" charset="-78"/>
              </a:rPr>
              <a:t>. </a:t>
            </a:r>
            <a:r>
              <a:rPr lang="en-ID" sz="200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  <a:cs typeface="Sakkal Majalla" panose="020F0502020204030204" pitchFamily="2" charset="-78"/>
              </a:rPr>
              <a:t>Setiap</a:t>
            </a:r>
            <a:r>
              <a:rPr lang="en-ID" sz="200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  <a:cs typeface="Sakkal Majalla" panose="020F0502020204030204" pitchFamily="2" charset="-78"/>
              </a:rPr>
              <a:t> </a:t>
            </a:r>
            <a:r>
              <a:rPr lang="en-ID" sz="200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  <a:cs typeface="Sakkal Majalla" panose="020F0502020204030204" pitchFamily="2" charset="-78"/>
              </a:rPr>
              <a:t>entitas</a:t>
            </a:r>
            <a:r>
              <a:rPr lang="en-ID" sz="200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  <a:cs typeface="Sakkal Majalla" panose="020F0502020204030204" pitchFamily="2" charset="-78"/>
              </a:rPr>
              <a:t> </a:t>
            </a:r>
            <a:r>
              <a:rPr lang="en-ID" sz="200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  <a:cs typeface="Sakkal Majalla" panose="020F0502020204030204" pitchFamily="2" charset="-78"/>
              </a:rPr>
              <a:t>memiliki</a:t>
            </a:r>
            <a:r>
              <a:rPr lang="en-ID" sz="200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  <a:cs typeface="Sakkal Majalla" panose="020F0502020204030204" pitchFamily="2" charset="-78"/>
              </a:rPr>
              <a:t> </a:t>
            </a:r>
            <a:r>
              <a:rPr lang="en-ID" sz="200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  <a:cs typeface="Sakkal Majalla" panose="020F0502020204030204" pitchFamily="2" charset="-78"/>
              </a:rPr>
              <a:t>beberapa</a:t>
            </a:r>
            <a:r>
              <a:rPr lang="en-ID" sz="200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  <a:cs typeface="Sakkal Majalla" panose="020F0502020204030204" pitchFamily="2" charset="-78"/>
              </a:rPr>
              <a:t> </a:t>
            </a:r>
            <a:r>
              <a:rPr lang="en-ID" sz="200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  <a:cs typeface="Sakkal Majalla" panose="020F0502020204030204" pitchFamily="2" charset="-78"/>
              </a:rPr>
              <a:t>atribut</a:t>
            </a:r>
            <a:r>
              <a:rPr lang="en-ID" sz="200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  <a:cs typeface="Sakkal Majalla" panose="020F0502020204030204" pitchFamily="2" charset="-78"/>
              </a:rPr>
              <a:t> yang </a:t>
            </a:r>
            <a:r>
              <a:rPr lang="en-ID" sz="200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  <a:cs typeface="Sakkal Majalla" panose="020F0502020204030204" pitchFamily="2" charset="-78"/>
              </a:rPr>
              <a:t>menentukan</a:t>
            </a:r>
            <a:r>
              <a:rPr lang="en-ID" sz="200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  <a:cs typeface="Sakkal Majalla" panose="020F0502020204030204" pitchFamily="2" charset="-78"/>
              </a:rPr>
              <a:t> </a:t>
            </a:r>
            <a:r>
              <a:rPr lang="en-ID" sz="200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  <a:cs typeface="Sakkal Majalla" panose="020F0502020204030204" pitchFamily="2" charset="-78"/>
              </a:rPr>
              <a:t>jenis</a:t>
            </a:r>
            <a:r>
              <a:rPr lang="en-ID" sz="200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  <a:cs typeface="Sakkal Majalla" panose="020F0502020204030204" pitchFamily="2" charset="-78"/>
              </a:rPr>
              <a:t> dan </a:t>
            </a:r>
            <a:r>
              <a:rPr lang="en-ID" sz="200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  <a:cs typeface="Sakkal Majalla" panose="020F0502020204030204" pitchFamily="2" charset="-78"/>
              </a:rPr>
              <a:t>sifat</a:t>
            </a:r>
            <a:r>
              <a:rPr lang="en-ID" sz="200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  <a:cs typeface="Sakkal Majalla" panose="020F0502020204030204" pitchFamily="2" charset="-78"/>
              </a:rPr>
              <a:t> data.</a:t>
            </a:r>
          </a:p>
          <a:p>
            <a:pPr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D" sz="2000" b="1" i="0" dirty="0" err="1">
                <a:solidFill>
                  <a:srgbClr val="FF0000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  <a:cs typeface="Sakkal Majalla" panose="020F0502020204030204" pitchFamily="2" charset="-78"/>
              </a:rPr>
              <a:t>Atribut</a:t>
            </a:r>
            <a:r>
              <a:rPr lang="en-ID" sz="200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  <a:cs typeface="Sakkal Majalla" panose="020F0502020204030204" pitchFamily="2" charset="-78"/>
              </a:rPr>
              <a:t>: </a:t>
            </a:r>
            <a:r>
              <a:rPr lang="en-ID" sz="200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  <a:cs typeface="Sakkal Majalla" panose="020F0502020204030204" pitchFamily="2" charset="-78"/>
              </a:rPr>
              <a:t>Properti</a:t>
            </a:r>
            <a:r>
              <a:rPr lang="en-ID" sz="200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  <a:cs typeface="Sakkal Majalla" panose="020F0502020204030204" pitchFamily="2" charset="-78"/>
              </a:rPr>
              <a:t> </a:t>
            </a:r>
            <a:r>
              <a:rPr lang="en-ID" sz="200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  <a:cs typeface="Sakkal Majalla" panose="020F0502020204030204" pitchFamily="2" charset="-78"/>
              </a:rPr>
              <a:t>dari</a:t>
            </a:r>
            <a:r>
              <a:rPr lang="en-ID" sz="200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  <a:cs typeface="Sakkal Majalla" panose="020F0502020204030204" pitchFamily="2" charset="-78"/>
              </a:rPr>
              <a:t> data, </a:t>
            </a:r>
            <a:r>
              <a:rPr lang="en-ID" sz="200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  <a:cs typeface="Sakkal Majalla" panose="020F0502020204030204" pitchFamily="2" charset="-78"/>
              </a:rPr>
              <a:t>seperti</a:t>
            </a:r>
            <a:r>
              <a:rPr lang="en-ID" sz="200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  <a:cs typeface="Sakkal Majalla" panose="020F0502020204030204" pitchFamily="2" charset="-78"/>
              </a:rPr>
              <a:t> </a:t>
            </a:r>
            <a:r>
              <a:rPr lang="en-ID" sz="200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  <a:cs typeface="Sakkal Majalla" panose="020F0502020204030204" pitchFamily="2" charset="-78"/>
              </a:rPr>
              <a:t>nama</a:t>
            </a:r>
            <a:r>
              <a:rPr lang="en-ID" sz="200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  <a:cs typeface="Sakkal Majalla" panose="020F0502020204030204" pitchFamily="2" charset="-78"/>
              </a:rPr>
              <a:t>, </a:t>
            </a:r>
            <a:r>
              <a:rPr lang="en-ID" sz="200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  <a:cs typeface="Sakkal Majalla" panose="020F0502020204030204" pitchFamily="2" charset="-78"/>
              </a:rPr>
              <a:t>jenis</a:t>
            </a:r>
            <a:r>
              <a:rPr lang="en-ID" sz="200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  <a:cs typeface="Sakkal Majalla" panose="020F0502020204030204" pitchFamily="2" charset="-78"/>
              </a:rPr>
              <a:t>, </a:t>
            </a:r>
            <a:r>
              <a:rPr lang="en-ID" sz="200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  <a:cs typeface="Sakkal Majalla" panose="020F0502020204030204" pitchFamily="2" charset="-78"/>
              </a:rPr>
              <a:t>atau</a:t>
            </a:r>
            <a:r>
              <a:rPr lang="en-ID" sz="200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  <a:cs typeface="Sakkal Majalla" panose="020F0502020204030204" pitchFamily="2" charset="-78"/>
              </a:rPr>
              <a:t> </a:t>
            </a:r>
            <a:r>
              <a:rPr lang="en-ID" sz="200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  <a:cs typeface="Sakkal Majalla" panose="020F0502020204030204" pitchFamily="2" charset="-78"/>
              </a:rPr>
              <a:t>nilai</a:t>
            </a:r>
            <a:r>
              <a:rPr lang="en-ID" sz="200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  <a:cs typeface="Sakkal Majalla" panose="020F0502020204030204" pitchFamily="2" charset="-78"/>
              </a:rPr>
              <a:t>. </a:t>
            </a:r>
            <a:r>
              <a:rPr lang="en-ID" sz="200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  <a:cs typeface="Sakkal Majalla" panose="020F0502020204030204" pitchFamily="2" charset="-78"/>
              </a:rPr>
              <a:t>Atribut</a:t>
            </a:r>
            <a:r>
              <a:rPr lang="en-ID" sz="200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  <a:cs typeface="Sakkal Majalla" panose="020F0502020204030204" pitchFamily="2" charset="-78"/>
              </a:rPr>
              <a:t> </a:t>
            </a:r>
            <a:r>
              <a:rPr lang="en-ID" sz="200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  <a:cs typeface="Sakkal Majalla" panose="020F0502020204030204" pitchFamily="2" charset="-78"/>
              </a:rPr>
              <a:t>dapat</a:t>
            </a:r>
            <a:r>
              <a:rPr lang="en-ID" sz="200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  <a:cs typeface="Sakkal Majalla" panose="020F0502020204030204" pitchFamily="2" charset="-78"/>
              </a:rPr>
              <a:t> </a:t>
            </a:r>
            <a:r>
              <a:rPr lang="en-ID" sz="200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  <a:cs typeface="Sakkal Majalla" panose="020F0502020204030204" pitchFamily="2" charset="-78"/>
              </a:rPr>
              <a:t>berupa</a:t>
            </a:r>
            <a:r>
              <a:rPr lang="en-ID" sz="200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  <a:cs typeface="Sakkal Majalla" panose="020F0502020204030204" pitchFamily="2" charset="-78"/>
              </a:rPr>
              <a:t> </a:t>
            </a:r>
            <a:r>
              <a:rPr lang="en-ID" sz="200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  <a:cs typeface="Sakkal Majalla" panose="020F0502020204030204" pitchFamily="2" charset="-78"/>
              </a:rPr>
              <a:t>variabel</a:t>
            </a:r>
            <a:r>
              <a:rPr lang="en-ID" sz="200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  <a:cs typeface="Sakkal Majalla" panose="020F0502020204030204" pitchFamily="2" charset="-78"/>
              </a:rPr>
              <a:t> </a:t>
            </a:r>
            <a:r>
              <a:rPr lang="en-ID" sz="200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  <a:cs typeface="Sakkal Majalla" panose="020F0502020204030204" pitchFamily="2" charset="-78"/>
              </a:rPr>
              <a:t>atau</a:t>
            </a:r>
            <a:r>
              <a:rPr lang="en-ID" sz="200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  <a:cs typeface="Sakkal Majalla" panose="020F0502020204030204" pitchFamily="2" charset="-78"/>
              </a:rPr>
              <a:t> </a:t>
            </a:r>
            <a:r>
              <a:rPr lang="en-ID" sz="200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  <a:cs typeface="Sakkal Majalla" panose="020F0502020204030204" pitchFamily="2" charset="-78"/>
              </a:rPr>
              <a:t>fitur</a:t>
            </a:r>
            <a:r>
              <a:rPr lang="en-ID" sz="200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  <a:cs typeface="Sakkal Majalla" panose="020F0502020204030204" pitchFamily="2" charset="-78"/>
              </a:rPr>
              <a:t>. </a:t>
            </a:r>
            <a:r>
              <a:rPr lang="en-ID" sz="200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  <a:cs typeface="Sakkal Majalla" panose="020F0502020204030204" pitchFamily="2" charset="-78"/>
              </a:rPr>
              <a:t>Atribut</a:t>
            </a:r>
            <a:r>
              <a:rPr lang="en-ID" sz="200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  <a:cs typeface="Sakkal Majalla" panose="020F0502020204030204" pitchFamily="2" charset="-78"/>
              </a:rPr>
              <a:t> </a:t>
            </a:r>
            <a:r>
              <a:rPr lang="en-ID" sz="200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  <a:cs typeface="Sakkal Majalla" panose="020F0502020204030204" pitchFamily="2" charset="-78"/>
              </a:rPr>
              <a:t>menentukan</a:t>
            </a:r>
            <a:r>
              <a:rPr lang="en-ID" sz="200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  <a:cs typeface="Sakkal Majalla" panose="020F0502020204030204" pitchFamily="2" charset="-78"/>
              </a:rPr>
              <a:t> </a:t>
            </a:r>
            <a:r>
              <a:rPr lang="en-ID" sz="200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  <a:cs typeface="Sakkal Majalla" panose="020F0502020204030204" pitchFamily="2" charset="-78"/>
              </a:rPr>
              <a:t>jenis</a:t>
            </a:r>
            <a:r>
              <a:rPr lang="en-ID" sz="200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  <a:cs typeface="Sakkal Majalla" panose="020F0502020204030204" pitchFamily="2" charset="-78"/>
              </a:rPr>
              <a:t> </a:t>
            </a:r>
            <a:r>
              <a:rPr lang="en-ID" sz="200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  <a:cs typeface="Sakkal Majalla" panose="020F0502020204030204" pitchFamily="2" charset="-78"/>
              </a:rPr>
              <a:t>analisis</a:t>
            </a:r>
            <a:r>
              <a:rPr lang="en-ID" sz="200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  <a:cs typeface="Sakkal Majalla" panose="020F0502020204030204" pitchFamily="2" charset="-78"/>
              </a:rPr>
              <a:t> yang </a:t>
            </a:r>
            <a:r>
              <a:rPr lang="en-ID" sz="200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  <a:cs typeface="Sakkal Majalla" panose="020F0502020204030204" pitchFamily="2" charset="-78"/>
              </a:rPr>
              <a:t>akan</a:t>
            </a:r>
            <a:r>
              <a:rPr lang="en-ID" sz="200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  <a:cs typeface="Sakkal Majalla" panose="020F0502020204030204" pitchFamily="2" charset="-78"/>
              </a:rPr>
              <a:t> </a:t>
            </a:r>
            <a:r>
              <a:rPr lang="en-ID" sz="200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  <a:cs typeface="Sakkal Majalla" panose="020F0502020204030204" pitchFamily="2" charset="-78"/>
              </a:rPr>
              <a:t>digunakan</a:t>
            </a:r>
            <a:r>
              <a:rPr lang="en-ID" sz="200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  <a:cs typeface="Sakkal Majalla" panose="020F0502020204030204" pitchFamily="2" charset="-78"/>
              </a:rPr>
              <a:t> </a:t>
            </a:r>
            <a:r>
              <a:rPr lang="en-ID" sz="200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  <a:cs typeface="Sakkal Majalla" panose="020F0502020204030204" pitchFamily="2" charset="-78"/>
              </a:rPr>
              <a:t>dalam</a:t>
            </a:r>
            <a:r>
              <a:rPr lang="en-ID" sz="200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  <a:cs typeface="Sakkal Majalla" panose="020F0502020204030204" pitchFamily="2" charset="-78"/>
              </a:rPr>
              <a:t> </a:t>
            </a:r>
            <a:r>
              <a:rPr lang="en-ID" sz="200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  <a:cs typeface="Sakkal Majalla" panose="020F0502020204030204" pitchFamily="2" charset="-78"/>
              </a:rPr>
              <a:t>pengolahan</a:t>
            </a:r>
            <a:r>
              <a:rPr lang="en-ID" sz="200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  <a:cs typeface="Sakkal Majalla" panose="020F0502020204030204" pitchFamily="2" charset="-78"/>
              </a:rPr>
              <a:t> data.</a:t>
            </a:r>
          </a:p>
          <a:p>
            <a:pPr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D" sz="2000" b="1" i="0" dirty="0" err="1">
                <a:solidFill>
                  <a:srgbClr val="FF0000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  <a:cs typeface="Sakkal Majalla" panose="020F0502020204030204" pitchFamily="2" charset="-78"/>
              </a:rPr>
              <a:t>Jenis</a:t>
            </a:r>
            <a:r>
              <a:rPr lang="en-ID" sz="2000" b="1" i="0" dirty="0">
                <a:solidFill>
                  <a:srgbClr val="FF0000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  <a:cs typeface="Sakkal Majalla" panose="020F0502020204030204" pitchFamily="2" charset="-78"/>
              </a:rPr>
              <a:t> Data</a:t>
            </a:r>
            <a:r>
              <a:rPr lang="en-ID" sz="200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  <a:cs typeface="Sakkal Majalla" panose="020F0502020204030204" pitchFamily="2" charset="-78"/>
              </a:rPr>
              <a:t>: Data </a:t>
            </a:r>
            <a:r>
              <a:rPr lang="en-ID" sz="200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  <a:cs typeface="Sakkal Majalla" panose="020F0502020204030204" pitchFamily="2" charset="-78"/>
              </a:rPr>
              <a:t>dapat</a:t>
            </a:r>
            <a:r>
              <a:rPr lang="en-ID" sz="200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  <a:cs typeface="Sakkal Majalla" panose="020F0502020204030204" pitchFamily="2" charset="-78"/>
              </a:rPr>
              <a:t> </a:t>
            </a:r>
            <a:r>
              <a:rPr lang="en-ID" sz="200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  <a:cs typeface="Sakkal Majalla" panose="020F0502020204030204" pitchFamily="2" charset="-78"/>
              </a:rPr>
              <a:t>dibedakan</a:t>
            </a:r>
            <a:r>
              <a:rPr lang="en-ID" sz="200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  <a:cs typeface="Sakkal Majalla" panose="020F0502020204030204" pitchFamily="2" charset="-78"/>
              </a:rPr>
              <a:t> </a:t>
            </a:r>
            <a:r>
              <a:rPr lang="en-ID" sz="200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  <a:cs typeface="Sakkal Majalla" panose="020F0502020204030204" pitchFamily="2" charset="-78"/>
              </a:rPr>
              <a:t>menjadi</a:t>
            </a:r>
            <a:r>
              <a:rPr lang="en-ID" sz="200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  <a:cs typeface="Sakkal Majalla" panose="020F0502020204030204" pitchFamily="2" charset="-78"/>
              </a:rPr>
              <a:t> </a:t>
            </a:r>
            <a:r>
              <a:rPr lang="en-ID" sz="200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  <a:cs typeface="Sakkal Majalla" panose="020F0502020204030204" pitchFamily="2" charset="-78"/>
              </a:rPr>
              <a:t>beberapa</a:t>
            </a:r>
            <a:r>
              <a:rPr lang="en-ID" sz="200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  <a:cs typeface="Sakkal Majalla" panose="020F0502020204030204" pitchFamily="2" charset="-78"/>
              </a:rPr>
              <a:t> </a:t>
            </a:r>
            <a:r>
              <a:rPr lang="en-ID" sz="200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  <a:cs typeface="Sakkal Majalla" panose="020F0502020204030204" pitchFamily="2" charset="-78"/>
              </a:rPr>
              <a:t>jenis</a:t>
            </a:r>
            <a:r>
              <a:rPr lang="en-ID" sz="200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  <a:cs typeface="Sakkal Majalla" panose="020F0502020204030204" pitchFamily="2" charset="-78"/>
              </a:rPr>
              <a:t>, </a:t>
            </a:r>
            <a:r>
              <a:rPr lang="en-ID" sz="200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  <a:cs typeface="Sakkal Majalla" panose="020F0502020204030204" pitchFamily="2" charset="-78"/>
              </a:rPr>
              <a:t>seperti</a:t>
            </a:r>
            <a:r>
              <a:rPr lang="en-ID" sz="200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  <a:cs typeface="Sakkal Majalla" panose="020F0502020204030204" pitchFamily="2" charset="-78"/>
              </a:rPr>
              <a:t> data </a:t>
            </a:r>
            <a:r>
              <a:rPr lang="en-ID" sz="200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  <a:cs typeface="Sakkal Majalla" panose="020F0502020204030204" pitchFamily="2" charset="-78"/>
              </a:rPr>
              <a:t>terstruktur</a:t>
            </a:r>
            <a:r>
              <a:rPr lang="en-ID" sz="200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  <a:cs typeface="Sakkal Majalla" panose="020F0502020204030204" pitchFamily="2" charset="-78"/>
              </a:rPr>
              <a:t>, data </a:t>
            </a:r>
            <a:r>
              <a:rPr lang="en-ID" sz="200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  <a:cs typeface="Sakkal Majalla" panose="020F0502020204030204" pitchFamily="2" charset="-78"/>
              </a:rPr>
              <a:t>tidak</a:t>
            </a:r>
            <a:r>
              <a:rPr lang="en-ID" sz="200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  <a:cs typeface="Sakkal Majalla" panose="020F0502020204030204" pitchFamily="2" charset="-78"/>
              </a:rPr>
              <a:t> </a:t>
            </a:r>
            <a:r>
              <a:rPr lang="en-ID" sz="200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  <a:cs typeface="Sakkal Majalla" panose="020F0502020204030204" pitchFamily="2" charset="-78"/>
              </a:rPr>
              <a:t>terstruktur</a:t>
            </a:r>
            <a:r>
              <a:rPr lang="en-ID" sz="200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  <a:cs typeface="Sakkal Majalla" panose="020F0502020204030204" pitchFamily="2" charset="-78"/>
              </a:rPr>
              <a:t>, data </a:t>
            </a:r>
            <a:r>
              <a:rPr lang="en-ID" sz="200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  <a:cs typeface="Sakkal Majalla" panose="020F0502020204030204" pitchFamily="2" charset="-78"/>
              </a:rPr>
              <a:t>bahasa</a:t>
            </a:r>
            <a:r>
              <a:rPr lang="en-ID" sz="200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  <a:cs typeface="Sakkal Majalla" panose="020F0502020204030204" pitchFamily="2" charset="-78"/>
              </a:rPr>
              <a:t> </a:t>
            </a:r>
            <a:r>
              <a:rPr lang="en-ID" sz="200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  <a:cs typeface="Sakkal Majalla" panose="020F0502020204030204" pitchFamily="2" charset="-78"/>
              </a:rPr>
              <a:t>alami</a:t>
            </a:r>
            <a:r>
              <a:rPr lang="en-ID" sz="200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  <a:cs typeface="Sakkal Majalla" panose="020F0502020204030204" pitchFamily="2" charset="-78"/>
              </a:rPr>
              <a:t>, data yang </a:t>
            </a:r>
            <a:r>
              <a:rPr lang="en-ID" sz="200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  <a:cs typeface="Sakkal Majalla" panose="020F0502020204030204" pitchFamily="2" charset="-78"/>
              </a:rPr>
              <a:t>dihasilkan</a:t>
            </a:r>
            <a:r>
              <a:rPr lang="en-ID" sz="200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  <a:cs typeface="Sakkal Majalla" panose="020F0502020204030204" pitchFamily="2" charset="-78"/>
              </a:rPr>
              <a:t> oleh </a:t>
            </a:r>
            <a:r>
              <a:rPr lang="en-ID" sz="200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  <a:cs typeface="Sakkal Majalla" panose="020F0502020204030204" pitchFamily="2" charset="-78"/>
              </a:rPr>
              <a:t>komputer</a:t>
            </a:r>
            <a:r>
              <a:rPr lang="en-ID" sz="200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  <a:cs typeface="Sakkal Majalla" panose="020F0502020204030204" pitchFamily="2" charset="-78"/>
              </a:rPr>
              <a:t>, data </a:t>
            </a:r>
            <a:r>
              <a:rPr lang="en-ID" sz="200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  <a:cs typeface="Sakkal Majalla" panose="020F0502020204030204" pitchFamily="2" charset="-78"/>
              </a:rPr>
              <a:t>berbasis</a:t>
            </a:r>
            <a:r>
              <a:rPr lang="en-ID" sz="200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  <a:cs typeface="Sakkal Majalla" panose="020F0502020204030204" pitchFamily="2" charset="-78"/>
              </a:rPr>
              <a:t> </a:t>
            </a:r>
            <a:r>
              <a:rPr lang="en-ID" sz="200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  <a:cs typeface="Sakkal Majalla" panose="020F0502020204030204" pitchFamily="2" charset="-78"/>
              </a:rPr>
              <a:t>graf</a:t>
            </a:r>
            <a:r>
              <a:rPr lang="en-ID" sz="200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  <a:cs typeface="Sakkal Majalla" panose="020F0502020204030204" pitchFamily="2" charset="-78"/>
              </a:rPr>
              <a:t>, data audio/video/</a:t>
            </a:r>
            <a:r>
              <a:rPr lang="en-ID" sz="200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  <a:cs typeface="Sakkal Majalla" panose="020F0502020204030204" pitchFamily="2" charset="-78"/>
              </a:rPr>
              <a:t>citra</a:t>
            </a:r>
            <a:r>
              <a:rPr lang="en-ID" sz="200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  <a:cs typeface="Sakkal Majalla" panose="020F0502020204030204" pitchFamily="2" charset="-78"/>
              </a:rPr>
              <a:t>, dan data streaming.</a:t>
            </a:r>
          </a:p>
          <a:p>
            <a:pPr>
              <a:lnSpc>
                <a:spcPct val="100000"/>
              </a:lnSpc>
            </a:pPr>
            <a:endParaRPr lang="en-ID" sz="2000" dirty="0">
              <a:latin typeface="HGSSoeiKakugothicUB" panose="020B0A00000000000000" pitchFamily="34" charset="-128"/>
              <a:ea typeface="HGSSoeiKakugothicUB" panose="020B0A00000000000000" pitchFamily="34" charset="-128"/>
              <a:cs typeface="Sakkal Majalla" panose="020F0502020204030204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67183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5BDAC6A-5371-54FE-7873-247A5E10D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991725" cy="1325563"/>
          </a:xfrm>
        </p:spPr>
        <p:txBody>
          <a:bodyPr/>
          <a:lstStyle/>
          <a:p>
            <a:pPr algn="r"/>
            <a:r>
              <a:rPr lang="en-US" b="1" dirty="0" err="1">
                <a:solidFill>
                  <a:srgbClr val="0000FF"/>
                </a:solidFill>
                <a:latin typeface="HGPSoeiKakugothicUB" panose="020B0400000000000000" pitchFamily="34" charset="-128"/>
                <a:ea typeface="HGPSoeiKakugothicUB" panose="020B0400000000000000" pitchFamily="34" charset="-128"/>
              </a:rPr>
              <a:t>Jenis</a:t>
            </a:r>
            <a:r>
              <a:rPr lang="en-US" b="1" dirty="0">
                <a:solidFill>
                  <a:srgbClr val="0000FF"/>
                </a:solidFill>
                <a:latin typeface="HGPSoeiKakugothicUB" panose="020B0400000000000000" pitchFamily="34" charset="-128"/>
                <a:ea typeface="HGPSoeiKakugothicUB" panose="020B0400000000000000" pitchFamily="34" charset="-128"/>
              </a:rPr>
              <a:t> Data</a:t>
            </a:r>
            <a:endParaRPr lang="en-ID" b="1" dirty="0">
              <a:solidFill>
                <a:srgbClr val="0000FF"/>
              </a:solidFill>
              <a:latin typeface="HGPSoeiKakugothicUB" panose="020B0400000000000000" pitchFamily="34" charset="-128"/>
              <a:ea typeface="HGPSoeiKakugothicUB" panose="020B0400000000000000" pitchFamily="34" charset="-12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5258ED5-315D-3460-9A25-2937C8DC2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2075" y="1501775"/>
            <a:ext cx="9991725" cy="4351338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D" sz="2000" b="1" i="0" dirty="0">
                <a:solidFill>
                  <a:srgbClr val="0000FF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Data </a:t>
            </a:r>
            <a:r>
              <a:rPr lang="en-ID" sz="2000" b="1" i="0" dirty="0" err="1">
                <a:solidFill>
                  <a:srgbClr val="0000FF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Terstruktur</a:t>
            </a:r>
            <a:r>
              <a:rPr lang="en-ID" sz="2000" b="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: Data yang </a:t>
            </a:r>
            <a:r>
              <a:rPr lang="en-ID" sz="2000" b="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memiliki</a:t>
            </a:r>
            <a:r>
              <a:rPr lang="en-ID" sz="2000" b="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format yang </a:t>
            </a:r>
            <a:r>
              <a:rPr lang="en-ID" sz="2000" b="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sudah</a:t>
            </a:r>
            <a:r>
              <a:rPr lang="en-ID" sz="2000" b="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</a:t>
            </a:r>
            <a:r>
              <a:rPr lang="en-ID" sz="2000" b="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ditentukan</a:t>
            </a:r>
            <a:r>
              <a:rPr lang="en-ID" sz="2000" b="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, </a:t>
            </a:r>
            <a:r>
              <a:rPr lang="en-ID" sz="2000" b="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seperti</a:t>
            </a:r>
            <a:r>
              <a:rPr lang="en-ID" sz="2000" b="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</a:t>
            </a:r>
            <a:r>
              <a:rPr lang="en-ID" sz="2000" b="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tabel</a:t>
            </a:r>
            <a:r>
              <a:rPr lang="en-ID" sz="2000" b="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, spreadsheet, </a:t>
            </a:r>
            <a:r>
              <a:rPr lang="en-ID" sz="2000" b="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atau</a:t>
            </a:r>
            <a:r>
              <a:rPr lang="en-ID" sz="2000" b="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database. Data </a:t>
            </a:r>
            <a:r>
              <a:rPr lang="en-ID" sz="2000" b="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terstruktur</a:t>
            </a:r>
            <a:r>
              <a:rPr lang="en-ID" sz="2000" b="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</a:t>
            </a:r>
            <a:r>
              <a:rPr lang="en-ID" sz="2000" b="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mudah</a:t>
            </a:r>
            <a:r>
              <a:rPr lang="en-ID" sz="2000" b="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</a:t>
            </a:r>
            <a:r>
              <a:rPr lang="en-ID" sz="2000" b="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untuk</a:t>
            </a:r>
            <a:r>
              <a:rPr lang="en-ID" sz="2000" b="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</a:t>
            </a:r>
            <a:r>
              <a:rPr lang="en-ID" sz="2000" b="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disimpan</a:t>
            </a:r>
            <a:r>
              <a:rPr lang="en-ID" sz="2000" b="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, </a:t>
            </a:r>
            <a:r>
              <a:rPr lang="en-ID" sz="2000" b="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diakses</a:t>
            </a:r>
            <a:r>
              <a:rPr lang="en-ID" sz="2000" b="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, dan </a:t>
            </a:r>
            <a:r>
              <a:rPr lang="en-ID" sz="2000" b="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dianalisis</a:t>
            </a:r>
            <a:r>
              <a:rPr lang="en-ID" sz="2000" b="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D" sz="2000" b="1" i="0" dirty="0">
                <a:solidFill>
                  <a:srgbClr val="0000FF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Data </a:t>
            </a:r>
            <a:r>
              <a:rPr lang="en-ID" sz="2000" b="1" i="0" dirty="0" err="1">
                <a:solidFill>
                  <a:srgbClr val="0000FF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Tidak</a:t>
            </a:r>
            <a:r>
              <a:rPr lang="en-ID" sz="2000" b="1" i="0" dirty="0">
                <a:solidFill>
                  <a:srgbClr val="0000FF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</a:t>
            </a:r>
            <a:r>
              <a:rPr lang="en-ID" sz="2000" b="1" i="0" dirty="0" err="1">
                <a:solidFill>
                  <a:srgbClr val="0000FF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Terstruktur</a:t>
            </a:r>
            <a:r>
              <a:rPr lang="en-ID" sz="2000" b="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: Data yang </a:t>
            </a:r>
            <a:r>
              <a:rPr lang="en-ID" sz="2000" b="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tidak</a:t>
            </a:r>
            <a:r>
              <a:rPr lang="en-ID" sz="2000" b="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</a:t>
            </a:r>
            <a:r>
              <a:rPr lang="en-ID" sz="2000" b="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memiliki</a:t>
            </a:r>
            <a:r>
              <a:rPr lang="en-ID" sz="2000" b="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format yang </a:t>
            </a:r>
            <a:r>
              <a:rPr lang="en-ID" sz="2000" b="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sudah</a:t>
            </a:r>
            <a:r>
              <a:rPr lang="en-ID" sz="2000" b="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</a:t>
            </a:r>
            <a:r>
              <a:rPr lang="en-ID" sz="2000" b="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ditentukan</a:t>
            </a:r>
            <a:r>
              <a:rPr lang="en-ID" sz="2000" b="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, </a:t>
            </a:r>
            <a:r>
              <a:rPr lang="en-ID" sz="2000" b="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seperti</a:t>
            </a:r>
            <a:r>
              <a:rPr lang="en-ID" sz="2000" b="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</a:t>
            </a:r>
            <a:r>
              <a:rPr lang="en-ID" sz="2000" b="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teks</a:t>
            </a:r>
            <a:r>
              <a:rPr lang="en-ID" sz="2000" b="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, </a:t>
            </a:r>
            <a:r>
              <a:rPr lang="en-ID" sz="2000" b="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gambar</a:t>
            </a:r>
            <a:r>
              <a:rPr lang="en-ID" sz="2000" b="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, audio, </a:t>
            </a:r>
            <a:r>
              <a:rPr lang="en-ID" sz="2000" b="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atau</a:t>
            </a:r>
            <a:r>
              <a:rPr lang="en-ID" sz="2000" b="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video. Data </a:t>
            </a:r>
            <a:r>
              <a:rPr lang="en-ID" sz="2000" b="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tidak</a:t>
            </a:r>
            <a:r>
              <a:rPr lang="en-ID" sz="2000" b="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</a:t>
            </a:r>
            <a:r>
              <a:rPr lang="en-ID" sz="2000" b="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terstruktur</a:t>
            </a:r>
            <a:r>
              <a:rPr lang="en-ID" sz="2000" b="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</a:t>
            </a:r>
            <a:r>
              <a:rPr lang="en-ID" sz="2000" b="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sulit</a:t>
            </a:r>
            <a:r>
              <a:rPr lang="en-ID" sz="2000" b="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</a:t>
            </a:r>
            <a:r>
              <a:rPr lang="en-ID" sz="2000" b="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untuk</a:t>
            </a:r>
            <a:r>
              <a:rPr lang="en-ID" sz="2000" b="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</a:t>
            </a:r>
            <a:r>
              <a:rPr lang="en-ID" sz="2000" b="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disimpan</a:t>
            </a:r>
            <a:r>
              <a:rPr lang="en-ID" sz="2000" b="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, </a:t>
            </a:r>
            <a:r>
              <a:rPr lang="en-ID" sz="2000" b="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diakses</a:t>
            </a:r>
            <a:r>
              <a:rPr lang="en-ID" sz="2000" b="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, dan </a:t>
            </a:r>
            <a:r>
              <a:rPr lang="en-ID" sz="2000" b="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dianalisis</a:t>
            </a:r>
            <a:r>
              <a:rPr lang="en-ID" sz="2000" b="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D" sz="2000" b="1" i="0" dirty="0">
                <a:solidFill>
                  <a:srgbClr val="0000FF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Data Bahasa </a:t>
            </a:r>
            <a:r>
              <a:rPr lang="en-ID" sz="2000" b="1" i="0" dirty="0" err="1">
                <a:solidFill>
                  <a:srgbClr val="0000FF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Alami</a:t>
            </a:r>
            <a:r>
              <a:rPr lang="en-ID" sz="2000" b="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: Data yang </a:t>
            </a:r>
            <a:r>
              <a:rPr lang="en-ID" sz="2000" b="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berupa</a:t>
            </a:r>
            <a:r>
              <a:rPr lang="en-ID" sz="2000" b="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</a:t>
            </a:r>
            <a:r>
              <a:rPr lang="en-ID" sz="2000" b="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teks</a:t>
            </a:r>
            <a:r>
              <a:rPr lang="en-ID" sz="2000" b="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</a:t>
            </a:r>
            <a:r>
              <a:rPr lang="en-ID" sz="2000" b="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atau</a:t>
            </a:r>
            <a:r>
              <a:rPr lang="en-ID" sz="2000" b="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</a:t>
            </a:r>
            <a:r>
              <a:rPr lang="en-ID" sz="2000" b="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ucapan</a:t>
            </a:r>
            <a:r>
              <a:rPr lang="en-ID" sz="2000" b="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yang </a:t>
            </a:r>
            <a:r>
              <a:rPr lang="en-ID" sz="2000" b="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menggunakan</a:t>
            </a:r>
            <a:r>
              <a:rPr lang="en-ID" sz="2000" b="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</a:t>
            </a:r>
            <a:r>
              <a:rPr lang="en-ID" sz="2000" b="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bahasa</a:t>
            </a:r>
            <a:r>
              <a:rPr lang="en-ID" sz="2000" b="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</a:t>
            </a:r>
            <a:r>
              <a:rPr lang="en-ID" sz="2000" b="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manusia</a:t>
            </a:r>
            <a:r>
              <a:rPr lang="en-ID" sz="2000" b="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, </a:t>
            </a:r>
            <a:r>
              <a:rPr lang="en-ID" sz="2000" b="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seperti</a:t>
            </a:r>
            <a:r>
              <a:rPr lang="en-ID" sz="2000" b="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</a:t>
            </a:r>
            <a:r>
              <a:rPr lang="en-ID" sz="2000" b="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artikel</a:t>
            </a:r>
            <a:r>
              <a:rPr lang="en-ID" sz="2000" b="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, </a:t>
            </a:r>
            <a:r>
              <a:rPr lang="en-ID" sz="2000" b="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buku</a:t>
            </a:r>
            <a:r>
              <a:rPr lang="en-ID" sz="2000" b="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, email, </a:t>
            </a:r>
            <a:r>
              <a:rPr lang="en-ID" sz="2000" b="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atau</a:t>
            </a:r>
            <a:r>
              <a:rPr lang="en-ID" sz="2000" b="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podcast. Data </a:t>
            </a:r>
            <a:r>
              <a:rPr lang="en-ID" sz="2000" b="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bahasa</a:t>
            </a:r>
            <a:r>
              <a:rPr lang="en-ID" sz="2000" b="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</a:t>
            </a:r>
            <a:r>
              <a:rPr lang="en-ID" sz="2000" b="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alami</a:t>
            </a:r>
            <a:r>
              <a:rPr lang="en-ID" sz="2000" b="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</a:t>
            </a:r>
            <a:r>
              <a:rPr lang="en-ID" sz="2000" b="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memerlukan</a:t>
            </a:r>
            <a:r>
              <a:rPr lang="en-ID" sz="2000" b="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</a:t>
            </a:r>
            <a:r>
              <a:rPr lang="en-ID" sz="2000" b="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pemrosesan</a:t>
            </a:r>
            <a:r>
              <a:rPr lang="en-ID" sz="2000" b="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</a:t>
            </a:r>
            <a:r>
              <a:rPr lang="en-ID" sz="2000" b="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bahasa</a:t>
            </a:r>
            <a:r>
              <a:rPr lang="en-ID" sz="2000" b="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</a:t>
            </a:r>
            <a:r>
              <a:rPr lang="en-ID" sz="2000" b="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alami</a:t>
            </a:r>
            <a:r>
              <a:rPr lang="en-ID" sz="2000" b="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(natural language processing) </a:t>
            </a:r>
            <a:r>
              <a:rPr lang="en-ID" sz="2000" b="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untuk</a:t>
            </a:r>
            <a:r>
              <a:rPr lang="en-ID" sz="2000" b="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</a:t>
            </a:r>
            <a:r>
              <a:rPr lang="en-ID" sz="2000" b="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mengerti</a:t>
            </a:r>
            <a:r>
              <a:rPr lang="en-ID" sz="2000" b="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</a:t>
            </a:r>
            <a:r>
              <a:rPr lang="en-ID" sz="2000" b="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makna</a:t>
            </a:r>
            <a:r>
              <a:rPr lang="en-ID" sz="2000" b="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dan </a:t>
            </a:r>
            <a:r>
              <a:rPr lang="en-ID" sz="2000" b="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konteksnya</a:t>
            </a:r>
            <a:r>
              <a:rPr lang="en-ID" sz="2000" b="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D" sz="2000" b="1" i="0" dirty="0">
                <a:solidFill>
                  <a:srgbClr val="0000FF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Data yang </a:t>
            </a:r>
            <a:r>
              <a:rPr lang="en-ID" sz="2000" b="1" i="0" dirty="0" err="1">
                <a:solidFill>
                  <a:srgbClr val="0000FF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Dihasilkan</a:t>
            </a:r>
            <a:r>
              <a:rPr lang="en-ID" sz="2000" b="1" i="0" dirty="0">
                <a:solidFill>
                  <a:srgbClr val="0000FF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oleh </a:t>
            </a:r>
            <a:r>
              <a:rPr lang="en-ID" sz="2000" b="1" i="0" dirty="0" err="1">
                <a:solidFill>
                  <a:srgbClr val="0000FF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Komputer</a:t>
            </a:r>
            <a:r>
              <a:rPr lang="en-ID" sz="2000" b="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: Data yang </a:t>
            </a:r>
            <a:r>
              <a:rPr lang="en-ID" sz="2000" b="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berasal</a:t>
            </a:r>
            <a:r>
              <a:rPr lang="en-ID" sz="2000" b="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</a:t>
            </a:r>
            <a:r>
              <a:rPr lang="en-ID" sz="2000" b="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dari</a:t>
            </a:r>
            <a:r>
              <a:rPr lang="en-ID" sz="2000" b="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</a:t>
            </a:r>
            <a:r>
              <a:rPr lang="en-ID" sz="2000" b="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aktivitas</a:t>
            </a:r>
            <a:r>
              <a:rPr lang="en-ID" sz="2000" b="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</a:t>
            </a:r>
            <a:r>
              <a:rPr lang="en-ID" sz="2000" b="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atau</a:t>
            </a:r>
            <a:r>
              <a:rPr lang="en-ID" sz="2000" b="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</a:t>
            </a:r>
            <a:r>
              <a:rPr lang="en-ID" sz="2000" b="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operasi</a:t>
            </a:r>
            <a:r>
              <a:rPr lang="en-ID" sz="2000" b="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</a:t>
            </a:r>
            <a:r>
              <a:rPr lang="en-ID" sz="2000" b="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komputer</a:t>
            </a:r>
            <a:r>
              <a:rPr lang="en-ID" sz="2000" b="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, </a:t>
            </a:r>
            <a:r>
              <a:rPr lang="en-ID" sz="2000" b="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seperti</a:t>
            </a:r>
            <a:r>
              <a:rPr lang="en-ID" sz="2000" b="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log, sensor, </a:t>
            </a:r>
            <a:r>
              <a:rPr lang="en-ID" sz="2000" b="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atau</a:t>
            </a:r>
            <a:r>
              <a:rPr lang="en-ID" sz="2000" b="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</a:t>
            </a:r>
            <a:r>
              <a:rPr lang="en-ID" sz="2000" b="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transaksi</a:t>
            </a:r>
            <a:r>
              <a:rPr lang="en-ID" sz="2000" b="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. Data yang </a:t>
            </a:r>
            <a:r>
              <a:rPr lang="en-ID" sz="2000" b="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dihasilkan</a:t>
            </a:r>
            <a:r>
              <a:rPr lang="en-ID" sz="2000" b="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oleh </a:t>
            </a:r>
            <a:r>
              <a:rPr lang="en-ID" sz="2000" b="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komputer</a:t>
            </a:r>
            <a:r>
              <a:rPr lang="en-ID" sz="2000" b="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</a:t>
            </a:r>
            <a:r>
              <a:rPr lang="en-ID" sz="2000" b="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biasanya</a:t>
            </a:r>
            <a:r>
              <a:rPr lang="en-ID" sz="2000" b="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</a:t>
            </a:r>
            <a:r>
              <a:rPr lang="en-ID" sz="2000" b="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memiliki</a:t>
            </a:r>
            <a:r>
              <a:rPr lang="en-ID" sz="2000" b="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volume, </a:t>
            </a:r>
            <a:r>
              <a:rPr lang="en-ID" sz="2000" b="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variasi</a:t>
            </a:r>
            <a:r>
              <a:rPr lang="en-ID" sz="2000" b="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, dan </a:t>
            </a:r>
            <a:r>
              <a:rPr lang="en-ID" sz="2000" b="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kecepatan</a:t>
            </a:r>
            <a:r>
              <a:rPr lang="en-ID" sz="2000" b="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yang </a:t>
            </a:r>
            <a:r>
              <a:rPr lang="en-ID" sz="2000" b="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tinggi</a:t>
            </a:r>
            <a:r>
              <a:rPr lang="en-ID" sz="2000" b="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, </a:t>
            </a:r>
            <a:r>
              <a:rPr lang="en-ID" sz="2000" b="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sehingga</a:t>
            </a:r>
            <a:r>
              <a:rPr lang="en-ID" sz="2000" b="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</a:t>
            </a:r>
            <a:r>
              <a:rPr lang="en-ID" sz="2000" b="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memerlukan</a:t>
            </a:r>
            <a:r>
              <a:rPr lang="en-ID" sz="2000" b="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</a:t>
            </a:r>
            <a:r>
              <a:rPr lang="en-ID" sz="2000" b="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teknik</a:t>
            </a:r>
            <a:r>
              <a:rPr lang="en-ID" sz="2000" b="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big data </a:t>
            </a:r>
            <a:r>
              <a:rPr lang="en-ID" sz="2000" b="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untuk</a:t>
            </a:r>
            <a:r>
              <a:rPr lang="en-ID" sz="2000" b="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</a:t>
            </a:r>
            <a:r>
              <a:rPr lang="en-ID" sz="2000" b="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mengolahnya</a:t>
            </a:r>
            <a:r>
              <a:rPr lang="en-ID" sz="2000" b="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377346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5BDAC6A-5371-54FE-7873-247A5E10D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686925" cy="1325563"/>
          </a:xfrm>
        </p:spPr>
        <p:txBody>
          <a:bodyPr/>
          <a:lstStyle/>
          <a:p>
            <a:pPr algn="r"/>
            <a:r>
              <a:rPr lang="en-US" dirty="0" err="1">
                <a:solidFill>
                  <a:srgbClr val="0000FF"/>
                </a:solidFill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Jenis</a:t>
            </a:r>
            <a:r>
              <a:rPr lang="en-US" dirty="0">
                <a:solidFill>
                  <a:srgbClr val="0000FF"/>
                </a:solidFill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Data</a:t>
            </a:r>
            <a:endParaRPr lang="en-ID" dirty="0">
              <a:solidFill>
                <a:srgbClr val="0000FF"/>
              </a:solidFill>
              <a:latin typeface="HGSSoeiKakugothicUB" panose="020B0A00000000000000" pitchFamily="34" charset="-128"/>
              <a:ea typeface="HGSSoeiKakugothicUB" panose="020B0A00000000000000" pitchFamily="34" charset="-12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5258ED5-315D-3460-9A25-2937C8DC2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9750"/>
            <a:ext cx="9763125" cy="4367213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D" sz="2000" b="1" i="0" dirty="0">
                <a:solidFill>
                  <a:srgbClr val="0000FF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Data </a:t>
            </a:r>
            <a:r>
              <a:rPr lang="en-ID" sz="2000" b="1" i="0" dirty="0" err="1">
                <a:solidFill>
                  <a:srgbClr val="0000FF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Berbasis</a:t>
            </a:r>
            <a:r>
              <a:rPr lang="en-ID" sz="2000" b="1" i="0" dirty="0">
                <a:solidFill>
                  <a:srgbClr val="0000FF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Graf</a:t>
            </a:r>
            <a:r>
              <a:rPr lang="en-ID" sz="2000" b="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: Data yang </a:t>
            </a:r>
            <a:r>
              <a:rPr lang="en-ID" sz="2000" b="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merepresentasikan</a:t>
            </a:r>
            <a:r>
              <a:rPr lang="en-ID" sz="2000" b="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</a:t>
            </a:r>
            <a:r>
              <a:rPr lang="en-ID" sz="2000" b="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hubungan</a:t>
            </a:r>
            <a:r>
              <a:rPr lang="en-ID" sz="2000" b="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</a:t>
            </a:r>
            <a:r>
              <a:rPr lang="en-ID" sz="2000" b="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antara</a:t>
            </a:r>
            <a:r>
              <a:rPr lang="en-ID" sz="2000" b="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</a:t>
            </a:r>
            <a:r>
              <a:rPr lang="en-ID" sz="2000" b="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entitas</a:t>
            </a:r>
            <a:r>
              <a:rPr lang="en-ID" sz="2000" b="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, </a:t>
            </a:r>
            <a:r>
              <a:rPr lang="en-ID" sz="2000" b="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seperti</a:t>
            </a:r>
            <a:r>
              <a:rPr lang="en-ID" sz="2000" b="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</a:t>
            </a:r>
            <a:r>
              <a:rPr lang="en-ID" sz="2000" b="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jaringan</a:t>
            </a:r>
            <a:r>
              <a:rPr lang="en-ID" sz="2000" b="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</a:t>
            </a:r>
            <a:r>
              <a:rPr lang="en-ID" sz="2000" b="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sosial</a:t>
            </a:r>
            <a:r>
              <a:rPr lang="en-ID" sz="2000" b="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, web, </a:t>
            </a:r>
            <a:r>
              <a:rPr lang="en-ID" sz="2000" b="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atau</a:t>
            </a:r>
            <a:r>
              <a:rPr lang="en-ID" sz="2000" b="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</a:t>
            </a:r>
            <a:r>
              <a:rPr lang="en-ID" sz="2000" b="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peta</a:t>
            </a:r>
            <a:r>
              <a:rPr lang="en-ID" sz="2000" b="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. Data </a:t>
            </a:r>
            <a:r>
              <a:rPr lang="en-ID" sz="2000" b="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berbasis</a:t>
            </a:r>
            <a:r>
              <a:rPr lang="en-ID" sz="2000" b="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</a:t>
            </a:r>
            <a:r>
              <a:rPr lang="en-ID" sz="2000" b="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graf</a:t>
            </a:r>
            <a:r>
              <a:rPr lang="en-ID" sz="2000" b="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</a:t>
            </a:r>
            <a:r>
              <a:rPr lang="en-ID" sz="2000" b="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memerlukan</a:t>
            </a:r>
            <a:r>
              <a:rPr lang="en-ID" sz="2000" b="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</a:t>
            </a:r>
            <a:r>
              <a:rPr lang="en-ID" sz="2000" b="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struktur</a:t>
            </a:r>
            <a:r>
              <a:rPr lang="en-ID" sz="2000" b="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data dan </a:t>
            </a:r>
            <a:r>
              <a:rPr lang="en-ID" sz="2000" b="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algoritma</a:t>
            </a:r>
            <a:r>
              <a:rPr lang="en-ID" sz="2000" b="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</a:t>
            </a:r>
            <a:r>
              <a:rPr lang="en-ID" sz="2000" b="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khusus</a:t>
            </a:r>
            <a:r>
              <a:rPr lang="en-ID" sz="2000" b="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</a:t>
            </a:r>
            <a:r>
              <a:rPr lang="en-ID" sz="2000" b="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untuk</a:t>
            </a:r>
            <a:r>
              <a:rPr lang="en-ID" sz="2000" b="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</a:t>
            </a:r>
            <a:r>
              <a:rPr lang="en-ID" sz="2000" b="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menyimpan</a:t>
            </a:r>
            <a:r>
              <a:rPr lang="en-ID" sz="2000" b="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dan </a:t>
            </a:r>
            <a:r>
              <a:rPr lang="en-ID" sz="2000" b="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menganalisisnya</a:t>
            </a:r>
            <a:r>
              <a:rPr lang="en-ID" sz="2000" b="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D" sz="2000" b="1" i="0" dirty="0">
                <a:solidFill>
                  <a:srgbClr val="0000FF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Data Audio, Video, dan Citra</a:t>
            </a:r>
            <a:r>
              <a:rPr lang="en-ID" sz="2000" b="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: Data yang </a:t>
            </a:r>
            <a:r>
              <a:rPr lang="en-ID" sz="2000" b="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berupa</a:t>
            </a:r>
            <a:r>
              <a:rPr lang="en-ID" sz="2000" b="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</a:t>
            </a:r>
            <a:r>
              <a:rPr lang="en-ID" sz="2000" b="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sinyal</a:t>
            </a:r>
            <a:r>
              <a:rPr lang="en-ID" sz="2000" b="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</a:t>
            </a:r>
            <a:r>
              <a:rPr lang="en-ID" sz="2000" b="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suara</a:t>
            </a:r>
            <a:r>
              <a:rPr lang="en-ID" sz="2000" b="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, </a:t>
            </a:r>
            <a:r>
              <a:rPr lang="en-ID" sz="2000" b="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gambar</a:t>
            </a:r>
            <a:r>
              <a:rPr lang="en-ID" sz="2000" b="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, </a:t>
            </a:r>
            <a:r>
              <a:rPr lang="en-ID" sz="2000" b="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atau</a:t>
            </a:r>
            <a:r>
              <a:rPr lang="en-ID" sz="2000" b="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</a:t>
            </a:r>
            <a:r>
              <a:rPr lang="en-ID" sz="2000" b="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gerakan</a:t>
            </a:r>
            <a:r>
              <a:rPr lang="en-ID" sz="2000" b="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yang </a:t>
            </a:r>
            <a:r>
              <a:rPr lang="en-ID" sz="2000" b="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merekam</a:t>
            </a:r>
            <a:r>
              <a:rPr lang="en-ID" sz="2000" b="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</a:t>
            </a:r>
            <a:r>
              <a:rPr lang="en-ID" sz="2000" b="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informasi</a:t>
            </a:r>
            <a:r>
              <a:rPr lang="en-ID" sz="2000" b="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visual </a:t>
            </a:r>
            <a:r>
              <a:rPr lang="en-ID" sz="2000" b="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atau</a:t>
            </a:r>
            <a:r>
              <a:rPr lang="en-ID" sz="2000" b="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</a:t>
            </a:r>
            <a:r>
              <a:rPr lang="en-ID" sz="2000" b="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auditori</a:t>
            </a:r>
            <a:r>
              <a:rPr lang="en-ID" sz="2000" b="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, </a:t>
            </a:r>
            <a:r>
              <a:rPr lang="en-ID" sz="2000" b="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seperti</a:t>
            </a:r>
            <a:r>
              <a:rPr lang="en-ID" sz="2000" b="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</a:t>
            </a:r>
            <a:r>
              <a:rPr lang="en-ID" sz="2000" b="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musik</a:t>
            </a:r>
            <a:r>
              <a:rPr lang="en-ID" sz="2000" b="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, film, </a:t>
            </a:r>
            <a:r>
              <a:rPr lang="en-ID" sz="2000" b="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atau</a:t>
            </a:r>
            <a:r>
              <a:rPr lang="en-ID" sz="2000" b="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</a:t>
            </a:r>
            <a:r>
              <a:rPr lang="en-ID" sz="2000" b="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foto</a:t>
            </a:r>
            <a:r>
              <a:rPr lang="en-ID" sz="2000" b="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. Data audio, video, dan </a:t>
            </a:r>
            <a:r>
              <a:rPr lang="en-ID" sz="2000" b="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citra</a:t>
            </a:r>
            <a:r>
              <a:rPr lang="en-ID" sz="2000" b="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</a:t>
            </a:r>
            <a:r>
              <a:rPr lang="en-ID" sz="2000" b="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memerlukan</a:t>
            </a:r>
            <a:r>
              <a:rPr lang="en-ID" sz="2000" b="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</a:t>
            </a:r>
            <a:r>
              <a:rPr lang="en-ID" sz="2000" b="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teknik</a:t>
            </a:r>
            <a:r>
              <a:rPr lang="en-ID" sz="2000" b="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</a:t>
            </a:r>
            <a:r>
              <a:rPr lang="en-ID" sz="2000" b="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pengolahan</a:t>
            </a:r>
            <a:r>
              <a:rPr lang="en-ID" sz="2000" b="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</a:t>
            </a:r>
            <a:r>
              <a:rPr lang="en-ID" sz="2000" b="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sinyal</a:t>
            </a:r>
            <a:r>
              <a:rPr lang="en-ID" sz="2000" b="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dan </a:t>
            </a:r>
            <a:r>
              <a:rPr lang="en-ID" sz="2000" b="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pengenalan</a:t>
            </a:r>
            <a:r>
              <a:rPr lang="en-ID" sz="2000" b="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</a:t>
            </a:r>
            <a:r>
              <a:rPr lang="en-ID" sz="2000" b="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pola</a:t>
            </a:r>
            <a:r>
              <a:rPr lang="en-ID" sz="2000" b="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</a:t>
            </a:r>
            <a:r>
              <a:rPr lang="en-ID" sz="2000" b="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untuk</a:t>
            </a:r>
            <a:r>
              <a:rPr lang="en-ID" sz="2000" b="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</a:t>
            </a:r>
            <a:r>
              <a:rPr lang="en-ID" sz="2000" b="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menginterpretasikannya</a:t>
            </a:r>
            <a:r>
              <a:rPr lang="en-ID" sz="2000" b="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D" sz="2000" b="1" i="0" dirty="0">
                <a:solidFill>
                  <a:srgbClr val="0000FF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Data Streaming</a:t>
            </a:r>
            <a:r>
              <a:rPr lang="en-ID" sz="2000" b="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: Data yang </a:t>
            </a:r>
            <a:r>
              <a:rPr lang="en-ID" sz="2000" b="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dihasilkan</a:t>
            </a:r>
            <a:r>
              <a:rPr lang="en-ID" sz="2000" b="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</a:t>
            </a:r>
            <a:r>
              <a:rPr lang="en-ID" sz="2000" b="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secara</a:t>
            </a:r>
            <a:r>
              <a:rPr lang="en-ID" sz="2000" b="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</a:t>
            </a:r>
            <a:r>
              <a:rPr lang="en-ID" sz="2000" b="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terus-menerus</a:t>
            </a:r>
            <a:r>
              <a:rPr lang="en-ID" sz="2000" b="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dan real-time, </a:t>
            </a:r>
            <a:r>
              <a:rPr lang="en-ID" sz="2000" b="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seperti</a:t>
            </a:r>
            <a:r>
              <a:rPr lang="en-ID" sz="2000" b="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data </a:t>
            </a:r>
            <a:r>
              <a:rPr lang="en-ID" sz="2000" b="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dari</a:t>
            </a:r>
            <a:r>
              <a:rPr lang="en-ID" sz="2000" b="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media </a:t>
            </a:r>
            <a:r>
              <a:rPr lang="en-ID" sz="2000" b="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sosial</a:t>
            </a:r>
            <a:r>
              <a:rPr lang="en-ID" sz="2000" b="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, IoT, </a:t>
            </a:r>
            <a:r>
              <a:rPr lang="en-ID" sz="2000" b="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atau</a:t>
            </a:r>
            <a:r>
              <a:rPr lang="en-ID" sz="2000" b="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CCTV. Data streaming </a:t>
            </a:r>
            <a:r>
              <a:rPr lang="en-ID" sz="2000" b="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memerlukan</a:t>
            </a:r>
            <a:r>
              <a:rPr lang="en-ID" sz="2000" b="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</a:t>
            </a:r>
            <a:r>
              <a:rPr lang="en-ID" sz="2000" b="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teknik</a:t>
            </a:r>
            <a:r>
              <a:rPr lang="en-ID" sz="2000" b="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streaming analytics </a:t>
            </a:r>
            <a:r>
              <a:rPr lang="en-ID" sz="2000" b="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untuk</a:t>
            </a:r>
            <a:r>
              <a:rPr lang="en-ID" sz="2000" b="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</a:t>
            </a:r>
            <a:r>
              <a:rPr lang="en-ID" sz="2000" b="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mengolah</a:t>
            </a:r>
            <a:r>
              <a:rPr lang="en-ID" sz="2000" b="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dan </a:t>
            </a:r>
            <a:r>
              <a:rPr lang="en-ID" sz="2000" b="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menganalisisnya</a:t>
            </a:r>
            <a:r>
              <a:rPr lang="en-ID" sz="2000" b="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</a:t>
            </a:r>
            <a:r>
              <a:rPr lang="en-ID" sz="2000" b="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secara</a:t>
            </a:r>
            <a:r>
              <a:rPr lang="en-ID" sz="2000" b="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</a:t>
            </a:r>
            <a:r>
              <a:rPr lang="en-ID" sz="2000" b="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cepat</a:t>
            </a:r>
            <a:r>
              <a:rPr lang="en-ID" sz="2000" b="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dan </a:t>
            </a:r>
            <a:r>
              <a:rPr lang="en-ID" sz="2000" b="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efisien</a:t>
            </a:r>
            <a:r>
              <a:rPr lang="en-ID" sz="2000" b="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ID" sz="2000" b="0" i="0" dirty="0">
              <a:solidFill>
                <a:srgbClr val="111111"/>
              </a:solidFill>
              <a:effectLst/>
              <a:latin typeface="HGSSoeiKakugothicUB" panose="020B0A00000000000000" pitchFamily="34" charset="-128"/>
              <a:ea typeface="HGSSoeiKakugothicUB" panose="020B0A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82920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5BDAC6A-5371-54FE-7873-247A5E10D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144125" cy="1325563"/>
          </a:xfrm>
        </p:spPr>
        <p:txBody>
          <a:bodyPr/>
          <a:lstStyle/>
          <a:p>
            <a:pPr algn="r"/>
            <a:r>
              <a:rPr lang="en-US" dirty="0" err="1">
                <a:solidFill>
                  <a:srgbClr val="0000FF"/>
                </a:solidFill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Jenis</a:t>
            </a:r>
            <a:r>
              <a:rPr lang="en-US" dirty="0">
                <a:solidFill>
                  <a:srgbClr val="0000FF"/>
                </a:solidFill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Data</a:t>
            </a:r>
            <a:endParaRPr lang="en-ID" dirty="0">
              <a:solidFill>
                <a:srgbClr val="0000FF"/>
              </a:solidFill>
              <a:latin typeface="HGSSoeiKakugothicUB" panose="020B0A00000000000000" pitchFamily="34" charset="-128"/>
              <a:ea typeface="HGSSoeiKakugothicUB" panose="020B0A00000000000000" pitchFamily="34" charset="-12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5258ED5-315D-3460-9A25-2937C8DC2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1278" y="1554843"/>
            <a:ext cx="9134475" cy="4351338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D" sz="2000" b="1" i="0" dirty="0">
                <a:solidFill>
                  <a:srgbClr val="0000FF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Data </a:t>
            </a:r>
            <a:r>
              <a:rPr lang="en-ID" sz="2000" b="1" i="0" dirty="0" err="1">
                <a:solidFill>
                  <a:srgbClr val="0000FF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Numerik</a:t>
            </a:r>
            <a:r>
              <a:rPr lang="en-ID" sz="2000" b="0" i="0" dirty="0">
                <a:solidFill>
                  <a:srgbClr val="0000FF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: </a:t>
            </a:r>
            <a:r>
              <a:rPr lang="en-ID" sz="2000" b="0" i="0" dirty="0"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Data yang </a:t>
            </a:r>
            <a:r>
              <a:rPr lang="en-ID" sz="2000" b="0" i="0" dirty="0" err="1"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berupa</a:t>
            </a:r>
            <a:r>
              <a:rPr lang="en-ID" sz="2000" b="0" i="0" dirty="0"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</a:t>
            </a:r>
            <a:r>
              <a:rPr lang="en-ID" sz="2000" b="0" i="0" dirty="0" err="1"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angka</a:t>
            </a:r>
            <a:r>
              <a:rPr lang="en-ID" sz="2000" b="0" i="0" dirty="0"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</a:t>
            </a:r>
            <a:r>
              <a:rPr lang="en-ID" sz="2000" b="0" i="0" dirty="0" err="1"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atau</a:t>
            </a:r>
            <a:r>
              <a:rPr lang="en-ID" sz="2000" b="0" i="0" dirty="0"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</a:t>
            </a:r>
            <a:r>
              <a:rPr lang="en-ID" sz="2000" b="0" i="0" dirty="0" err="1"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bilangan</a:t>
            </a:r>
            <a:r>
              <a:rPr lang="en-ID" sz="2000" b="0" i="0" dirty="0"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, </a:t>
            </a:r>
            <a:r>
              <a:rPr lang="en-ID" sz="2000" b="0" i="0" dirty="0" err="1"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seperti</a:t>
            </a:r>
            <a:r>
              <a:rPr lang="en-ID" sz="2000" b="0" i="0" dirty="0"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</a:t>
            </a:r>
            <a:r>
              <a:rPr lang="en-ID" sz="2000" b="0" i="0" dirty="0" err="1"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usia</a:t>
            </a:r>
            <a:r>
              <a:rPr lang="en-ID" sz="2000" b="0" i="0" dirty="0"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, </a:t>
            </a:r>
            <a:r>
              <a:rPr lang="en-ID" sz="2000" b="0" i="0" dirty="0" err="1"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berat</a:t>
            </a:r>
            <a:r>
              <a:rPr lang="en-ID" sz="2000" b="0" i="0" dirty="0"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, </a:t>
            </a:r>
            <a:r>
              <a:rPr lang="en-ID" sz="2000" b="0" i="0" dirty="0" err="1"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atau</a:t>
            </a:r>
            <a:r>
              <a:rPr lang="en-ID" sz="2000" b="0" i="0" dirty="0"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</a:t>
            </a:r>
            <a:r>
              <a:rPr lang="en-ID" sz="2000" b="0" i="0" dirty="0" err="1"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skor</a:t>
            </a:r>
            <a:r>
              <a:rPr lang="en-ID" sz="2000" b="0" i="0" dirty="0"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. Data </a:t>
            </a:r>
            <a:r>
              <a:rPr lang="en-ID" sz="2000" b="0" i="0" dirty="0" err="1"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numerik</a:t>
            </a:r>
            <a:r>
              <a:rPr lang="en-ID" sz="2000" b="0" i="0" dirty="0"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</a:t>
            </a:r>
            <a:r>
              <a:rPr lang="en-ID" sz="2000" b="0" i="0" dirty="0" err="1"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dapat</a:t>
            </a:r>
            <a:r>
              <a:rPr lang="en-ID" sz="2000" b="0" i="0" dirty="0"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</a:t>
            </a:r>
            <a:r>
              <a:rPr lang="en-ID" sz="2000" b="0" i="0" dirty="0" err="1"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dibagi</a:t>
            </a:r>
            <a:r>
              <a:rPr lang="en-ID" sz="2000" b="0" i="0" dirty="0"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</a:t>
            </a:r>
            <a:r>
              <a:rPr lang="en-ID" sz="2000" b="0" i="0" dirty="0" err="1"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lagi</a:t>
            </a:r>
            <a:r>
              <a:rPr lang="en-ID" sz="2000" b="0" i="0" dirty="0"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</a:t>
            </a:r>
            <a:r>
              <a:rPr lang="en-ID" sz="2000" b="0" i="0" dirty="0" err="1"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menjadi</a:t>
            </a:r>
            <a:r>
              <a:rPr lang="en-ID" sz="2000" b="0" i="0" dirty="0"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data </a:t>
            </a:r>
            <a:r>
              <a:rPr lang="en-ID" sz="2000" b="0" i="0" dirty="0" err="1"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diskrit</a:t>
            </a:r>
            <a:r>
              <a:rPr lang="en-ID" sz="2000" b="0" i="0" dirty="0"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dan data </a:t>
            </a:r>
            <a:r>
              <a:rPr lang="en-ID" sz="2000" b="0" i="0" dirty="0" err="1"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kontinu</a:t>
            </a:r>
            <a:r>
              <a:rPr lang="en-ID" sz="2000" b="0" i="0" dirty="0"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. Data </a:t>
            </a:r>
            <a:r>
              <a:rPr lang="en-ID" sz="2000" b="0" i="0" dirty="0" err="1"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diskrit</a:t>
            </a:r>
            <a:r>
              <a:rPr lang="en-ID" sz="2000" b="0" i="0" dirty="0"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</a:t>
            </a:r>
            <a:r>
              <a:rPr lang="en-ID" sz="2000" b="0" i="0" dirty="0" err="1"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adalah</a:t>
            </a:r>
            <a:r>
              <a:rPr lang="en-ID" sz="2000" b="0" i="0" dirty="0"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data yang </a:t>
            </a:r>
            <a:r>
              <a:rPr lang="en-ID" sz="2000" b="0" i="0" dirty="0" err="1"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hanya</a:t>
            </a:r>
            <a:r>
              <a:rPr lang="en-ID" sz="2000" b="0" i="0" dirty="0"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</a:t>
            </a:r>
            <a:r>
              <a:rPr lang="en-ID" sz="2000" b="0" i="0" dirty="0" err="1"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dapat</a:t>
            </a:r>
            <a:r>
              <a:rPr lang="en-ID" sz="2000" b="0" i="0" dirty="0"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</a:t>
            </a:r>
            <a:r>
              <a:rPr lang="en-ID" sz="2000" b="0" i="0" dirty="0" err="1"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mengambil</a:t>
            </a:r>
            <a:r>
              <a:rPr lang="en-ID" sz="2000" b="0" i="0" dirty="0"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</a:t>
            </a:r>
            <a:r>
              <a:rPr lang="en-ID" sz="2000" b="0" i="0" dirty="0" err="1"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nilai-nilai</a:t>
            </a:r>
            <a:r>
              <a:rPr lang="en-ID" sz="2000" b="0" i="0" dirty="0"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</a:t>
            </a:r>
            <a:r>
              <a:rPr lang="en-ID" sz="2000" b="0" i="0" dirty="0" err="1"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tertentu</a:t>
            </a:r>
            <a:r>
              <a:rPr lang="en-ID" sz="2000" b="0" i="0" dirty="0"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, </a:t>
            </a:r>
            <a:r>
              <a:rPr lang="en-ID" sz="2000" b="0" i="0" dirty="0" err="1"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seperti</a:t>
            </a:r>
            <a:r>
              <a:rPr lang="en-ID" sz="2000" b="0" i="0" dirty="0"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</a:t>
            </a:r>
            <a:r>
              <a:rPr lang="en-ID" sz="2000" b="0" i="0" dirty="0" err="1"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jumlah</a:t>
            </a:r>
            <a:r>
              <a:rPr lang="en-ID" sz="2000" b="0" i="0" dirty="0"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</a:t>
            </a:r>
            <a:r>
              <a:rPr lang="en-ID" sz="2000" b="0" i="0" dirty="0" err="1"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siswa</a:t>
            </a:r>
            <a:r>
              <a:rPr lang="en-ID" sz="2000" b="0" i="0" dirty="0"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</a:t>
            </a:r>
            <a:r>
              <a:rPr lang="en-ID" sz="2000" b="0" i="0" dirty="0" err="1"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dalam</a:t>
            </a:r>
            <a:r>
              <a:rPr lang="en-ID" sz="2000" b="0" i="0" dirty="0"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</a:t>
            </a:r>
            <a:r>
              <a:rPr lang="en-ID" sz="2000" b="0" i="0" dirty="0" err="1"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satu</a:t>
            </a:r>
            <a:r>
              <a:rPr lang="en-ID" sz="2000" b="0" i="0" dirty="0"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</a:t>
            </a:r>
            <a:r>
              <a:rPr lang="en-ID" sz="2000" b="0" i="0" dirty="0" err="1"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kelas</a:t>
            </a:r>
            <a:r>
              <a:rPr lang="en-ID" sz="2000" b="0" i="0" dirty="0"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. Data </a:t>
            </a:r>
            <a:r>
              <a:rPr lang="en-ID" sz="2000" b="0" i="0" dirty="0" err="1"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kontinu</a:t>
            </a:r>
            <a:r>
              <a:rPr lang="en-ID" sz="2000" b="0" i="0" dirty="0"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</a:t>
            </a:r>
            <a:r>
              <a:rPr lang="en-ID" sz="2000" b="0" i="0" dirty="0" err="1"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adalah</a:t>
            </a:r>
            <a:r>
              <a:rPr lang="en-ID" sz="2000" b="0" i="0" dirty="0"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data yang </a:t>
            </a:r>
            <a:r>
              <a:rPr lang="en-ID" sz="2000" b="0" i="0" dirty="0" err="1"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dapat</a:t>
            </a:r>
            <a:r>
              <a:rPr lang="en-ID" sz="2000" b="0" i="0" dirty="0"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</a:t>
            </a:r>
            <a:r>
              <a:rPr lang="en-ID" sz="2000" b="0" i="0" dirty="0" err="1"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dibagi</a:t>
            </a:r>
            <a:r>
              <a:rPr lang="en-ID" sz="2000" b="0" i="0" dirty="0"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</a:t>
            </a:r>
            <a:r>
              <a:rPr lang="en-ID" sz="2000" b="0" i="0" dirty="0" err="1"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ke</a:t>
            </a:r>
            <a:r>
              <a:rPr lang="en-ID" sz="2000" b="0" i="0" dirty="0"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</a:t>
            </a:r>
            <a:r>
              <a:rPr lang="en-ID" sz="2000" b="0" i="0" dirty="0" err="1"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dalam</a:t>
            </a:r>
            <a:r>
              <a:rPr lang="en-ID" sz="2000" b="0" i="0" dirty="0"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</a:t>
            </a:r>
            <a:r>
              <a:rPr lang="en-ID" sz="2000" b="0" i="0" dirty="0" err="1"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tingkat</a:t>
            </a:r>
            <a:r>
              <a:rPr lang="en-ID" sz="2000" b="0" i="0" dirty="0"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yang </a:t>
            </a:r>
            <a:r>
              <a:rPr lang="en-ID" sz="2000" b="0" i="0" dirty="0" err="1"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lebih</a:t>
            </a:r>
            <a:r>
              <a:rPr lang="en-ID" sz="2000" b="0" i="0" dirty="0"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</a:t>
            </a:r>
            <a:r>
              <a:rPr lang="en-ID" sz="2000" b="0" i="0" dirty="0" err="1"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halus</a:t>
            </a:r>
            <a:r>
              <a:rPr lang="en-ID" sz="2000" b="0" i="0" dirty="0"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, </a:t>
            </a:r>
            <a:r>
              <a:rPr lang="en-ID" sz="2000" b="0" i="0" dirty="0" err="1"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seperti</a:t>
            </a:r>
            <a:r>
              <a:rPr lang="en-ID" sz="2000" b="0" i="0" dirty="0"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</a:t>
            </a:r>
            <a:r>
              <a:rPr lang="en-ID" sz="2000" b="0" i="0" dirty="0" err="1"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tinggi</a:t>
            </a:r>
            <a:r>
              <a:rPr lang="en-ID" sz="2000" b="0" i="0" dirty="0"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badan </a:t>
            </a:r>
            <a:r>
              <a:rPr lang="en-ID" sz="2000" b="0" i="0" dirty="0" err="1"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seseorang</a:t>
            </a:r>
            <a:r>
              <a:rPr lang="en-ID" sz="2000" b="0" i="0" dirty="0"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ID" sz="2000" b="0" i="0" dirty="0">
              <a:effectLst/>
              <a:latin typeface="HGSSoeiKakugothicUB" panose="020B0A00000000000000" pitchFamily="34" charset="-128"/>
              <a:ea typeface="HGSSoeiKakugothicUB" panose="020B0A00000000000000" pitchFamily="34" charset="-128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D" sz="2000" b="1" i="0" dirty="0">
                <a:solidFill>
                  <a:srgbClr val="0000FF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Data </a:t>
            </a:r>
            <a:r>
              <a:rPr lang="en-ID" sz="2000" b="1" i="0" dirty="0" err="1">
                <a:solidFill>
                  <a:srgbClr val="0000FF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Kategorik</a:t>
            </a:r>
            <a:r>
              <a:rPr lang="en-ID" sz="2000" b="0" i="0" dirty="0">
                <a:solidFill>
                  <a:srgbClr val="0000FF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: </a:t>
            </a:r>
            <a:r>
              <a:rPr lang="en-ID" sz="2000" b="0" i="0" dirty="0"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Data yang </a:t>
            </a:r>
            <a:r>
              <a:rPr lang="en-ID" sz="2000" b="0" i="0" dirty="0" err="1"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berupa</a:t>
            </a:r>
            <a:r>
              <a:rPr lang="en-ID" sz="2000" b="0" i="0" dirty="0"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</a:t>
            </a:r>
            <a:r>
              <a:rPr lang="en-ID" sz="2000" b="0" i="0" dirty="0" err="1"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kategori</a:t>
            </a:r>
            <a:r>
              <a:rPr lang="en-ID" sz="2000" b="0" i="0" dirty="0"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</a:t>
            </a:r>
            <a:r>
              <a:rPr lang="en-ID" sz="2000" b="0" i="0" dirty="0" err="1"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atau</a:t>
            </a:r>
            <a:r>
              <a:rPr lang="en-ID" sz="2000" b="0" i="0" dirty="0"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label, </a:t>
            </a:r>
            <a:r>
              <a:rPr lang="en-ID" sz="2000" b="0" i="0" dirty="0" err="1"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seperti</a:t>
            </a:r>
            <a:r>
              <a:rPr lang="en-ID" sz="2000" b="0" i="0" dirty="0"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</a:t>
            </a:r>
            <a:r>
              <a:rPr lang="en-ID" sz="2000" b="0" i="0" dirty="0" err="1"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jenis</a:t>
            </a:r>
            <a:r>
              <a:rPr lang="en-ID" sz="2000" b="0" i="0" dirty="0"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</a:t>
            </a:r>
            <a:r>
              <a:rPr lang="en-ID" sz="2000" b="0" i="0" dirty="0" err="1"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kelamin</a:t>
            </a:r>
            <a:r>
              <a:rPr lang="en-ID" sz="2000" b="0" i="0" dirty="0"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, </a:t>
            </a:r>
            <a:r>
              <a:rPr lang="en-ID" sz="2000" b="0" i="0" dirty="0" err="1"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warna</a:t>
            </a:r>
            <a:r>
              <a:rPr lang="en-ID" sz="2000" b="0" i="0" dirty="0"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</a:t>
            </a:r>
            <a:r>
              <a:rPr lang="en-ID" sz="2000" b="0" i="0" dirty="0" err="1"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rambut</a:t>
            </a:r>
            <a:r>
              <a:rPr lang="en-ID" sz="2000" b="0" i="0" dirty="0"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, </a:t>
            </a:r>
            <a:r>
              <a:rPr lang="en-ID" sz="2000" b="0" i="0" dirty="0" err="1"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atau</a:t>
            </a:r>
            <a:r>
              <a:rPr lang="en-ID" sz="2000" b="0" i="0" dirty="0"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</a:t>
            </a:r>
            <a:r>
              <a:rPr lang="en-ID" sz="2000" b="0" i="0" dirty="0" err="1"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merek</a:t>
            </a:r>
            <a:r>
              <a:rPr lang="en-ID" sz="2000" b="0" i="0" dirty="0"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. Data </a:t>
            </a:r>
            <a:r>
              <a:rPr lang="en-ID" sz="2000" b="0" i="0" dirty="0" err="1"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kategorik</a:t>
            </a:r>
            <a:r>
              <a:rPr lang="en-ID" sz="2000" b="0" i="0" dirty="0"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</a:t>
            </a:r>
            <a:r>
              <a:rPr lang="en-ID" sz="2000" b="0" i="0" dirty="0" err="1"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dapat</a:t>
            </a:r>
            <a:r>
              <a:rPr lang="en-ID" sz="2000" b="0" i="0" dirty="0"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</a:t>
            </a:r>
            <a:r>
              <a:rPr lang="en-ID" sz="2000" b="0" i="0" dirty="0" err="1"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dibagi</a:t>
            </a:r>
            <a:r>
              <a:rPr lang="en-ID" sz="2000" b="0" i="0" dirty="0"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</a:t>
            </a:r>
            <a:r>
              <a:rPr lang="en-ID" sz="2000" b="0" i="0" dirty="0" err="1"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lagi</a:t>
            </a:r>
            <a:r>
              <a:rPr lang="en-ID" sz="2000" b="0" i="0" dirty="0"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</a:t>
            </a:r>
            <a:r>
              <a:rPr lang="en-ID" sz="2000" b="0" i="0" dirty="0" err="1"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menjadi</a:t>
            </a:r>
            <a:r>
              <a:rPr lang="en-ID" sz="2000" b="0" i="0" dirty="0"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data nominal dan data ordinal. Data nominal </a:t>
            </a:r>
            <a:r>
              <a:rPr lang="en-ID" sz="2000" b="0" i="0" dirty="0" err="1"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adalah</a:t>
            </a:r>
            <a:r>
              <a:rPr lang="en-ID" sz="2000" b="0" i="0" dirty="0"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data yang </a:t>
            </a:r>
            <a:r>
              <a:rPr lang="en-ID" sz="2000" b="0" i="0" dirty="0" err="1"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tidak</a:t>
            </a:r>
            <a:r>
              <a:rPr lang="en-ID" sz="2000" b="0" i="0" dirty="0"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</a:t>
            </a:r>
            <a:r>
              <a:rPr lang="en-ID" sz="2000" b="0" i="0" dirty="0" err="1"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memiliki</a:t>
            </a:r>
            <a:r>
              <a:rPr lang="en-ID" sz="2000" b="0" i="0" dirty="0"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</a:t>
            </a:r>
            <a:r>
              <a:rPr lang="en-ID" sz="2000" b="0" i="0" dirty="0" err="1"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urutan</a:t>
            </a:r>
            <a:r>
              <a:rPr lang="en-ID" sz="2000" b="0" i="0" dirty="0"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</a:t>
            </a:r>
            <a:r>
              <a:rPr lang="en-ID" sz="2000" b="0" i="0" dirty="0" err="1"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atau</a:t>
            </a:r>
            <a:r>
              <a:rPr lang="en-ID" sz="2000" b="0" i="0" dirty="0"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</a:t>
            </a:r>
            <a:r>
              <a:rPr lang="en-ID" sz="2000" b="0" i="0" dirty="0" err="1"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tingkatan</a:t>
            </a:r>
            <a:r>
              <a:rPr lang="en-ID" sz="2000" b="0" i="0" dirty="0"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, </a:t>
            </a:r>
            <a:r>
              <a:rPr lang="en-ID" sz="2000" b="0" i="0" dirty="0" err="1"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seperti</a:t>
            </a:r>
            <a:r>
              <a:rPr lang="en-ID" sz="2000" b="0" i="0" dirty="0"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</a:t>
            </a:r>
            <a:r>
              <a:rPr lang="en-ID" sz="2000" b="0" i="0" dirty="0" err="1"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nama</a:t>
            </a:r>
            <a:r>
              <a:rPr lang="en-ID" sz="2000" b="0" i="0" dirty="0"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negara </a:t>
            </a:r>
            <a:r>
              <a:rPr lang="en-ID" sz="2000" b="0" i="0" dirty="0" err="1"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atau</a:t>
            </a:r>
            <a:r>
              <a:rPr lang="en-ID" sz="2000" b="0" i="0" dirty="0"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</a:t>
            </a:r>
            <a:r>
              <a:rPr lang="en-ID" sz="2000" b="0" i="0" dirty="0" err="1"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hobi</a:t>
            </a:r>
            <a:r>
              <a:rPr lang="en-ID" sz="2000" b="0" i="0" dirty="0"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. Data ordinal </a:t>
            </a:r>
            <a:r>
              <a:rPr lang="en-ID" sz="2000" b="0" i="0" dirty="0" err="1"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adalah</a:t>
            </a:r>
            <a:r>
              <a:rPr lang="en-ID" sz="2000" b="0" i="0" dirty="0"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data yang </a:t>
            </a:r>
            <a:r>
              <a:rPr lang="en-ID" sz="2000" b="0" i="0" dirty="0" err="1"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memiliki</a:t>
            </a:r>
            <a:r>
              <a:rPr lang="en-ID" sz="2000" b="0" i="0" dirty="0"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</a:t>
            </a:r>
            <a:r>
              <a:rPr lang="en-ID" sz="2000" b="0" i="0" dirty="0" err="1"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urutan</a:t>
            </a:r>
            <a:r>
              <a:rPr lang="en-ID" sz="2000" b="0" i="0" dirty="0"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</a:t>
            </a:r>
            <a:r>
              <a:rPr lang="en-ID" sz="2000" b="0" i="0" dirty="0" err="1"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atau</a:t>
            </a:r>
            <a:r>
              <a:rPr lang="en-ID" sz="2000" b="0" i="0" dirty="0"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</a:t>
            </a:r>
            <a:r>
              <a:rPr lang="en-ID" sz="2000" b="0" i="0" dirty="0" err="1"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tingkatan</a:t>
            </a:r>
            <a:r>
              <a:rPr lang="en-ID" sz="2000" b="0" i="0" dirty="0"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, </a:t>
            </a:r>
            <a:r>
              <a:rPr lang="en-ID" sz="2000" b="0" i="0" dirty="0" err="1"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seperti</a:t>
            </a:r>
            <a:r>
              <a:rPr lang="en-ID" sz="2000" b="0" i="0" dirty="0"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</a:t>
            </a:r>
            <a:r>
              <a:rPr lang="en-ID" sz="2000" b="0" i="0" dirty="0" err="1"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tingkat</a:t>
            </a:r>
            <a:r>
              <a:rPr lang="en-ID" sz="2000" b="0" i="0" dirty="0"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</a:t>
            </a:r>
            <a:r>
              <a:rPr lang="en-ID" sz="2000" b="0" i="0" dirty="0" err="1"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kepuasan</a:t>
            </a:r>
            <a:r>
              <a:rPr lang="en-ID" sz="2000" b="0" i="0" dirty="0"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</a:t>
            </a:r>
            <a:r>
              <a:rPr lang="en-ID" sz="2000" b="0" i="0" dirty="0" err="1"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atau</a:t>
            </a:r>
            <a:r>
              <a:rPr lang="en-ID" sz="2000" b="0" i="0" dirty="0"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</a:t>
            </a:r>
            <a:r>
              <a:rPr lang="en-ID" sz="2000" b="0" i="0" dirty="0" err="1"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tingkat</a:t>
            </a:r>
            <a:r>
              <a:rPr lang="en-ID" sz="2000" b="0" i="0" dirty="0"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</a:t>
            </a:r>
            <a:r>
              <a:rPr lang="en-ID" sz="2000" b="0" i="0" dirty="0" err="1"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pendidikan</a:t>
            </a:r>
            <a:r>
              <a:rPr lang="en-ID" sz="2000" b="0" i="0" dirty="0"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ID" sz="2000" b="0" i="0" dirty="0">
              <a:effectLst/>
              <a:latin typeface="HGSSoeiKakugothicUB" panose="020B0A00000000000000" pitchFamily="34" charset="-128"/>
              <a:ea typeface="HGSSoeiKakugothicUB" panose="020B0A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89396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782973EF-1F11-49AB-B713-0CF19E94F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805113"/>
            <a:ext cx="10071100" cy="1500187"/>
          </a:xfrm>
        </p:spPr>
        <p:txBody>
          <a:bodyPr>
            <a:normAutofit/>
          </a:bodyPr>
          <a:lstStyle/>
          <a:p>
            <a:r>
              <a:rPr lang="en-US" sz="4000" dirty="0" err="1">
                <a:solidFill>
                  <a:srgbClr val="0000FF"/>
                </a:solidFill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Eksplorasi</a:t>
            </a:r>
            <a:r>
              <a:rPr lang="en-US" sz="4000" dirty="0">
                <a:solidFill>
                  <a:srgbClr val="0000FF"/>
                </a:solidFill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Data</a:t>
            </a:r>
            <a:endParaRPr lang="en-ID" sz="4000" dirty="0">
              <a:solidFill>
                <a:srgbClr val="0000FF"/>
              </a:solidFill>
              <a:latin typeface="HGSSoeiKakugothicUB" panose="020B0A00000000000000" pitchFamily="34" charset="-128"/>
              <a:ea typeface="HGSSoeiKakugothicUB" panose="020B0A00000000000000" pitchFamily="34" charset="-128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2BD66354-E0F2-3C47-0B6A-55F56405D4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22789"/>
            <a:ext cx="10194925" cy="1135062"/>
          </a:xfrm>
        </p:spPr>
        <p:txBody>
          <a:bodyPr/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xmlns="" val="23365237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6EF08B17-F071-6243-2524-8038CEB67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944100" cy="1325563"/>
          </a:xfrm>
        </p:spPr>
        <p:txBody>
          <a:bodyPr>
            <a:normAutofit/>
          </a:bodyPr>
          <a:lstStyle/>
          <a:p>
            <a:pPr algn="r"/>
            <a:r>
              <a:rPr lang="en-US" sz="4000" dirty="0" err="1">
                <a:solidFill>
                  <a:srgbClr val="0000FF"/>
                </a:solidFill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Pendahuluan</a:t>
            </a:r>
            <a:endParaRPr lang="en-ID" sz="4000" dirty="0">
              <a:solidFill>
                <a:srgbClr val="0000FF"/>
              </a:solidFill>
              <a:latin typeface="HGSSoeiKakugothicUB" panose="020B0A00000000000000" pitchFamily="34" charset="-128"/>
              <a:ea typeface="HGSSoeiKakugothicUB" panose="020B0A00000000000000" pitchFamily="34" charset="-128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9A9F4BA8-08F5-C34C-67E6-F5688701F9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5950" y="1690688"/>
            <a:ext cx="9296400" cy="3729037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D" sz="2000" b="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Eksplorasi</a:t>
            </a:r>
            <a:r>
              <a:rPr lang="en-ID" sz="2000" b="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data </a:t>
            </a:r>
            <a:r>
              <a:rPr lang="en-ID" sz="2000" b="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membantu</a:t>
            </a:r>
            <a:r>
              <a:rPr lang="en-ID" sz="2000" b="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</a:t>
            </a:r>
            <a:r>
              <a:rPr lang="en-ID" sz="2000" b="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dalam</a:t>
            </a:r>
            <a:r>
              <a:rPr lang="en-ID" sz="2000" b="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</a:t>
            </a:r>
            <a:r>
              <a:rPr lang="en-ID" sz="2000" b="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memahami</a:t>
            </a:r>
            <a:r>
              <a:rPr lang="en-ID" sz="2000" b="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</a:t>
            </a:r>
            <a:r>
              <a:rPr lang="en-ID" sz="2000" b="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karakteristik</a:t>
            </a:r>
            <a:r>
              <a:rPr lang="en-ID" sz="2000" b="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dataset dan </a:t>
            </a:r>
            <a:r>
              <a:rPr lang="en-ID" sz="2000" b="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memilih</a:t>
            </a:r>
            <a:r>
              <a:rPr lang="en-ID" sz="2000" b="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</a:t>
            </a:r>
            <a:r>
              <a:rPr lang="en-ID" sz="2000" b="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metode</a:t>
            </a:r>
            <a:r>
              <a:rPr lang="en-ID" sz="2000" b="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</a:t>
            </a:r>
            <a:r>
              <a:rPr lang="en-ID" sz="2000" b="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analisis</a:t>
            </a:r>
            <a:r>
              <a:rPr lang="en-ID" sz="2000" b="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yang </a:t>
            </a:r>
            <a:r>
              <a:rPr lang="en-ID" sz="2000" b="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tepat</a:t>
            </a:r>
            <a:r>
              <a:rPr lang="en-ID" sz="2000" b="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.</a:t>
            </a:r>
          </a:p>
          <a:p>
            <a:pPr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D" sz="2000" b="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Eksplorasi</a:t>
            </a:r>
            <a:r>
              <a:rPr lang="en-ID" sz="2000" b="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data </a:t>
            </a:r>
            <a:r>
              <a:rPr lang="en-ID" sz="2000" b="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menggunakan</a:t>
            </a:r>
            <a:r>
              <a:rPr lang="en-ID" sz="2000" b="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</a:t>
            </a:r>
            <a:r>
              <a:rPr lang="en-ID" sz="2000" b="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alat</a:t>
            </a:r>
            <a:r>
              <a:rPr lang="en-ID" sz="2000" b="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</a:t>
            </a:r>
            <a:r>
              <a:rPr lang="en-ID" sz="2000" b="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analisis</a:t>
            </a:r>
            <a:r>
              <a:rPr lang="en-ID" sz="2000" b="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</a:t>
            </a:r>
            <a:r>
              <a:rPr lang="en-ID" sz="2000" b="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eksploratif</a:t>
            </a:r>
            <a:r>
              <a:rPr lang="en-ID" sz="2000" b="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data (EDA) </a:t>
            </a:r>
            <a:r>
              <a:rPr lang="en-ID" sz="2000" b="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untuk</a:t>
            </a:r>
            <a:r>
              <a:rPr lang="en-ID" sz="2000" b="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</a:t>
            </a:r>
            <a:r>
              <a:rPr lang="en-ID" sz="2000" b="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memahami</a:t>
            </a:r>
            <a:r>
              <a:rPr lang="en-ID" sz="2000" b="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</a:t>
            </a:r>
            <a:r>
              <a:rPr lang="en-ID" sz="2000" b="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sifat</a:t>
            </a:r>
            <a:r>
              <a:rPr lang="en-ID" sz="2000" b="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, </a:t>
            </a:r>
            <a:r>
              <a:rPr lang="en-ID" sz="2000" b="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struktur</a:t>
            </a:r>
            <a:r>
              <a:rPr lang="en-ID" sz="2000" b="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, dan </a:t>
            </a:r>
            <a:r>
              <a:rPr lang="en-ID" sz="2000" b="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distribusi</a:t>
            </a:r>
            <a:r>
              <a:rPr lang="en-ID" sz="2000" b="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data.</a:t>
            </a:r>
          </a:p>
          <a:p>
            <a:pPr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D" sz="2000" b="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EDA juga </a:t>
            </a:r>
            <a:r>
              <a:rPr lang="en-ID" sz="2000" b="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digunakan</a:t>
            </a:r>
            <a:r>
              <a:rPr lang="en-ID" sz="2000" b="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</a:t>
            </a:r>
            <a:r>
              <a:rPr lang="en-ID" sz="2000" b="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untuk</a:t>
            </a:r>
            <a:r>
              <a:rPr lang="en-ID" sz="2000" b="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</a:t>
            </a:r>
            <a:r>
              <a:rPr lang="en-ID" sz="2000" b="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mengamati</a:t>
            </a:r>
            <a:r>
              <a:rPr lang="en-ID" sz="2000" b="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</a:t>
            </a:r>
            <a:r>
              <a:rPr lang="en-ID" sz="2000" b="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hubungan</a:t>
            </a:r>
            <a:r>
              <a:rPr lang="en-ID" sz="2000" b="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</a:t>
            </a:r>
            <a:r>
              <a:rPr lang="en-ID" sz="2000" b="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antara</a:t>
            </a:r>
            <a:r>
              <a:rPr lang="en-ID" sz="2000" b="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</a:t>
            </a:r>
            <a:r>
              <a:rPr lang="en-ID" sz="2000" b="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berbagai</a:t>
            </a:r>
            <a:r>
              <a:rPr lang="en-ID" sz="2000" b="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</a:t>
            </a:r>
            <a:r>
              <a:rPr lang="en-ID" sz="2000" b="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atribut</a:t>
            </a:r>
            <a:r>
              <a:rPr lang="en-ID" sz="2000" b="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</a:t>
            </a:r>
            <a:r>
              <a:rPr lang="en-ID" sz="2000" b="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dalam</a:t>
            </a:r>
            <a:r>
              <a:rPr lang="en-ID" sz="2000" b="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dataset.</a:t>
            </a:r>
          </a:p>
          <a:p>
            <a:pPr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D" sz="2000" b="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Hasil </a:t>
            </a:r>
            <a:r>
              <a:rPr lang="en-ID" sz="2000" b="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eksplorasi</a:t>
            </a:r>
            <a:r>
              <a:rPr lang="en-ID" sz="2000" b="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data </a:t>
            </a:r>
            <a:r>
              <a:rPr lang="en-ID" sz="2000" b="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dapat</a:t>
            </a:r>
            <a:r>
              <a:rPr lang="en-ID" sz="2000" b="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</a:t>
            </a:r>
            <a:r>
              <a:rPr lang="en-ID" sz="2000" b="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berupa</a:t>
            </a:r>
            <a:r>
              <a:rPr lang="en-ID" sz="2000" b="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</a:t>
            </a:r>
            <a:r>
              <a:rPr lang="en-ID" sz="2000" b="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tabel</a:t>
            </a:r>
            <a:r>
              <a:rPr lang="en-ID" sz="2000" b="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, </a:t>
            </a:r>
            <a:r>
              <a:rPr lang="en-ID" sz="2000" b="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perhitungan</a:t>
            </a:r>
            <a:r>
              <a:rPr lang="en-ID" sz="2000" b="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</a:t>
            </a:r>
            <a:r>
              <a:rPr lang="en-ID" sz="2000" b="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statistik</a:t>
            </a:r>
            <a:r>
              <a:rPr lang="en-ID" sz="2000" b="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</a:t>
            </a:r>
            <a:r>
              <a:rPr lang="en-ID" sz="2000" b="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sederhana</a:t>
            </a:r>
            <a:r>
              <a:rPr lang="en-ID" sz="2000" b="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, </a:t>
            </a:r>
            <a:r>
              <a:rPr lang="en-ID" sz="2000" b="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atau</a:t>
            </a:r>
            <a:r>
              <a:rPr lang="en-ID" sz="2000" b="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</a:t>
            </a:r>
            <a:r>
              <a:rPr lang="en-ID" sz="2000" b="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grafik</a:t>
            </a:r>
            <a:r>
              <a:rPr lang="en-ID" sz="2000" b="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data.</a:t>
            </a:r>
          </a:p>
          <a:p>
            <a:pPr marL="0" indent="0">
              <a:spcAft>
                <a:spcPts val="600"/>
              </a:spcAft>
              <a:buNone/>
            </a:pPr>
            <a:endParaRPr lang="en-ID" sz="2000" dirty="0">
              <a:latin typeface="HGSSoeiKakugothicUB" panose="020B0A00000000000000" pitchFamily="34" charset="-128"/>
              <a:ea typeface="HGSSoeiKakugothicUB" panose="020B0A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406050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44FE6ADC-659B-6087-3474-17BE050ED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3525" y="0"/>
            <a:ext cx="10287000" cy="1025525"/>
          </a:xfrm>
        </p:spPr>
        <p:txBody>
          <a:bodyPr>
            <a:normAutofit/>
          </a:bodyPr>
          <a:lstStyle/>
          <a:p>
            <a:pPr algn="r"/>
            <a:r>
              <a:rPr lang="en-US" sz="3600" dirty="0" err="1">
                <a:solidFill>
                  <a:srgbClr val="0000FF"/>
                </a:solidFill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Tujuan</a:t>
            </a:r>
            <a:r>
              <a:rPr lang="en-US" sz="3600" dirty="0">
                <a:solidFill>
                  <a:srgbClr val="0000FF"/>
                </a:solidFill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</a:t>
            </a:r>
            <a:r>
              <a:rPr lang="en-US" sz="3600" dirty="0" err="1">
                <a:solidFill>
                  <a:srgbClr val="0000FF"/>
                </a:solidFill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Eksplorasi</a:t>
            </a:r>
            <a:r>
              <a:rPr lang="en-US" sz="3600" dirty="0">
                <a:solidFill>
                  <a:srgbClr val="0000FF"/>
                </a:solidFill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Data</a:t>
            </a:r>
            <a:endParaRPr lang="en-ID" sz="3600" dirty="0">
              <a:solidFill>
                <a:srgbClr val="0000FF"/>
              </a:solidFill>
              <a:latin typeface="HGSSoeiKakugothicUB" panose="020B0A00000000000000" pitchFamily="34" charset="-128"/>
              <a:ea typeface="HGSSoeiKakugothicUB" panose="020B0A00000000000000" pitchFamily="34" charset="-128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31000808-D1F5-6459-0022-F9000748B5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1575" y="1095771"/>
            <a:ext cx="10077450" cy="5237957"/>
          </a:xfrm>
        </p:spPr>
        <p:txBody>
          <a:bodyPr>
            <a:noAutofit/>
          </a:bodyPr>
          <a:lstStyle/>
          <a:p>
            <a:pPr marL="342900" indent="-342900" algn="l">
              <a:buFont typeface="+mj-lt"/>
              <a:buAutoNum type="arabicPeriod"/>
            </a:pPr>
            <a:r>
              <a:rPr lang="en-ID" sz="1800" b="0" i="0" dirty="0" err="1">
                <a:solidFill>
                  <a:srgbClr val="0000FF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Memahami</a:t>
            </a:r>
            <a:r>
              <a:rPr lang="en-ID" sz="1800" b="0" i="0" dirty="0">
                <a:solidFill>
                  <a:srgbClr val="0000FF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Data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D" sz="1800" b="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Memberikan</a:t>
            </a:r>
            <a:r>
              <a:rPr lang="en-ID" sz="1800" b="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</a:t>
            </a:r>
            <a:r>
              <a:rPr lang="en-ID" sz="1800" b="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gambaran</a:t>
            </a:r>
            <a:r>
              <a:rPr lang="en-ID" sz="1800" b="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</a:t>
            </a:r>
            <a:r>
              <a:rPr lang="en-ID" sz="1800" b="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umum</a:t>
            </a:r>
            <a:r>
              <a:rPr lang="en-ID" sz="1800" b="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</a:t>
            </a:r>
            <a:r>
              <a:rPr lang="en-ID" sz="1800" b="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mengenai</a:t>
            </a:r>
            <a:r>
              <a:rPr lang="en-ID" sz="1800" b="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</a:t>
            </a:r>
            <a:r>
              <a:rPr lang="en-ID" sz="1800" b="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setiap</a:t>
            </a:r>
            <a:r>
              <a:rPr lang="en-ID" sz="1800" b="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</a:t>
            </a:r>
            <a:r>
              <a:rPr lang="en-ID" sz="1800" b="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atribut</a:t>
            </a:r>
            <a:r>
              <a:rPr lang="en-ID" sz="1800" b="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</a:t>
            </a:r>
            <a:r>
              <a:rPr lang="en-ID" sz="1800" b="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variabel</a:t>
            </a:r>
            <a:r>
              <a:rPr lang="en-ID" sz="1800" b="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dan </a:t>
            </a:r>
            <a:r>
              <a:rPr lang="en-ID" sz="1800" b="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hubungan</a:t>
            </a:r>
            <a:r>
              <a:rPr lang="en-ID" sz="1800" b="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</a:t>
            </a:r>
            <a:r>
              <a:rPr lang="en-ID" sz="1800" b="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antar</a:t>
            </a:r>
            <a:r>
              <a:rPr lang="en-ID" sz="1800" b="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</a:t>
            </a:r>
            <a:r>
              <a:rPr lang="en-ID" sz="1800" b="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variabel</a:t>
            </a:r>
            <a:endParaRPr lang="en-ID" sz="1800" b="0" i="0" dirty="0">
              <a:solidFill>
                <a:srgbClr val="111111"/>
              </a:solidFill>
              <a:effectLst/>
              <a:latin typeface="HGSSoeiKakugothicUB" panose="020B0A00000000000000" pitchFamily="34" charset="-128"/>
              <a:ea typeface="HGSSoeiKakugothicUB" panose="020B0A00000000000000" pitchFamily="34" charset="-128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D" sz="1800" b="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Memelajari</a:t>
            </a:r>
            <a:r>
              <a:rPr lang="en-ID" sz="1800" b="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</a:t>
            </a:r>
            <a:r>
              <a:rPr lang="en-ID" sz="1800" b="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nilai</a:t>
            </a:r>
            <a:r>
              <a:rPr lang="en-ID" sz="1800" b="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</a:t>
            </a:r>
            <a:r>
              <a:rPr lang="en-ID" sz="1800" b="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khas</a:t>
            </a:r>
            <a:r>
              <a:rPr lang="en-ID" sz="1800" b="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, data yang </a:t>
            </a:r>
            <a:r>
              <a:rPr lang="en-ID" sz="1800" b="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beragam</a:t>
            </a:r>
            <a:r>
              <a:rPr lang="en-ID" sz="1800" b="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, dan </a:t>
            </a:r>
            <a:r>
              <a:rPr lang="en-ID" sz="1800" b="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nilai</a:t>
            </a:r>
            <a:r>
              <a:rPr lang="en-ID" sz="1800" b="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di </a:t>
            </a:r>
            <a:r>
              <a:rPr lang="en-ID" sz="1800" b="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atas</a:t>
            </a:r>
            <a:r>
              <a:rPr lang="en-ID" sz="1800" b="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rata-rata (</a:t>
            </a:r>
            <a:r>
              <a:rPr lang="en-ID" sz="1800" b="0" i="1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outliers</a:t>
            </a:r>
            <a:r>
              <a:rPr lang="en-ID" sz="1800" b="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)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ID" sz="1800" b="0" i="0" dirty="0" err="1">
                <a:solidFill>
                  <a:srgbClr val="0000FF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Menyiapkan</a:t>
            </a:r>
            <a:r>
              <a:rPr lang="en-ID" sz="1800" b="0" i="0" dirty="0">
                <a:solidFill>
                  <a:srgbClr val="0000FF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Data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D" sz="1800" b="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Membersihkan</a:t>
            </a:r>
            <a:r>
              <a:rPr lang="en-ID" sz="1800" b="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data </a:t>
            </a:r>
            <a:r>
              <a:rPr lang="en-ID" sz="1800" b="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dari</a:t>
            </a:r>
            <a:r>
              <a:rPr lang="en-ID" sz="1800" b="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noise, missing, dan inconsistent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D" sz="1800" b="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Mengubah</a:t>
            </a:r>
            <a:r>
              <a:rPr lang="en-ID" sz="1800" b="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data </a:t>
            </a:r>
            <a:r>
              <a:rPr lang="en-ID" sz="1800" b="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menjadi</a:t>
            </a:r>
            <a:r>
              <a:rPr lang="en-ID" sz="1800" b="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format yang </a:t>
            </a:r>
            <a:r>
              <a:rPr lang="en-ID" sz="1800" b="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sesuai</a:t>
            </a:r>
            <a:endParaRPr lang="en-ID" sz="1800" b="0" i="0" dirty="0">
              <a:solidFill>
                <a:srgbClr val="111111"/>
              </a:solidFill>
              <a:effectLst/>
              <a:latin typeface="HGSSoeiKakugothicUB" panose="020B0A00000000000000" pitchFamily="34" charset="-128"/>
              <a:ea typeface="HGSSoeiKakugothicUB" panose="020B0A00000000000000" pitchFamily="34" charset="-128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D" sz="1800" b="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Menyimpan</a:t>
            </a:r>
            <a:r>
              <a:rPr lang="en-ID" sz="1800" b="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data </a:t>
            </a:r>
            <a:r>
              <a:rPr lang="en-ID" sz="1800" b="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dalam</a:t>
            </a:r>
            <a:r>
              <a:rPr lang="en-ID" sz="1800" b="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media yang </a:t>
            </a:r>
            <a:r>
              <a:rPr lang="en-ID" sz="1800" b="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aman</a:t>
            </a:r>
            <a:r>
              <a:rPr lang="en-ID" sz="1800" b="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dan </a:t>
            </a:r>
            <a:r>
              <a:rPr lang="en-ID" sz="1800" b="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mudah</a:t>
            </a:r>
            <a:r>
              <a:rPr lang="en-ID" sz="1800" b="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</a:t>
            </a:r>
            <a:r>
              <a:rPr lang="en-ID" sz="1800" b="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diakses</a:t>
            </a:r>
            <a:endParaRPr lang="en-ID" sz="1800" b="0" i="0" dirty="0">
              <a:solidFill>
                <a:srgbClr val="111111"/>
              </a:solidFill>
              <a:effectLst/>
              <a:latin typeface="HGSSoeiKakugothicUB" panose="020B0A00000000000000" pitchFamily="34" charset="-128"/>
              <a:ea typeface="HGSSoeiKakugothicUB" panose="020B0A00000000000000" pitchFamily="34" charset="-128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ID" sz="1800" b="0" i="0" dirty="0" err="1">
                <a:solidFill>
                  <a:srgbClr val="0000FF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Metode</a:t>
            </a:r>
            <a:r>
              <a:rPr lang="en-ID" sz="1800" b="0" i="0" dirty="0">
                <a:solidFill>
                  <a:srgbClr val="0000FF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</a:t>
            </a:r>
            <a:r>
              <a:rPr lang="en-ID" sz="1800" b="0" i="1" dirty="0">
                <a:solidFill>
                  <a:srgbClr val="0000FF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Data Science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D" sz="1800" b="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Memilih</a:t>
            </a:r>
            <a:r>
              <a:rPr lang="en-ID" sz="1800" b="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dan </a:t>
            </a:r>
            <a:r>
              <a:rPr lang="en-ID" sz="1800" b="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menerapkan</a:t>
            </a:r>
            <a:r>
              <a:rPr lang="en-ID" sz="1800" b="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</a:t>
            </a:r>
            <a:r>
              <a:rPr lang="en-ID" sz="1800" b="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metode</a:t>
            </a:r>
            <a:r>
              <a:rPr lang="en-ID" sz="1800" b="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yang </a:t>
            </a:r>
            <a:r>
              <a:rPr lang="en-ID" sz="1800" b="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tepat</a:t>
            </a:r>
            <a:r>
              <a:rPr lang="en-ID" sz="1800" b="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</a:t>
            </a:r>
            <a:r>
              <a:rPr lang="en-ID" sz="1800" b="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dengan</a:t>
            </a:r>
            <a:r>
              <a:rPr lang="en-ID" sz="1800" b="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data dan </a:t>
            </a:r>
            <a:r>
              <a:rPr lang="en-ID" sz="1800" b="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tujuan</a:t>
            </a:r>
            <a:endParaRPr lang="en-ID" sz="1800" b="0" i="0" dirty="0">
              <a:solidFill>
                <a:srgbClr val="111111"/>
              </a:solidFill>
              <a:effectLst/>
              <a:latin typeface="HGSSoeiKakugothicUB" panose="020B0A00000000000000" pitchFamily="34" charset="-128"/>
              <a:ea typeface="HGSSoeiKakugothicUB" panose="020B0A00000000000000" pitchFamily="34" charset="-128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D" sz="1800" b="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Menggunakan</a:t>
            </a:r>
            <a:r>
              <a:rPr lang="en-ID" sz="1800" b="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</a:t>
            </a:r>
            <a:r>
              <a:rPr lang="en-ID" sz="1800" b="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metode</a:t>
            </a:r>
            <a:r>
              <a:rPr lang="en-ID" sz="1800" b="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</a:t>
            </a:r>
            <a:r>
              <a:rPr lang="en-ID" sz="1800" b="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statistik</a:t>
            </a:r>
            <a:r>
              <a:rPr lang="en-ID" sz="1800" b="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, </a:t>
            </a:r>
            <a:r>
              <a:rPr lang="en-ID" sz="1800" b="0" i="1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machine learning</a:t>
            </a:r>
            <a:r>
              <a:rPr lang="en-ID" sz="1800" b="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, </a:t>
            </a:r>
            <a:r>
              <a:rPr lang="en-ID" sz="1800" b="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atau</a:t>
            </a:r>
            <a:r>
              <a:rPr lang="en-ID" sz="1800" b="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</a:t>
            </a:r>
            <a:r>
              <a:rPr lang="en-ID" sz="1800" b="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algoritma</a:t>
            </a:r>
            <a:endParaRPr lang="en-ID" sz="1800" b="0" i="0" dirty="0">
              <a:solidFill>
                <a:srgbClr val="111111"/>
              </a:solidFill>
              <a:effectLst/>
              <a:latin typeface="HGSSoeiKakugothicUB" panose="020B0A00000000000000" pitchFamily="34" charset="-128"/>
              <a:ea typeface="HGSSoeiKakugothicUB" panose="020B0A00000000000000" pitchFamily="34" charset="-128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D" sz="1800" b="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Mengoptimalkan</a:t>
            </a:r>
            <a:r>
              <a:rPr lang="en-ID" sz="1800" b="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</a:t>
            </a:r>
            <a:r>
              <a:rPr lang="en-ID" sz="1800" b="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kinerja</a:t>
            </a:r>
            <a:r>
              <a:rPr lang="en-ID" sz="1800" b="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dan </a:t>
            </a:r>
            <a:r>
              <a:rPr lang="en-ID" sz="1800" b="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akurasi</a:t>
            </a:r>
            <a:r>
              <a:rPr lang="en-ID" sz="1800" b="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model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ID" sz="1800" b="0" i="0" dirty="0" err="1">
                <a:solidFill>
                  <a:srgbClr val="0000FF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Menganalisis</a:t>
            </a:r>
            <a:r>
              <a:rPr lang="en-ID" sz="1800" b="0" i="0" dirty="0">
                <a:solidFill>
                  <a:srgbClr val="0000FF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Hasil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D" sz="1800" b="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Menyajikan</a:t>
            </a:r>
            <a:r>
              <a:rPr lang="en-ID" sz="1800" b="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</a:t>
            </a:r>
            <a:r>
              <a:rPr lang="en-ID" sz="1800" b="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hasil</a:t>
            </a:r>
            <a:r>
              <a:rPr lang="en-ID" sz="1800" b="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</a:t>
            </a:r>
            <a:r>
              <a:rPr lang="en-ID" sz="1800" b="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analisis</a:t>
            </a:r>
            <a:r>
              <a:rPr lang="en-ID" sz="1800" b="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</a:t>
            </a:r>
            <a:r>
              <a:rPr lang="en-ID" sz="1800" b="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dalam</a:t>
            </a:r>
            <a:r>
              <a:rPr lang="en-ID" sz="1800" b="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</a:t>
            </a:r>
            <a:r>
              <a:rPr lang="en-ID" sz="1800" b="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bentuk</a:t>
            </a:r>
            <a:r>
              <a:rPr lang="en-ID" sz="1800" b="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visual </a:t>
            </a:r>
            <a:r>
              <a:rPr lang="en-ID" sz="1800" b="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atau</a:t>
            </a:r>
            <a:r>
              <a:rPr lang="en-ID" sz="1800" b="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</a:t>
            </a:r>
            <a:r>
              <a:rPr lang="en-ID" sz="1800" b="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naratif</a:t>
            </a:r>
            <a:endParaRPr lang="en-ID" sz="1800" b="0" i="0" dirty="0">
              <a:solidFill>
                <a:srgbClr val="111111"/>
              </a:solidFill>
              <a:effectLst/>
              <a:latin typeface="HGSSoeiKakugothicUB" panose="020B0A00000000000000" pitchFamily="34" charset="-128"/>
              <a:ea typeface="HGSSoeiKakugothicUB" panose="020B0A00000000000000" pitchFamily="34" charset="-128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D" sz="1800" b="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Menarik</a:t>
            </a:r>
            <a:r>
              <a:rPr lang="en-ID" sz="1800" b="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</a:t>
            </a:r>
            <a:r>
              <a:rPr lang="en-ID" sz="1800" b="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kesimpulan</a:t>
            </a:r>
            <a:r>
              <a:rPr lang="en-ID" sz="1800" b="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dan </a:t>
            </a:r>
            <a:r>
              <a:rPr lang="en-ID" sz="1800" b="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rekomendasi</a:t>
            </a:r>
            <a:r>
              <a:rPr lang="en-ID" sz="1800" b="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</a:t>
            </a:r>
            <a:r>
              <a:rPr lang="en-ID" sz="1800" b="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dari</a:t>
            </a:r>
            <a:r>
              <a:rPr lang="en-ID" sz="1800" b="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</a:t>
            </a:r>
            <a:r>
              <a:rPr lang="en-ID" sz="1800" b="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hasil</a:t>
            </a:r>
            <a:endParaRPr lang="en-ID" sz="1800" b="0" i="0" dirty="0">
              <a:solidFill>
                <a:srgbClr val="111111"/>
              </a:solidFill>
              <a:effectLst/>
              <a:latin typeface="HGSSoeiKakugothicUB" panose="020B0A00000000000000" pitchFamily="34" charset="-128"/>
              <a:ea typeface="HGSSoeiKakugothicUB" panose="020B0A00000000000000" pitchFamily="34" charset="-128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D" sz="1800" b="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Mengevaluasi</a:t>
            </a:r>
            <a:r>
              <a:rPr lang="en-ID" sz="1800" b="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dan </a:t>
            </a:r>
            <a:r>
              <a:rPr lang="en-ID" sz="1800" b="0" i="0" dirty="0" err="1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memperbaiki</a:t>
            </a:r>
            <a:r>
              <a:rPr lang="en-ID" sz="1800" b="0" i="0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 proses </a:t>
            </a:r>
            <a:r>
              <a:rPr lang="en-ID" sz="1800" b="0" i="1" dirty="0">
                <a:solidFill>
                  <a:srgbClr val="111111"/>
                </a:solidFill>
                <a:effectLst/>
                <a:latin typeface="HGSSoeiKakugothicUB" panose="020B0A00000000000000" pitchFamily="34" charset="-128"/>
                <a:ea typeface="HGSSoeiKakugothicUB" panose="020B0A00000000000000" pitchFamily="34" charset="-128"/>
              </a:rPr>
              <a:t>data science</a:t>
            </a:r>
          </a:p>
          <a:p>
            <a:pPr marL="0" indent="0">
              <a:buNone/>
            </a:pPr>
            <a:endParaRPr lang="en-ID" sz="1800" dirty="0">
              <a:latin typeface="HGSSoeiKakugothicUB" panose="020B0A00000000000000" pitchFamily="34" charset="-128"/>
              <a:ea typeface="HGSSoeiKakugothicUB" panose="020B0A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249137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1342</Words>
  <Application>Microsoft Office PowerPoint</Application>
  <PresentationFormat>Custom</PresentationFormat>
  <Paragraphs>89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Pengantar Sains Data</vt:lpstr>
      <vt:lpstr>Data dan Skala Pengukuran</vt:lpstr>
      <vt:lpstr>Pendahuluan</vt:lpstr>
      <vt:lpstr>Jenis Data</vt:lpstr>
      <vt:lpstr>Jenis Data</vt:lpstr>
      <vt:lpstr>Jenis Data</vt:lpstr>
      <vt:lpstr>Eksplorasi Data</vt:lpstr>
      <vt:lpstr>Pendahuluan</vt:lpstr>
      <vt:lpstr>Tujuan Eksplorasi Data</vt:lpstr>
      <vt:lpstr>Proses pada Eksplorasi Data</vt:lpstr>
      <vt:lpstr>Hasil Ekplorasi Data</vt:lpstr>
      <vt:lpstr>Panduan Eksplorasi Data</vt:lpstr>
      <vt:lpstr>Data Preprocessing</vt:lpstr>
      <vt:lpstr>Pengantar dan Tantangan Data Preprocessing</vt:lpstr>
      <vt:lpstr>Metode Data Preprocessing</vt:lpstr>
      <vt:lpstr>Data Cleaning</vt:lpstr>
      <vt:lpstr>Metode Penaganan Noise Data</vt:lpstr>
      <vt:lpstr>Slide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Pengantar Sains Data</dc:title>
  <dc:creator>Dimas Agung Prasetyo ,M.S.</dc:creator>
  <cp:lastModifiedBy>harmi</cp:lastModifiedBy>
  <cp:revision>21</cp:revision>
  <dcterms:created xsi:type="dcterms:W3CDTF">2024-01-23T04:11:18Z</dcterms:created>
  <dcterms:modified xsi:type="dcterms:W3CDTF">2024-01-27T09:59:00Z</dcterms:modified>
</cp:coreProperties>
</file>