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Jane Rafol" userId="2b73c172-9783-479a-a85f-31486109688b" providerId="ADAL" clId="{7E8A378F-7905-418B-B66B-35531520D5E3}"/>
    <pc:docChg chg="undo custSel modSld">
      <pc:chgData name="Mary Jane Rafol" userId="2b73c172-9783-479a-a85f-31486109688b" providerId="ADAL" clId="{7E8A378F-7905-418B-B66B-35531520D5E3}" dt="2022-05-02T23:57:44.735" v="190" actId="20577"/>
      <pc:docMkLst>
        <pc:docMk/>
      </pc:docMkLst>
      <pc:sldChg chg="addSp delSp modSp mod">
        <pc:chgData name="Mary Jane Rafol" userId="2b73c172-9783-479a-a85f-31486109688b" providerId="ADAL" clId="{7E8A378F-7905-418B-B66B-35531520D5E3}" dt="2022-05-02T23:57:44.735" v="190" actId="20577"/>
        <pc:sldMkLst>
          <pc:docMk/>
          <pc:sldMk cId="1275193823" sldId="263"/>
        </pc:sldMkLst>
        <pc:spChg chg="mod">
          <ac:chgData name="Mary Jane Rafol" userId="2b73c172-9783-479a-a85f-31486109688b" providerId="ADAL" clId="{7E8A378F-7905-418B-B66B-35531520D5E3}" dt="2022-05-02T23:56:53.146" v="87" actId="20577"/>
          <ac:spMkLst>
            <pc:docMk/>
            <pc:sldMk cId="1275193823" sldId="263"/>
            <ac:spMk id="4" creationId="{EBCCFE11-1878-4732-B76E-D7BBB4E0C2FB}"/>
          </ac:spMkLst>
        </pc:spChg>
        <pc:spChg chg="mod">
          <ac:chgData name="Mary Jane Rafol" userId="2b73c172-9783-479a-a85f-31486109688b" providerId="ADAL" clId="{7E8A378F-7905-418B-B66B-35531520D5E3}" dt="2022-05-02T23:57:27.858" v="176" actId="20577"/>
          <ac:spMkLst>
            <pc:docMk/>
            <pc:sldMk cId="1275193823" sldId="263"/>
            <ac:spMk id="8" creationId="{DBEDBBBF-17A9-4C54-AF35-5AD72F26D5CE}"/>
          </ac:spMkLst>
        </pc:spChg>
        <pc:spChg chg="mod">
          <ac:chgData name="Mary Jane Rafol" userId="2b73c172-9783-479a-a85f-31486109688b" providerId="ADAL" clId="{7E8A378F-7905-418B-B66B-35531520D5E3}" dt="2022-05-02T23:57:31.504" v="181" actId="20577"/>
          <ac:spMkLst>
            <pc:docMk/>
            <pc:sldMk cId="1275193823" sldId="263"/>
            <ac:spMk id="12" creationId="{F7C74DD5-7C41-4B15-9BD8-5DB63B4FC09F}"/>
          </ac:spMkLst>
        </pc:spChg>
        <pc:spChg chg="mod">
          <ac:chgData name="Mary Jane Rafol" userId="2b73c172-9783-479a-a85f-31486109688b" providerId="ADAL" clId="{7E8A378F-7905-418B-B66B-35531520D5E3}" dt="2022-05-02T23:57:35.152" v="185" actId="20577"/>
          <ac:spMkLst>
            <pc:docMk/>
            <pc:sldMk cId="1275193823" sldId="263"/>
            <ac:spMk id="14" creationId="{001BC021-13CE-4745-95F7-BF5028B032E3}"/>
          </ac:spMkLst>
        </pc:spChg>
        <pc:spChg chg="mod">
          <ac:chgData name="Mary Jane Rafol" userId="2b73c172-9783-479a-a85f-31486109688b" providerId="ADAL" clId="{7E8A378F-7905-418B-B66B-35531520D5E3}" dt="2022-05-02T23:57:38.129" v="186" actId="20577"/>
          <ac:spMkLst>
            <pc:docMk/>
            <pc:sldMk cId="1275193823" sldId="263"/>
            <ac:spMk id="16" creationId="{C69DFFD0-73CC-4EF5-83EA-D6428BE6E88A}"/>
          </ac:spMkLst>
        </pc:spChg>
        <pc:spChg chg="mod">
          <ac:chgData name="Mary Jane Rafol" userId="2b73c172-9783-479a-a85f-31486109688b" providerId="ADAL" clId="{7E8A378F-7905-418B-B66B-35531520D5E3}" dt="2022-05-02T23:57:44.735" v="190" actId="20577"/>
          <ac:spMkLst>
            <pc:docMk/>
            <pc:sldMk cId="1275193823" sldId="263"/>
            <ac:spMk id="18" creationId="{13A48EA6-A767-4E09-816E-D8FD5C9D770E}"/>
          </ac:spMkLst>
        </pc:spChg>
        <pc:spChg chg="mod">
          <ac:chgData name="Mary Jane Rafol" userId="2b73c172-9783-479a-a85f-31486109688b" providerId="ADAL" clId="{7E8A378F-7905-418B-B66B-35531520D5E3}" dt="2022-05-02T23:56:38.735" v="79" actId="113"/>
          <ac:spMkLst>
            <pc:docMk/>
            <pc:sldMk cId="1275193823" sldId="263"/>
            <ac:spMk id="25" creationId="{5E4335AF-7EFC-4F09-8801-D50B3289C0DD}"/>
          </ac:spMkLst>
        </pc:spChg>
        <pc:spChg chg="add del">
          <ac:chgData name="Mary Jane Rafol" userId="2b73c172-9783-479a-a85f-31486109688b" providerId="ADAL" clId="{7E8A378F-7905-418B-B66B-35531520D5E3}" dt="2022-04-30T17:59:16.008" v="6" actId="22"/>
          <ac:spMkLst>
            <pc:docMk/>
            <pc:sldMk cId="1275193823" sldId="263"/>
            <ac:spMk id="27" creationId="{D0FD16ED-A209-4E51-A1FD-E2455B5C84ED}"/>
          </ac:spMkLst>
        </pc:spChg>
        <pc:spChg chg="add del">
          <ac:chgData name="Mary Jane Rafol" userId="2b73c172-9783-479a-a85f-31486109688b" providerId="ADAL" clId="{7E8A378F-7905-418B-B66B-35531520D5E3}" dt="2022-04-30T17:59:18.074" v="8" actId="22"/>
          <ac:spMkLst>
            <pc:docMk/>
            <pc:sldMk cId="1275193823" sldId="263"/>
            <ac:spMk id="29" creationId="{A274E7A3-B19F-4235-BA9B-B13F66D86AC5}"/>
          </ac:spMkLst>
        </pc:spChg>
        <pc:spChg chg="mod">
          <ac:chgData name="Mary Jane Rafol" userId="2b73c172-9783-479a-a85f-31486109688b" providerId="ADAL" clId="{7E8A378F-7905-418B-B66B-35531520D5E3}" dt="2022-05-02T23:57:12.089" v="152" actId="20577"/>
          <ac:spMkLst>
            <pc:docMk/>
            <pc:sldMk cId="1275193823" sldId="263"/>
            <ac:spMk id="32" creationId="{ED529039-71F2-4AF0-9444-DA47BE7E1DD5}"/>
          </ac:spMkLst>
        </pc:spChg>
        <pc:spChg chg="add del">
          <ac:chgData name="Mary Jane Rafol" userId="2b73c172-9783-479a-a85f-31486109688b" providerId="ADAL" clId="{7E8A378F-7905-418B-B66B-35531520D5E3}" dt="2022-04-30T18:50:30.784" v="12" actId="21"/>
          <ac:spMkLst>
            <pc:docMk/>
            <pc:sldMk cId="1275193823" sldId="263"/>
            <ac:spMk id="37" creationId="{F34AC46C-BFFF-4422-808F-1EECC0D286DF}"/>
          </ac:spMkLst>
        </pc:spChg>
        <pc:spChg chg="mod">
          <ac:chgData name="Mary Jane Rafol" userId="2b73c172-9783-479a-a85f-31486109688b" providerId="ADAL" clId="{7E8A378F-7905-418B-B66B-35531520D5E3}" dt="2022-05-02T23:56:26.829" v="75" actId="108"/>
          <ac:spMkLst>
            <pc:docMk/>
            <pc:sldMk cId="1275193823" sldId="263"/>
            <ac:spMk id="39" creationId="{18B24E20-1A3A-4AA8-B54B-EE06E222778B}"/>
          </ac:spMkLst>
        </pc:spChg>
        <pc:spChg chg="mod">
          <ac:chgData name="Mary Jane Rafol" userId="2b73c172-9783-479a-a85f-31486109688b" providerId="ADAL" clId="{7E8A378F-7905-418B-B66B-35531520D5E3}" dt="2022-05-02T23:57:17.158" v="153" actId="1076"/>
          <ac:spMkLst>
            <pc:docMk/>
            <pc:sldMk cId="1275193823" sldId="263"/>
            <ac:spMk id="42" creationId="{5D406656-9230-47EF-9F9D-A9CCB586F64D}"/>
          </ac:spMkLst>
        </pc:spChg>
        <pc:spChg chg="mod">
          <ac:chgData name="Mary Jane Rafol" userId="2b73c172-9783-479a-a85f-31486109688b" providerId="ADAL" clId="{7E8A378F-7905-418B-B66B-35531520D5E3}" dt="2022-05-02T23:57:23.396" v="171" actId="20577"/>
          <ac:spMkLst>
            <pc:docMk/>
            <pc:sldMk cId="1275193823" sldId="263"/>
            <ac:spMk id="43" creationId="{6EC3CF35-5DCC-43CA-B8D5-CEEA94EF2D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1554-433C-4379-ADF7-7098850C9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7820E-D54B-4C5B-95A4-64F081303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952F-5CD1-4BD7-A4C8-58ACFCC8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EDA5F-32A9-4F4C-93AF-3000F075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DE98-0DA9-4AA1-809B-36B57CB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7518-7675-4606-AE1A-EBF56CB3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1928-504B-427B-A45B-EFFC0F7F8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F787-329B-4435-920B-488EAEAC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37C4-D9D6-4EAD-A436-E201152A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DA36-E312-4D9B-BF5B-A070B14F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C792F-9D59-4088-889B-D84B5DBEB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772AD-4D70-4F20-8617-668622706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8768-D703-479D-97D5-3AAE214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844A-6A1E-4B3B-B700-38F30AC0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C8FB-6677-4147-BC30-76480686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7818-0C85-4353-AB99-F9F3CDDC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9B4A-2631-43E6-9991-3668278D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41B8-DEAE-4F49-9F43-F7DAB6A0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2B35-5C9C-4BED-8324-855A91E0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00A0-5122-4EF9-9C63-08316CF2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7F0F-8064-48B9-BE7A-A6A8C636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6F477-A6DC-4C2E-B0B7-61AB3C63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C985-3AA1-43E5-B689-97620685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96D3-9605-4CC3-A998-65EB02DB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A0AB-4908-48AC-87C8-AB4BE1BF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75A3-0559-4DDA-A2FC-016A9E4C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F21E-58A4-4A43-A863-CB07A9B42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8AAF8-C877-4425-A7A1-AF38A0B3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72361-C73F-49EB-9574-CE9B5E28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48BD3-518A-4793-9E8D-1B7C1F34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C6AAF-8AEC-4A00-BEBE-3943B26A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4C8C-28BD-4FE0-88FF-AC881E4B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FFBF-ADA5-4BA7-808F-41C115BF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3AFB-D0E0-4AA8-8245-81804D625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68686-C926-4C62-9B44-ACDDC7FDD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CDC76-3B33-4D66-A328-64EAB25FD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13192-6DA1-41F7-BC82-D64BC315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C4A14-DD4E-4D5E-92CF-882FC526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CD93B-7A07-4824-895B-8C8186CF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C896-3F4E-49F5-A352-4775B88D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7E912-596E-4726-BB89-F6F7890F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897C8-CAC6-45AE-9AB3-14E23F22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B9DB1-3F04-410B-9F92-8004EE6C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B83D5-D2DF-4013-8EA6-FD9E2EC9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CAEAC-228E-42B2-9DCD-46C452B6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F0D0-0F56-4EC0-BAB2-28A63D92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51A8-14C6-44CF-BBA6-649942E6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A4ED-FF15-44D8-90F5-4E184672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58928-38F1-4410-8994-800A529F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6295-8277-4F89-B82D-178960B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A11B-A787-422B-B8FD-C0B20917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66B1E-5A8E-4D65-8B2C-D6832C88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7E87-A257-4E23-9614-2D70D7D9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B3F0-2E6B-4C85-9495-BDEB3859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779E5-A8F0-4D24-A833-03EB9F52E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6180A-3169-4A11-82FB-C41ACF93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94682-BD2C-4E3E-97B6-B8CA7C0B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CB5AB-2A6D-472B-AF16-91A3BFF3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0FCB-A4A1-40C2-89B4-DEC6242F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E2A98-01CA-440B-BF7D-3183FB4E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9286-B033-4487-AD1A-E969B97B2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1B84-D6BD-4DA0-A0CF-67E78978AC6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C7D70-C06F-4AC0-9CB1-E524BF9C2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5F62-7D1E-4D85-B512-EB1B86AA7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800D-4B30-40A8-85EF-5E1261AC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rtik2112/fraud-detec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CFE11-1878-4732-B76E-D7BBB4E0C2FB}"/>
              </a:ext>
            </a:extLst>
          </p:cNvPr>
          <p:cNvSpPr txBox="1"/>
          <p:nvPr/>
        </p:nvSpPr>
        <p:spPr>
          <a:xfrm>
            <a:off x="3035299" y="131473"/>
            <a:ext cx="830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there a Strong Correlation between the Fraud Incidences vs. the Spending Size, Age Group, Demographics and Transaction Time?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57E13C9-21D5-4978-9873-84B4BF23D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6793" y="60454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10C58C9F-0744-4AFB-8557-E63215435486}"/>
              </a:ext>
            </a:extLst>
          </p:cNvPr>
          <p:cNvSpPr/>
          <p:nvPr/>
        </p:nvSpPr>
        <p:spPr>
          <a:xfrm>
            <a:off x="8213111" y="1021407"/>
            <a:ext cx="2603655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Research Questions: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529039-71F2-4AF0-9444-DA47BE7E1DD5}"/>
              </a:ext>
            </a:extLst>
          </p:cNvPr>
          <p:cNvSpPr txBox="1"/>
          <p:nvPr/>
        </p:nvSpPr>
        <p:spPr>
          <a:xfrm>
            <a:off x="8213112" y="1610801"/>
            <a:ext cx="3652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there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correlation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between the fraud incidences vs. the spending size, age group, demographics and transaction time?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55FE3-FB56-49E4-992B-62CC25DA4D5A}"/>
              </a:ext>
            </a:extLst>
          </p:cNvPr>
          <p:cNvSpPr/>
          <p:nvPr/>
        </p:nvSpPr>
        <p:spPr>
          <a:xfrm>
            <a:off x="325891" y="4832662"/>
            <a:ext cx="11561311" cy="290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 GitHub Project Repository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(MJ)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F34AC46C-BFFF-4422-808F-1EECC0D286DF}"/>
              </a:ext>
            </a:extLst>
          </p:cNvPr>
          <p:cNvSpPr/>
          <p:nvPr/>
        </p:nvSpPr>
        <p:spPr>
          <a:xfrm>
            <a:off x="304797" y="172561"/>
            <a:ext cx="2603655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Title: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069AF6-B426-4DBA-8F3F-7BD4DC2C516A}"/>
              </a:ext>
            </a:extLst>
          </p:cNvPr>
          <p:cNvSpPr/>
          <p:nvPr/>
        </p:nvSpPr>
        <p:spPr>
          <a:xfrm>
            <a:off x="325891" y="2995054"/>
            <a:ext cx="2603655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Team Members: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A72339-86CC-4219-91D3-170D9972C7E4}"/>
              </a:ext>
            </a:extLst>
          </p:cNvPr>
          <p:cNvSpPr txBox="1"/>
          <p:nvPr/>
        </p:nvSpPr>
        <p:spPr>
          <a:xfrm>
            <a:off x="325892" y="3584448"/>
            <a:ext cx="25404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TD	Taib Diallo 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YX	Yuanfeng Xu 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AH	Alexis Hernandez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MJ	Mary Jane Rafol 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AB2AF73-A5E9-4DB6-98F7-63493452D418}"/>
              </a:ext>
            </a:extLst>
          </p:cNvPr>
          <p:cNvSpPr/>
          <p:nvPr/>
        </p:nvSpPr>
        <p:spPr>
          <a:xfrm>
            <a:off x="325891" y="1002671"/>
            <a:ext cx="2603655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Description: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B24E20-1A3A-4AA8-B54B-EE06E222778B}"/>
              </a:ext>
            </a:extLst>
          </p:cNvPr>
          <p:cNvSpPr txBox="1"/>
          <p:nvPr/>
        </p:nvSpPr>
        <p:spPr>
          <a:xfrm>
            <a:off x="325892" y="1592065"/>
            <a:ext cx="40157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ym typeface="Calibri"/>
              </a:rPr>
              <a:t>Determine if there is a correlation between the incident rate and victim’s age group, spending size, demographics, and time of transaction so that awareness campaigns can be directed to highly susceptible groups.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2E1DEDA-21ED-44FF-9B11-CE0AA7505BA8}"/>
              </a:ext>
            </a:extLst>
          </p:cNvPr>
          <p:cNvSpPr/>
          <p:nvPr/>
        </p:nvSpPr>
        <p:spPr>
          <a:xfrm>
            <a:off x="327711" y="5197474"/>
            <a:ext cx="2038182" cy="786738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DBBBF-17A9-4C54-AF35-5AD72F26D5CE}"/>
              </a:ext>
            </a:extLst>
          </p:cNvPr>
          <p:cNvSpPr/>
          <p:nvPr/>
        </p:nvSpPr>
        <p:spPr>
          <a:xfrm>
            <a:off x="835070" y="5394159"/>
            <a:ext cx="1757289" cy="1315800"/>
          </a:xfrm>
          <a:prstGeom prst="rect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059" tIns="151059" rIns="151059" bIns="151059" numCol="1" spcCol="1270" anchor="t" anchorCtr="0">
            <a:noAutofit/>
          </a:bodyPr>
          <a:lstStyle/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Clean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Explore, clean and stratify the fraud data set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C3E28BE-243B-4016-A5CF-B4919CD53B32}"/>
              </a:ext>
            </a:extLst>
          </p:cNvPr>
          <p:cNvSpPr/>
          <p:nvPr/>
        </p:nvSpPr>
        <p:spPr>
          <a:xfrm>
            <a:off x="2655769" y="5197474"/>
            <a:ext cx="2038182" cy="786738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74DD5-7C41-4B15-9BD8-5DB63B4FC09F}"/>
              </a:ext>
            </a:extLst>
          </p:cNvPr>
          <p:cNvSpPr/>
          <p:nvPr/>
        </p:nvSpPr>
        <p:spPr>
          <a:xfrm>
            <a:off x="3163127" y="5394159"/>
            <a:ext cx="1757289" cy="1315800"/>
          </a:xfrm>
          <a:prstGeom prst="rect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059" tIns="151059" rIns="151059" bIns="151059" numCol="1" spcCol="1270" anchor="t" anchorCtr="0">
            <a:noAutofit/>
          </a:bodyPr>
          <a:lstStyle/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Analyze Data</a:t>
            </a:r>
          </a:p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Loop through records and analyze attributes and patterns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37D32CC-DC10-4EF5-8502-4C32E049F4D0}"/>
              </a:ext>
            </a:extLst>
          </p:cNvPr>
          <p:cNvSpPr/>
          <p:nvPr/>
        </p:nvSpPr>
        <p:spPr>
          <a:xfrm>
            <a:off x="4983826" y="5197474"/>
            <a:ext cx="2038182" cy="786738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BC021-13CE-4745-95F7-BF5028B032E3}"/>
              </a:ext>
            </a:extLst>
          </p:cNvPr>
          <p:cNvSpPr/>
          <p:nvPr/>
        </p:nvSpPr>
        <p:spPr>
          <a:xfrm>
            <a:off x="5491185" y="5394159"/>
            <a:ext cx="1757289" cy="1315800"/>
          </a:xfrm>
          <a:prstGeom prst="rect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059" tIns="151059" rIns="151059" bIns="151059" numCol="1" spcCol="1270" anchor="t" anchorCtr="0">
            <a:noAutofit/>
          </a:bodyPr>
          <a:lstStyle/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API</a:t>
            </a:r>
          </a:p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APIs to support analysis results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04D00C2-037E-4C12-964E-03809C6DEB92}"/>
              </a:ext>
            </a:extLst>
          </p:cNvPr>
          <p:cNvSpPr/>
          <p:nvPr/>
        </p:nvSpPr>
        <p:spPr>
          <a:xfrm>
            <a:off x="7311884" y="5197474"/>
            <a:ext cx="2038182" cy="786738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DFFD0-73CC-4EF5-83EA-D6428BE6E88A}"/>
              </a:ext>
            </a:extLst>
          </p:cNvPr>
          <p:cNvSpPr/>
          <p:nvPr/>
        </p:nvSpPr>
        <p:spPr>
          <a:xfrm>
            <a:off x="7819242" y="5394159"/>
            <a:ext cx="1757289" cy="1315800"/>
          </a:xfrm>
          <a:prstGeom prst="rect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059" tIns="151059" rIns="151059" bIns="151059" numCol="1" spcCol="1270" anchor="t" anchorCtr="0">
            <a:noAutofit/>
          </a:bodyPr>
          <a:lstStyle/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Visuals</a:t>
            </a:r>
          </a:p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Plot graph to show variable relationships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E2591B70-E09A-430B-AC19-24D4E792884C}"/>
              </a:ext>
            </a:extLst>
          </p:cNvPr>
          <p:cNvSpPr/>
          <p:nvPr/>
        </p:nvSpPr>
        <p:spPr>
          <a:xfrm>
            <a:off x="9639941" y="5197474"/>
            <a:ext cx="2038182" cy="786738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A48EA6-A767-4E09-816E-D8FD5C9D770E}"/>
              </a:ext>
            </a:extLst>
          </p:cNvPr>
          <p:cNvSpPr/>
          <p:nvPr/>
        </p:nvSpPr>
        <p:spPr>
          <a:xfrm>
            <a:off x="10147300" y="5394159"/>
            <a:ext cx="1757289" cy="1315800"/>
          </a:xfrm>
          <a:prstGeom prst="rect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059" tIns="151059" rIns="151059" bIns="151059" numCol="1" spcCol="1270" anchor="t" anchorCtr="0">
            <a:noAutofit/>
          </a:bodyPr>
          <a:lstStyle/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Report</a:t>
            </a:r>
          </a:p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Prepare the final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 report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5D406656-9230-47EF-9F9D-A9CCB586F64D}"/>
              </a:ext>
            </a:extLst>
          </p:cNvPr>
          <p:cNvSpPr/>
          <p:nvPr/>
        </p:nvSpPr>
        <p:spPr>
          <a:xfrm>
            <a:off x="8213111" y="2746572"/>
            <a:ext cx="2603655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Sets: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3CF35-5DCC-43CA-B8D5-CEEA94EF2D52}"/>
              </a:ext>
            </a:extLst>
          </p:cNvPr>
          <p:cNvSpPr txBox="1"/>
          <p:nvPr/>
        </p:nvSpPr>
        <p:spPr>
          <a:xfrm>
            <a:off x="8213112" y="3335966"/>
            <a:ext cx="3652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Kaggle Fraud Data Set: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https://www.kaggle.com/datasets/kartik2112/fraud-detection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APIs: Census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335AF-7EFC-4F09-8801-D50B3289C0DD}"/>
              </a:ext>
            </a:extLst>
          </p:cNvPr>
          <p:cNvSpPr txBox="1"/>
          <p:nvPr/>
        </p:nvSpPr>
        <p:spPr>
          <a:xfrm>
            <a:off x="4341655" y="1618651"/>
            <a:ext cx="3357453" cy="314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Ho:  </a:t>
            </a:r>
            <a:r>
              <a:rPr lang="en-US" dirty="0">
                <a:sym typeface="Calibri"/>
              </a:rPr>
              <a:t>There is no correlation between the victim’s age, spending size, demographics, and time of transaction vs. fraud incidences.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Ha:  </a:t>
            </a:r>
            <a:r>
              <a:rPr lang="en-US" dirty="0">
                <a:sym typeface="Calibri"/>
              </a:rPr>
              <a:t>There is strong positive correlation between victim's age, spending size, demographics, and time of transaction vs. fraud incidences.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Hb:  </a:t>
            </a:r>
            <a:r>
              <a:rPr lang="en-US" dirty="0">
                <a:sym typeface="Calibri"/>
              </a:rPr>
              <a:t>There is strong negative correlation between victim's age, spending size, demographics, and time of transaction vs. fraud incidences.</a:t>
            </a:r>
            <a:endParaRPr lang="en-US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A791679-65D3-4700-918A-F3233ED26C5F}"/>
              </a:ext>
            </a:extLst>
          </p:cNvPr>
          <p:cNvSpPr/>
          <p:nvPr/>
        </p:nvSpPr>
        <p:spPr>
          <a:xfrm>
            <a:off x="4358338" y="1035677"/>
            <a:ext cx="2603655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Hypotheses:</a:t>
            </a:r>
          </a:p>
        </p:txBody>
      </p:sp>
    </p:spTree>
    <p:extLst>
      <p:ext uri="{BB962C8B-B14F-4D97-AF65-F5344CB8AC3E}">
        <p14:creationId xmlns:p14="http://schemas.microsoft.com/office/powerpoint/2010/main" val="127519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Jane Rafol</dc:creator>
  <cp:lastModifiedBy>Mary Jane Rafol</cp:lastModifiedBy>
  <cp:revision>1</cp:revision>
  <dcterms:created xsi:type="dcterms:W3CDTF">2022-04-23T18:01:32Z</dcterms:created>
  <dcterms:modified xsi:type="dcterms:W3CDTF">2022-05-02T23:57:45Z</dcterms:modified>
</cp:coreProperties>
</file>