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94634" autoAdjust="0"/>
  </p:normalViewPr>
  <p:slideViewPr>
    <p:cSldViewPr>
      <p:cViewPr>
        <p:scale>
          <a:sx n="100" d="100"/>
          <a:sy n="100" d="100"/>
        </p:scale>
        <p:origin x="-7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1651-E730-46D8-AA2C-51D79D742AC0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12C-5DAE-411B-A7AD-6A83530B0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4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1651-E730-46D8-AA2C-51D79D742AC0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12C-5DAE-411B-A7AD-6A83530B0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6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1651-E730-46D8-AA2C-51D79D742AC0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12C-5DAE-411B-A7AD-6A83530B0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8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1651-E730-46D8-AA2C-51D79D742AC0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12C-5DAE-411B-A7AD-6A83530B0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0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1651-E730-46D8-AA2C-51D79D742AC0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12C-5DAE-411B-A7AD-6A83530B0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2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1651-E730-46D8-AA2C-51D79D742AC0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12C-5DAE-411B-A7AD-6A83530B0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9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1651-E730-46D8-AA2C-51D79D742AC0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12C-5DAE-411B-A7AD-6A83530B0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2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1651-E730-46D8-AA2C-51D79D742AC0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12C-5DAE-411B-A7AD-6A83530B0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6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1651-E730-46D8-AA2C-51D79D742AC0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12C-5DAE-411B-A7AD-6A83530B0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1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1651-E730-46D8-AA2C-51D79D742AC0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12C-5DAE-411B-A7AD-6A83530B0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1651-E730-46D8-AA2C-51D79D742AC0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12C-5DAE-411B-A7AD-6A83530B0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2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A1651-E730-46D8-AA2C-51D79D742AC0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9912C-5DAE-411B-A7AD-6A83530B0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7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jcp.org/en/jsr/detail?id=369" TargetMode="External"/><Relationship Id="rId13" Type="http://schemas.openxmlformats.org/officeDocument/2006/relationships/hyperlink" Target="http://www.oracle.com/technetwork/java/javaee/jts-spec095-1508547.pdf" TargetMode="External"/><Relationship Id="rId18" Type="http://schemas.openxmlformats.org/officeDocument/2006/relationships/hyperlink" Target="http://jcp.org/en/jsr/detail?id=109" TargetMode="External"/><Relationship Id="rId26" Type="http://schemas.openxmlformats.org/officeDocument/2006/relationships/hyperlink" Target="http://jcp.org/en/jsr/detail?id=88" TargetMode="External"/><Relationship Id="rId39" Type="http://schemas.openxmlformats.org/officeDocument/2006/relationships/hyperlink" Target="http://jcp.org/en/jsr/detail?id=356" TargetMode="External"/><Relationship Id="rId3" Type="http://schemas.openxmlformats.org/officeDocument/2006/relationships/hyperlink" Target="http://docs.oracle.com/javase/8/docs/api/index.html" TargetMode="External"/><Relationship Id="rId21" Type="http://schemas.openxmlformats.org/officeDocument/2006/relationships/hyperlink" Target="http://jcp.org/en/jsr/detail?id=222" TargetMode="External"/><Relationship Id="rId34" Type="http://schemas.openxmlformats.org/officeDocument/2006/relationships/hyperlink" Target="http://jcp.org/en/jsr/detail?id=338" TargetMode="External"/><Relationship Id="rId42" Type="http://schemas.openxmlformats.org/officeDocument/2006/relationships/hyperlink" Target="http://jcp.org/en/jsr/detail?id=352" TargetMode="External"/><Relationship Id="rId7" Type="http://schemas.openxmlformats.org/officeDocument/2006/relationships/hyperlink" Target="http://jcp.org/en/jsr/detail?id=341" TargetMode="External"/><Relationship Id="rId12" Type="http://schemas.openxmlformats.org/officeDocument/2006/relationships/hyperlink" Target="http://jcp.org/en/jsr/detail?id=907" TargetMode="External"/><Relationship Id="rId17" Type="http://schemas.openxmlformats.org/officeDocument/2006/relationships/hyperlink" Target="http://jcp.org/en/jsr/detail?id=206" TargetMode="External"/><Relationship Id="rId25" Type="http://schemas.openxmlformats.org/officeDocument/2006/relationships/hyperlink" Target="http://jcp.org/en/jsr/detail?id=77" TargetMode="External"/><Relationship Id="rId33" Type="http://schemas.openxmlformats.org/officeDocument/2006/relationships/hyperlink" Target="http://jcp.org/en/jsr/detail?id=173" TargetMode="External"/><Relationship Id="rId38" Type="http://schemas.openxmlformats.org/officeDocument/2006/relationships/hyperlink" Target="http://jcp.org/en/jsr/detail?id=365" TargetMode="External"/><Relationship Id="rId46" Type="http://schemas.openxmlformats.org/officeDocument/2006/relationships/hyperlink" Target="http://jcp.org/en/jsr/detail?id=375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://jcp.org/en/jsr/detail?id=322" TargetMode="External"/><Relationship Id="rId20" Type="http://schemas.openxmlformats.org/officeDocument/2006/relationships/hyperlink" Target="http://jcp.org/en/jsr/detail?id=101" TargetMode="External"/><Relationship Id="rId29" Type="http://schemas.openxmlformats.org/officeDocument/2006/relationships/hyperlink" Target="http://jcp.org/en/jsr/detail?id=196" TargetMode="External"/><Relationship Id="rId41" Type="http://schemas.openxmlformats.org/officeDocument/2006/relationships/hyperlink" Target="http://jcp.org/en/jsr/detail?id=236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jcp.org/en/jsr/detail?id=245" TargetMode="External"/><Relationship Id="rId11" Type="http://schemas.openxmlformats.org/officeDocument/2006/relationships/hyperlink" Target="http://jcp.org/en/jsr/detail?id=343" TargetMode="External"/><Relationship Id="rId24" Type="http://schemas.openxmlformats.org/officeDocument/2006/relationships/hyperlink" Target="http://jcp.org/en/jsr/summary?id=370" TargetMode="External"/><Relationship Id="rId32" Type="http://schemas.openxmlformats.org/officeDocument/2006/relationships/hyperlink" Target="http://jcp.org/en/jsr/detail?id=372" TargetMode="External"/><Relationship Id="rId37" Type="http://schemas.openxmlformats.org/officeDocument/2006/relationships/hyperlink" Target="http://jcp.org/en/jsr/detail?id=330" TargetMode="External"/><Relationship Id="rId40" Type="http://schemas.openxmlformats.org/officeDocument/2006/relationships/hyperlink" Target="http://jcp.org/en/jsr/detail?id=374" TargetMode="External"/><Relationship Id="rId45" Type="http://schemas.openxmlformats.org/officeDocument/2006/relationships/hyperlink" Target="http://jcp.org/en/jsr/detail?id=367" TargetMode="External"/><Relationship Id="rId5" Type="http://schemas.openxmlformats.org/officeDocument/2006/relationships/hyperlink" Target="http://jcp.org/en/jsr/detail?id=345" TargetMode="External"/><Relationship Id="rId15" Type="http://schemas.openxmlformats.org/officeDocument/2006/relationships/hyperlink" Target="http://www.oracle.com/technetwork/java/javase/tech/index-jsp-138795.html" TargetMode="External"/><Relationship Id="rId23" Type="http://schemas.openxmlformats.org/officeDocument/2006/relationships/hyperlink" Target="http://jcp.org/en/jsr/detail?id=93" TargetMode="External"/><Relationship Id="rId28" Type="http://schemas.openxmlformats.org/officeDocument/2006/relationships/hyperlink" Target="http://jcp.org/en/jsr/detail?id=115" TargetMode="External"/><Relationship Id="rId36" Type="http://schemas.openxmlformats.org/officeDocument/2006/relationships/hyperlink" Target="http://jcp.org/en/jsr/detail?id=318" TargetMode="External"/><Relationship Id="rId10" Type="http://schemas.openxmlformats.org/officeDocument/2006/relationships/hyperlink" Target="http://docs.oracle.com/javase/8/docs/technotes/guides/jndi/index.html" TargetMode="External"/><Relationship Id="rId19" Type="http://schemas.openxmlformats.org/officeDocument/2006/relationships/hyperlink" Target="http://jcp.org/en/jsr/detail?id=224" TargetMode="External"/><Relationship Id="rId31" Type="http://schemas.openxmlformats.org/officeDocument/2006/relationships/hyperlink" Target="http://jcp.org/en/jsr/detail?id=52" TargetMode="External"/><Relationship Id="rId44" Type="http://schemas.openxmlformats.org/officeDocument/2006/relationships/hyperlink" Target="http://jcp.org/en/jsr/detail?id=250" TargetMode="External"/><Relationship Id="rId4" Type="http://schemas.openxmlformats.org/officeDocument/2006/relationships/hyperlink" Target="http://jcp.org/en/jsr/detail?id=366" TargetMode="External"/><Relationship Id="rId9" Type="http://schemas.openxmlformats.org/officeDocument/2006/relationships/hyperlink" Target="http://jcp.org/en/jsr/detail?id=221" TargetMode="External"/><Relationship Id="rId14" Type="http://schemas.openxmlformats.org/officeDocument/2006/relationships/hyperlink" Target="http://jcp.org/en/jsr/detail?id=919" TargetMode="External"/><Relationship Id="rId22" Type="http://schemas.openxmlformats.org/officeDocument/2006/relationships/hyperlink" Target="http://download.oracle.com/otndocs/jcp/jaxm-1.3-mrel-spec-oth-JSpec/" TargetMode="External"/><Relationship Id="rId27" Type="http://schemas.openxmlformats.org/officeDocument/2006/relationships/hyperlink" Target="http://jcp.org/en/jsr/detail?id=3" TargetMode="External"/><Relationship Id="rId30" Type="http://schemas.openxmlformats.org/officeDocument/2006/relationships/hyperlink" Target="http://docs.oracle.com/javase/8/docs/technotes/guides/security/jaas/JAASRefGuide.html" TargetMode="External"/><Relationship Id="rId35" Type="http://schemas.openxmlformats.org/officeDocument/2006/relationships/hyperlink" Target="http://jcp.org/en/jsr/detail?id=380" TargetMode="External"/><Relationship Id="rId43" Type="http://schemas.openxmlformats.org/officeDocument/2006/relationships/hyperlink" Target="http://jcp.org/en/jsr/detail?id=316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jcp.org/en/jsr/detail?id=340" TargetMode="External"/><Relationship Id="rId13" Type="http://schemas.openxmlformats.org/officeDocument/2006/relationships/hyperlink" Target="http://www.oracle.com/technetwork/java/javaee/jts-spec095-1508547.pdf" TargetMode="External"/><Relationship Id="rId18" Type="http://schemas.openxmlformats.org/officeDocument/2006/relationships/hyperlink" Target="http://jcp.org/en/jsr/detail?id=109" TargetMode="External"/><Relationship Id="rId26" Type="http://schemas.openxmlformats.org/officeDocument/2006/relationships/hyperlink" Target="http://jcp.org/en/jsr/detail?id=88" TargetMode="External"/><Relationship Id="rId39" Type="http://schemas.openxmlformats.org/officeDocument/2006/relationships/hyperlink" Target="http://jcp.org/en/jsr/detail?id=356" TargetMode="External"/><Relationship Id="rId3" Type="http://schemas.openxmlformats.org/officeDocument/2006/relationships/hyperlink" Target="http://docs.oracle.com/javase/7/docs/api/index.html" TargetMode="External"/><Relationship Id="rId21" Type="http://schemas.openxmlformats.org/officeDocument/2006/relationships/hyperlink" Target="http://jcp.org/en/jsr/detail?id=222" TargetMode="External"/><Relationship Id="rId34" Type="http://schemas.openxmlformats.org/officeDocument/2006/relationships/hyperlink" Target="http://jcp.org/en/jsr/detail?id=338" TargetMode="External"/><Relationship Id="rId42" Type="http://schemas.openxmlformats.org/officeDocument/2006/relationships/hyperlink" Target="http://jcp.org/en/jsr/detail?id=352" TargetMode="External"/><Relationship Id="rId7" Type="http://schemas.openxmlformats.org/officeDocument/2006/relationships/hyperlink" Target="http://jcp.org/en/jsr/detail?id=341" TargetMode="External"/><Relationship Id="rId12" Type="http://schemas.openxmlformats.org/officeDocument/2006/relationships/hyperlink" Target="http://jcp.org/en/jsr/detail?id=907" TargetMode="External"/><Relationship Id="rId17" Type="http://schemas.openxmlformats.org/officeDocument/2006/relationships/hyperlink" Target="http://jcp.org/en/jsr/detail?id=206" TargetMode="External"/><Relationship Id="rId25" Type="http://schemas.openxmlformats.org/officeDocument/2006/relationships/hyperlink" Target="http://jcp.org/en/jsr/detail?id=77" TargetMode="External"/><Relationship Id="rId33" Type="http://schemas.openxmlformats.org/officeDocument/2006/relationships/hyperlink" Target="http://jcp.org/en/jsr/detail?id=173" TargetMode="External"/><Relationship Id="rId38" Type="http://schemas.openxmlformats.org/officeDocument/2006/relationships/hyperlink" Target="http://jcp.org/en/jsr/detail?id=346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://jcp.org/en/jsr/detail?id=322" TargetMode="External"/><Relationship Id="rId20" Type="http://schemas.openxmlformats.org/officeDocument/2006/relationships/hyperlink" Target="http://jcp.org/en/jsr/detail?id=101" TargetMode="External"/><Relationship Id="rId29" Type="http://schemas.openxmlformats.org/officeDocument/2006/relationships/hyperlink" Target="http://jcp.org/en/jsr/detail?id=196" TargetMode="External"/><Relationship Id="rId41" Type="http://schemas.openxmlformats.org/officeDocument/2006/relationships/hyperlink" Target="http://jcp.org/en/jsr/detail?id=236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jcp.org/en/jsr/detail?id=245" TargetMode="External"/><Relationship Id="rId11" Type="http://schemas.openxmlformats.org/officeDocument/2006/relationships/hyperlink" Target="http://jcp.org/en/jsr/detail?id=343" TargetMode="External"/><Relationship Id="rId24" Type="http://schemas.openxmlformats.org/officeDocument/2006/relationships/hyperlink" Target="http://jcp.org/en/jsr/summary?id=339" TargetMode="External"/><Relationship Id="rId32" Type="http://schemas.openxmlformats.org/officeDocument/2006/relationships/hyperlink" Target="http://jcp.org/en/jsr/detail?id=344" TargetMode="External"/><Relationship Id="rId37" Type="http://schemas.openxmlformats.org/officeDocument/2006/relationships/hyperlink" Target="http://jcp.org/en/jsr/detail?id=330" TargetMode="External"/><Relationship Id="rId40" Type="http://schemas.openxmlformats.org/officeDocument/2006/relationships/hyperlink" Target="http://jcp.org/en/jsr/detail?id=353" TargetMode="External"/><Relationship Id="rId5" Type="http://schemas.openxmlformats.org/officeDocument/2006/relationships/hyperlink" Target="http://jcp.org/en/jsr/detail?id=345" TargetMode="External"/><Relationship Id="rId15" Type="http://schemas.openxmlformats.org/officeDocument/2006/relationships/hyperlink" Target="http://www.oracle.com/technetwork/java/javase/tech/index-jsp-138795.html" TargetMode="External"/><Relationship Id="rId23" Type="http://schemas.openxmlformats.org/officeDocument/2006/relationships/hyperlink" Target="http://jcp.org/en/jsr/detail?id=93" TargetMode="External"/><Relationship Id="rId28" Type="http://schemas.openxmlformats.org/officeDocument/2006/relationships/hyperlink" Target="http://jcp.org/en/jsr/detail?id=115" TargetMode="External"/><Relationship Id="rId36" Type="http://schemas.openxmlformats.org/officeDocument/2006/relationships/hyperlink" Target="http://jcp.org/en/jsr/detail?id=318" TargetMode="External"/><Relationship Id="rId10" Type="http://schemas.openxmlformats.org/officeDocument/2006/relationships/hyperlink" Target="http://docs.oracle.com/javase/7/docs/technotes/guides/jndi/index.html" TargetMode="External"/><Relationship Id="rId19" Type="http://schemas.openxmlformats.org/officeDocument/2006/relationships/hyperlink" Target="http://jcp.org/en/jsr/detail?id=224" TargetMode="External"/><Relationship Id="rId31" Type="http://schemas.openxmlformats.org/officeDocument/2006/relationships/hyperlink" Target="http://jcp.org/en/jsr/detail?id=52" TargetMode="External"/><Relationship Id="rId44" Type="http://schemas.openxmlformats.org/officeDocument/2006/relationships/hyperlink" Target="http://jcp.org/en/jsr/detail?id=250" TargetMode="External"/><Relationship Id="rId4" Type="http://schemas.openxmlformats.org/officeDocument/2006/relationships/hyperlink" Target="http://jcp.org/en/jsr/detail?id=342" TargetMode="External"/><Relationship Id="rId9" Type="http://schemas.openxmlformats.org/officeDocument/2006/relationships/hyperlink" Target="http://jcp.org/en/jsr/detail?id=221" TargetMode="External"/><Relationship Id="rId14" Type="http://schemas.openxmlformats.org/officeDocument/2006/relationships/hyperlink" Target="http://jcp.org/en/jsr/detail?id=919" TargetMode="External"/><Relationship Id="rId22" Type="http://schemas.openxmlformats.org/officeDocument/2006/relationships/hyperlink" Target="http://download.oracle.com/otndocs/jcp/jaxm-1.3-mrel-spec-oth-JSpec/" TargetMode="External"/><Relationship Id="rId27" Type="http://schemas.openxmlformats.org/officeDocument/2006/relationships/hyperlink" Target="http://jcp.org/en/jsr/detail?id=3" TargetMode="External"/><Relationship Id="rId30" Type="http://schemas.openxmlformats.org/officeDocument/2006/relationships/hyperlink" Target="http://docs.oracle.com/javase/6/docs/technotes/guides/security/jaas/JAASRefGuide.html" TargetMode="External"/><Relationship Id="rId35" Type="http://schemas.openxmlformats.org/officeDocument/2006/relationships/hyperlink" Target="http://jcp.org/en/jsr/detail?id=349" TargetMode="External"/><Relationship Id="rId43" Type="http://schemas.openxmlformats.org/officeDocument/2006/relationships/hyperlink" Target="http://jcp.org/en/jsr/detail?id=3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1mjr01\Desktop\javaee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2" r="10256" b="11277"/>
          <a:stretch/>
        </p:blipFill>
        <p:spPr bwMode="auto">
          <a:xfrm>
            <a:off x="2514600" y="76200"/>
            <a:ext cx="3228975" cy="120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1432913"/>
            <a:ext cx="9003196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hlinkClick r:id="rId3"/>
              </a:rPr>
              <a:t>Java SE 8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749976"/>
            <a:ext cx="9003196" cy="523220"/>
          </a:xfrm>
          <a:prstGeom prst="rect">
            <a:avLst/>
          </a:prstGeom>
          <a:solidFill>
            <a:srgbClr val="00B050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hlinkClick r:id="rId4"/>
              </a:rPr>
              <a:t>Java EE 8</a:t>
            </a:r>
            <a:br>
              <a:rPr lang="en-US" sz="1400" b="1" dirty="0" smtClean="0">
                <a:hlinkClick r:id="rId4"/>
              </a:rPr>
            </a:br>
            <a:r>
              <a:rPr lang="en-US" sz="1400" b="1" dirty="0" smtClean="0">
                <a:hlinkClick r:id="rId4"/>
              </a:rPr>
              <a:t>Full Profile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2743" y="2708213"/>
            <a:ext cx="1645920" cy="307777"/>
          </a:xfrm>
          <a:prstGeom prst="rect">
            <a:avLst/>
          </a:prstGeom>
          <a:solidFill>
            <a:schemeClr val="accent5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5"/>
              </a:rPr>
              <a:t>EJB 3.2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32743" y="4711046"/>
            <a:ext cx="164592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6"/>
              </a:rPr>
              <a:t>JSP 2.3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32743" y="5110605"/>
            <a:ext cx="164592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7"/>
              </a:rPr>
              <a:t>EL 3.0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32743" y="4311487"/>
            <a:ext cx="164592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445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8"/>
              </a:rPr>
              <a:t>Servlet 4.0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340600" y="2708212"/>
            <a:ext cx="1645920" cy="307777"/>
          </a:xfrm>
          <a:prstGeom prst="rect">
            <a:avLst/>
          </a:prstGeom>
          <a:solidFill>
            <a:schemeClr val="accent5"/>
          </a:solidFill>
          <a:ln w="4445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9"/>
              </a:rPr>
              <a:t>JDBC 4.2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582920" y="3511440"/>
            <a:ext cx="1645920" cy="307777"/>
          </a:xfrm>
          <a:prstGeom prst="rect">
            <a:avLst/>
          </a:prstGeom>
          <a:solidFill>
            <a:schemeClr val="accent2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10"/>
              </a:rPr>
              <a:t>JNDI 1.2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40600" y="4323450"/>
            <a:ext cx="1645920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11"/>
              </a:rPr>
              <a:t>JMS 2.0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32743" y="3906890"/>
            <a:ext cx="1645920" cy="307777"/>
          </a:xfrm>
          <a:prstGeom prst="rect">
            <a:avLst/>
          </a:prstGeom>
          <a:solidFill>
            <a:schemeClr val="accent5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12"/>
              </a:rPr>
              <a:t>JTA 1.2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345680" y="3107772"/>
            <a:ext cx="1645920" cy="307777"/>
          </a:xfrm>
          <a:prstGeom prst="rect">
            <a:avLst/>
          </a:prstGeom>
          <a:solidFill>
            <a:schemeClr val="accent5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13"/>
              </a:rPr>
              <a:t>JTS 1.0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340600" y="5117783"/>
            <a:ext cx="164592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45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14"/>
              </a:rPr>
              <a:t>Mail 1.6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340600" y="5505126"/>
            <a:ext cx="164592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15"/>
              </a:rPr>
              <a:t>Activation 1.1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345680" y="4706008"/>
            <a:ext cx="1645920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16"/>
              </a:rPr>
              <a:t>Connector 1.7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0" y="5105567"/>
            <a:ext cx="164592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17"/>
              </a:rPr>
              <a:t>JAX-P 1.3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0" y="3107772"/>
            <a:ext cx="164592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18"/>
              </a:rPr>
              <a:t>Web Services 1.4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810000" y="2708213"/>
            <a:ext cx="164592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19"/>
              </a:rPr>
              <a:t>JAX-WS 2.2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0" y="3507331"/>
            <a:ext cx="164592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0"/>
              </a:rPr>
              <a:t>JAX-RPC 1.1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0" y="4706008"/>
            <a:ext cx="164592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1"/>
              </a:rPr>
              <a:t>JAXB 2.2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810000" y="3906890"/>
            <a:ext cx="164592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2"/>
              </a:rPr>
              <a:t>SAAJ 1.3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810000" y="4306449"/>
            <a:ext cx="164592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3"/>
              </a:rPr>
              <a:t>JAX-R 1.0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905663" y="2708213"/>
            <a:ext cx="1645920" cy="307777"/>
          </a:xfrm>
          <a:prstGeom prst="rect">
            <a:avLst/>
          </a:prstGeom>
          <a:solidFill>
            <a:srgbClr val="FFC000"/>
          </a:solidFill>
          <a:ln w="4445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4"/>
              </a:rPr>
              <a:t>JAX-RS 2.1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582920" y="4710118"/>
            <a:ext cx="1645920" cy="307777"/>
          </a:xfrm>
          <a:prstGeom prst="rect">
            <a:avLst/>
          </a:prstGeom>
          <a:solidFill>
            <a:schemeClr val="accent2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5"/>
              </a:rPr>
              <a:t>Management 1.1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582920" y="4310559"/>
            <a:ext cx="1645920" cy="307777"/>
          </a:xfrm>
          <a:prstGeom prst="rect">
            <a:avLst/>
          </a:prstGeom>
          <a:solidFill>
            <a:schemeClr val="accent2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6"/>
              </a:rPr>
              <a:t>Deployment 1.2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582920" y="3911000"/>
            <a:ext cx="1645920" cy="307777"/>
          </a:xfrm>
          <a:prstGeom prst="rect">
            <a:avLst/>
          </a:prstGeom>
          <a:solidFill>
            <a:schemeClr val="accent2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7"/>
              </a:rPr>
              <a:t>JMX 1.2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582920" y="2707285"/>
            <a:ext cx="1645920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8"/>
              </a:rPr>
              <a:t>JACC 1.5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905663" y="6309281"/>
            <a:ext cx="1645920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9"/>
              </a:rPr>
              <a:t>JASPIC 1.1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582920" y="3106844"/>
            <a:ext cx="1645920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30"/>
              </a:rPr>
              <a:t>JAAS 1.0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32743" y="5510164"/>
            <a:ext cx="164592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31"/>
              </a:rPr>
              <a:t>JSTL 1.2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32743" y="5909723"/>
            <a:ext cx="164592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445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32"/>
              </a:rPr>
              <a:t>JSF 2.3</a:t>
            </a:r>
            <a:endParaRPr lang="en-US" sz="14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810000" y="5505126"/>
            <a:ext cx="164592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33"/>
              </a:rPr>
              <a:t>StAX 1.0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32743" y="3107772"/>
            <a:ext cx="1645920" cy="307777"/>
          </a:xfrm>
          <a:prstGeom prst="rect">
            <a:avLst/>
          </a:prstGeom>
          <a:solidFill>
            <a:schemeClr val="accent5"/>
          </a:solidFill>
          <a:ln w="4445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34"/>
              </a:rPr>
              <a:t>JPA 2.2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32743" y="3507331"/>
            <a:ext cx="1645920" cy="307777"/>
          </a:xfrm>
          <a:prstGeom prst="rect">
            <a:avLst/>
          </a:prstGeom>
          <a:solidFill>
            <a:schemeClr val="accent5"/>
          </a:solidFill>
          <a:ln w="4445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35"/>
              </a:rPr>
              <a:t>Bean Validation 2.0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905663" y="5519261"/>
            <a:ext cx="1645920" cy="307777"/>
          </a:xfrm>
          <a:prstGeom prst="rect">
            <a:avLst/>
          </a:prstGeom>
          <a:solidFill>
            <a:srgbClr val="FFFF00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36"/>
              </a:rPr>
              <a:t>Interceptors 1.2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905663" y="4311486"/>
            <a:ext cx="1645920" cy="307777"/>
          </a:xfrm>
          <a:prstGeom prst="rect">
            <a:avLst/>
          </a:prstGeom>
          <a:solidFill>
            <a:srgbClr val="FFFF00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37"/>
              </a:rPr>
              <a:t>DI 1.0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05663" y="3911927"/>
            <a:ext cx="1645920" cy="307777"/>
          </a:xfrm>
          <a:prstGeom prst="rect">
            <a:avLst/>
          </a:prstGeom>
          <a:solidFill>
            <a:srgbClr val="FFFF00"/>
          </a:solidFill>
          <a:ln w="4445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38"/>
              </a:rPr>
              <a:t>CDI 2.0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32743" y="6309282"/>
            <a:ext cx="164592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445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hlinkClick r:id="rId39"/>
              </a:rPr>
              <a:t>WebSocket</a:t>
            </a:r>
            <a:r>
              <a:rPr lang="en-US" sz="1400" dirty="0" smtClean="0">
                <a:hlinkClick r:id="rId39"/>
              </a:rPr>
              <a:t> 1.1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905663" y="3107772"/>
            <a:ext cx="1645920" cy="307777"/>
          </a:xfrm>
          <a:prstGeom prst="rect">
            <a:avLst/>
          </a:prstGeom>
          <a:solidFill>
            <a:srgbClr val="FFC000"/>
          </a:solidFill>
          <a:ln w="4445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40"/>
              </a:rPr>
              <a:t>JSON-P 1.1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7340600" y="3512368"/>
            <a:ext cx="1645920" cy="307777"/>
          </a:xfrm>
          <a:prstGeom prst="rect">
            <a:avLst/>
          </a:prstGeom>
          <a:solidFill>
            <a:schemeClr val="accent1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41"/>
              </a:rPr>
              <a:t>Concurrency 1.0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7340600" y="3911927"/>
            <a:ext cx="1645920" cy="307777"/>
          </a:xfrm>
          <a:prstGeom prst="rect">
            <a:avLst/>
          </a:prstGeom>
          <a:solidFill>
            <a:schemeClr val="accent1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42"/>
              </a:rPr>
              <a:t>Batch 1.0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905663" y="5110604"/>
            <a:ext cx="1645920" cy="307777"/>
          </a:xfrm>
          <a:prstGeom prst="rect">
            <a:avLst/>
          </a:prstGeom>
          <a:solidFill>
            <a:srgbClr val="FFFF00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43"/>
              </a:rPr>
              <a:t>Managed Beans 1.0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76200" y="2288504"/>
            <a:ext cx="3581400" cy="307777"/>
          </a:xfrm>
          <a:prstGeom prst="rect">
            <a:avLst/>
          </a:prstGeom>
          <a:solidFill>
            <a:srgbClr val="92D050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Java  EE Web Profile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05663" y="4711045"/>
            <a:ext cx="1645920" cy="307777"/>
          </a:xfrm>
          <a:prstGeom prst="rect">
            <a:avLst/>
          </a:prstGeom>
          <a:solidFill>
            <a:srgbClr val="FFFF00"/>
          </a:solidFill>
          <a:ln w="4445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44"/>
              </a:rPr>
              <a:t>Annotations 1.3</a:t>
            </a:r>
            <a:endParaRPr lang="en-US" sz="14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3657600" y="2288505"/>
            <a:ext cx="4859" cy="44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743992" y="340193"/>
            <a:ext cx="580608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200" b="1" dirty="0" smtClean="0">
                <a:solidFill>
                  <a:srgbClr val="FF9900"/>
                </a:solidFill>
                <a:latin typeface="Calibri Light" panose="020F0302020204030204" pitchFamily="34" charset="0"/>
              </a:rPr>
              <a:t>8</a:t>
            </a:r>
            <a:endParaRPr lang="en-US" sz="6200" b="1" dirty="0">
              <a:solidFill>
                <a:srgbClr val="FF9900"/>
              </a:solidFill>
              <a:latin typeface="Calibri Light" panose="020F03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05663" y="3507330"/>
            <a:ext cx="1645920" cy="307777"/>
          </a:xfrm>
          <a:prstGeom prst="rect">
            <a:avLst/>
          </a:prstGeom>
          <a:solidFill>
            <a:srgbClr val="FFC000"/>
          </a:solidFill>
          <a:ln w="44450" cap="rnd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45"/>
              </a:rPr>
              <a:t>JSON-B 1.0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905000" y="5909721"/>
            <a:ext cx="1645920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 w="44450" cap="rnd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46"/>
              </a:rPr>
              <a:t>Security 1.0</a:t>
            </a:r>
            <a:endParaRPr lang="en-US" sz="14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8392160" y="207005"/>
            <a:ext cx="523240" cy="0"/>
          </a:xfrm>
          <a:prstGeom prst="line">
            <a:avLst/>
          </a:prstGeom>
          <a:solidFill>
            <a:srgbClr val="FFC000"/>
          </a:solidFill>
          <a:ln w="44450" cap="rnd">
            <a:solidFill>
              <a:schemeClr val="tx1"/>
            </a:solidFill>
          </a:ln>
        </p:spPr>
      </p:cxnSp>
      <p:cxnSp>
        <p:nvCxnSpPr>
          <p:cNvPr id="52" name="Straight Connector 51"/>
          <p:cNvCxnSpPr/>
          <p:nvPr/>
        </p:nvCxnSpPr>
        <p:spPr>
          <a:xfrm>
            <a:off x="8392160" y="359405"/>
            <a:ext cx="523240" cy="0"/>
          </a:xfrm>
          <a:prstGeom prst="line">
            <a:avLst/>
          </a:prstGeom>
          <a:solidFill>
            <a:srgbClr val="FFC000"/>
          </a:solidFill>
          <a:ln w="44450" cap="rnd">
            <a:solidFill>
              <a:srgbClr val="FF0000"/>
            </a:solidFill>
            <a:prstDash val="sysDash"/>
          </a:ln>
        </p:spPr>
      </p:cxnSp>
      <p:sp>
        <p:nvSpPr>
          <p:cNvPr id="39" name="TextBox 38"/>
          <p:cNvSpPr txBox="1"/>
          <p:nvPr/>
        </p:nvSpPr>
        <p:spPr>
          <a:xfrm>
            <a:off x="7620000" y="7620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Updated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7620000" y="22860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New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8813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1mjr01\Desktop\javaee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2" r="10256" b="11277"/>
          <a:stretch/>
        </p:blipFill>
        <p:spPr bwMode="auto">
          <a:xfrm>
            <a:off x="2514600" y="76200"/>
            <a:ext cx="3228975" cy="120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1432913"/>
            <a:ext cx="9003196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hlinkClick r:id="rId3"/>
              </a:rPr>
              <a:t>Java SE 7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749976"/>
            <a:ext cx="9003196" cy="523220"/>
          </a:xfrm>
          <a:prstGeom prst="rect">
            <a:avLst/>
          </a:prstGeom>
          <a:solidFill>
            <a:srgbClr val="00B050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hlinkClick r:id="rId4"/>
              </a:rPr>
              <a:t>Java EE 7</a:t>
            </a:r>
            <a:br>
              <a:rPr lang="en-US" sz="1400" b="1" dirty="0" smtClean="0">
                <a:hlinkClick r:id="rId4"/>
              </a:rPr>
            </a:br>
            <a:r>
              <a:rPr lang="en-US" sz="1400" b="1" dirty="0" smtClean="0">
                <a:hlinkClick r:id="rId4"/>
              </a:rPr>
              <a:t>Full Profile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2743" y="2708213"/>
            <a:ext cx="1645920" cy="307777"/>
          </a:xfrm>
          <a:prstGeom prst="rect">
            <a:avLst/>
          </a:prstGeom>
          <a:solidFill>
            <a:schemeClr val="accent5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5"/>
              </a:rPr>
              <a:t>EJB 3.2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905663" y="3906890"/>
            <a:ext cx="164592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6"/>
              </a:rPr>
              <a:t>JSP 2.3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905663" y="4306449"/>
            <a:ext cx="164592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7"/>
              </a:rPr>
              <a:t>EL 3.0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663" y="3507331"/>
            <a:ext cx="164592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8"/>
              </a:rPr>
              <a:t>Servlet 3.1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340600" y="2708212"/>
            <a:ext cx="1645920" cy="307777"/>
          </a:xfrm>
          <a:prstGeom prst="rect">
            <a:avLst/>
          </a:prstGeom>
          <a:solidFill>
            <a:schemeClr val="accent5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9"/>
              </a:rPr>
              <a:t>JDBC 4.1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582920" y="3911927"/>
            <a:ext cx="1645920" cy="307777"/>
          </a:xfrm>
          <a:prstGeom prst="rect">
            <a:avLst/>
          </a:prstGeom>
          <a:solidFill>
            <a:schemeClr val="accent2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10"/>
              </a:rPr>
              <a:t>JNDI 1.2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40600" y="4323450"/>
            <a:ext cx="1645920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11"/>
              </a:rPr>
              <a:t>JMS 2.0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32743" y="3906890"/>
            <a:ext cx="1645920" cy="307777"/>
          </a:xfrm>
          <a:prstGeom prst="rect">
            <a:avLst/>
          </a:prstGeom>
          <a:solidFill>
            <a:schemeClr val="accent5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12"/>
              </a:rPr>
              <a:t>JTA 1.2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345680" y="3107772"/>
            <a:ext cx="1645920" cy="307777"/>
          </a:xfrm>
          <a:prstGeom prst="rect">
            <a:avLst/>
          </a:prstGeom>
          <a:solidFill>
            <a:schemeClr val="accent5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13"/>
              </a:rPr>
              <a:t>JTS 1.0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340600" y="5117783"/>
            <a:ext cx="164592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14"/>
              </a:rPr>
              <a:t>Mail 1.5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340600" y="5505126"/>
            <a:ext cx="164592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15"/>
              </a:rPr>
              <a:t>Activation 1.1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345680" y="4706008"/>
            <a:ext cx="1645920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16"/>
              </a:rPr>
              <a:t>Connector 1.7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0" y="5105567"/>
            <a:ext cx="164592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17"/>
              </a:rPr>
              <a:t>JAX-P 1.3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0" y="3107772"/>
            <a:ext cx="164592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18"/>
              </a:rPr>
              <a:t>Web Services 1.4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810000" y="2708213"/>
            <a:ext cx="164592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19"/>
              </a:rPr>
              <a:t>JAX-WS 2.2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0" y="3507331"/>
            <a:ext cx="164592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0"/>
              </a:rPr>
              <a:t>JAX-RPC 1.1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0" y="4706008"/>
            <a:ext cx="164592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1"/>
              </a:rPr>
              <a:t>JAXB 2.2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810000" y="3906890"/>
            <a:ext cx="164592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2"/>
              </a:rPr>
              <a:t>SAAJ 1.3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810000" y="4306449"/>
            <a:ext cx="164592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3"/>
              </a:rPr>
              <a:t>JAX-R 1.0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905663" y="2708213"/>
            <a:ext cx="1645920" cy="307777"/>
          </a:xfrm>
          <a:prstGeom prst="rect">
            <a:avLst/>
          </a:prstGeom>
          <a:solidFill>
            <a:srgbClr val="FFC000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4"/>
              </a:rPr>
              <a:t>JAX-RS 2.0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582920" y="5110605"/>
            <a:ext cx="1645920" cy="307777"/>
          </a:xfrm>
          <a:prstGeom prst="rect">
            <a:avLst/>
          </a:prstGeom>
          <a:solidFill>
            <a:schemeClr val="accent2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5"/>
              </a:rPr>
              <a:t>Management 1.1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582920" y="4711046"/>
            <a:ext cx="1645920" cy="307777"/>
          </a:xfrm>
          <a:prstGeom prst="rect">
            <a:avLst/>
          </a:prstGeom>
          <a:solidFill>
            <a:schemeClr val="accent2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6"/>
              </a:rPr>
              <a:t>Deployment 1.2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582920" y="4311487"/>
            <a:ext cx="1645920" cy="307777"/>
          </a:xfrm>
          <a:prstGeom prst="rect">
            <a:avLst/>
          </a:prstGeom>
          <a:solidFill>
            <a:schemeClr val="accent2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7"/>
              </a:rPr>
              <a:t>JMX 1.2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582920" y="3107772"/>
            <a:ext cx="1645920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8"/>
              </a:rPr>
              <a:t>JACC 1.5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582920" y="2708213"/>
            <a:ext cx="1645920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9"/>
              </a:rPr>
              <a:t>JASPIC 1.1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582920" y="3507331"/>
            <a:ext cx="1645920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30"/>
              </a:rPr>
              <a:t>JAAS 1.0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905663" y="4706008"/>
            <a:ext cx="164592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31"/>
              </a:rPr>
              <a:t>JSTL 1.2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905663" y="5105567"/>
            <a:ext cx="164592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32"/>
              </a:rPr>
              <a:t>JSF 2.2</a:t>
            </a:r>
            <a:endParaRPr lang="en-US" sz="14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810000" y="5505126"/>
            <a:ext cx="164592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33"/>
              </a:rPr>
              <a:t>StAX 1.0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32743" y="3107772"/>
            <a:ext cx="1645920" cy="307777"/>
          </a:xfrm>
          <a:prstGeom prst="rect">
            <a:avLst/>
          </a:prstGeom>
          <a:solidFill>
            <a:schemeClr val="accent5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34"/>
              </a:rPr>
              <a:t>JPA 2.1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32743" y="3507331"/>
            <a:ext cx="1645920" cy="307777"/>
          </a:xfrm>
          <a:prstGeom prst="rect">
            <a:avLst/>
          </a:prstGeom>
          <a:solidFill>
            <a:schemeClr val="accent5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35"/>
              </a:rPr>
              <a:t>Bean Validation 1.1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22583" y="5913783"/>
            <a:ext cx="1645920" cy="307777"/>
          </a:xfrm>
          <a:prstGeom prst="rect">
            <a:avLst/>
          </a:prstGeom>
          <a:solidFill>
            <a:srgbClr val="FFFF00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36"/>
              </a:rPr>
              <a:t>Interceptors 1.2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22583" y="4706008"/>
            <a:ext cx="1645920" cy="307777"/>
          </a:xfrm>
          <a:prstGeom prst="rect">
            <a:avLst/>
          </a:prstGeom>
          <a:solidFill>
            <a:srgbClr val="FFFF00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37"/>
              </a:rPr>
              <a:t>DI 1.0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22583" y="4306449"/>
            <a:ext cx="1645920" cy="307777"/>
          </a:xfrm>
          <a:prstGeom prst="rect">
            <a:avLst/>
          </a:prstGeom>
          <a:solidFill>
            <a:srgbClr val="FFFF00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38"/>
              </a:rPr>
              <a:t>CDI 1.1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905663" y="5505126"/>
            <a:ext cx="164592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39"/>
              </a:rPr>
              <a:t>WebSocket 1.0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905663" y="3107772"/>
            <a:ext cx="1645920" cy="307777"/>
          </a:xfrm>
          <a:prstGeom prst="rect">
            <a:avLst/>
          </a:prstGeom>
          <a:solidFill>
            <a:srgbClr val="FFC000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40"/>
              </a:rPr>
              <a:t>JSON-P 1.0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7340600" y="3512368"/>
            <a:ext cx="1645920" cy="307777"/>
          </a:xfrm>
          <a:prstGeom prst="rect">
            <a:avLst/>
          </a:prstGeom>
          <a:solidFill>
            <a:schemeClr val="accent1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41"/>
              </a:rPr>
              <a:t>Concurrency 1.0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7340600" y="3911927"/>
            <a:ext cx="1645920" cy="307777"/>
          </a:xfrm>
          <a:prstGeom prst="rect">
            <a:avLst/>
          </a:prstGeom>
          <a:solidFill>
            <a:schemeClr val="accent1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42"/>
              </a:rPr>
              <a:t>Batch 1.0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22583" y="5505126"/>
            <a:ext cx="1645920" cy="307777"/>
          </a:xfrm>
          <a:prstGeom prst="rect">
            <a:avLst/>
          </a:prstGeom>
          <a:solidFill>
            <a:srgbClr val="FFFF00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43"/>
              </a:rPr>
              <a:t>Managed Beans 1.0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76200" y="2288504"/>
            <a:ext cx="3581400" cy="307777"/>
          </a:xfrm>
          <a:prstGeom prst="rect">
            <a:avLst/>
          </a:prstGeom>
          <a:solidFill>
            <a:srgbClr val="92D050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Java  EE Web Profile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2583" y="5105567"/>
            <a:ext cx="1645920" cy="307777"/>
          </a:xfrm>
          <a:prstGeom prst="rect">
            <a:avLst/>
          </a:prstGeom>
          <a:solidFill>
            <a:srgbClr val="FFFF00"/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44"/>
              </a:rPr>
              <a:t>Annotations 1.2</a:t>
            </a:r>
            <a:endParaRPr lang="en-US" sz="14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3662459" y="2288504"/>
            <a:ext cx="0" cy="4026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743992" y="340193"/>
            <a:ext cx="580608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200" b="1" dirty="0">
                <a:solidFill>
                  <a:srgbClr val="FF9900"/>
                </a:solidFill>
                <a:latin typeface="Calibri Light" panose="020F030202020403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709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194</Words>
  <Application>Microsoft Office PowerPoint</Application>
  <PresentationFormat>On-screen Show (4:3)</PresentationFormat>
  <Paragraphs>92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Federal Reserve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Remijan, Michael J</dc:creator>
  <cp:lastModifiedBy>Remijan, Michael J</cp:lastModifiedBy>
  <cp:revision>65</cp:revision>
  <cp:lastPrinted>2017-07-17T12:51:49Z</cp:lastPrinted>
  <dcterms:created xsi:type="dcterms:W3CDTF">2017-07-14T14:14:16Z</dcterms:created>
  <dcterms:modified xsi:type="dcterms:W3CDTF">2017-07-17T12:52:51Z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c280ae82-d662-4598-b1f6-040aa8edd715</vt:lpwstr>
  </property>
</Properties>
</file>