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588"/>
  </p:normalViewPr>
  <p:slideViewPr>
    <p:cSldViewPr snapToGrid="0" snapToObjects="1">
      <p:cViewPr varScale="1">
        <p:scale>
          <a:sx n="135" d="100"/>
          <a:sy n="135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78AC-67FC-014A-8B34-4EA19DB8480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37AF8-8283-BC41-8A11-AEEBFDCF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7AF8-8283-BC41-8A11-AEEBFDCF7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5D8-21EE-6649-8004-BF8DA33B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75CCD-6916-7141-9A53-966E38BFE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4BDB-D71B-1B41-99B9-2E612665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DEF1-2E48-2C41-AC27-626E84E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9FAB-26EB-E944-B70C-42C135A6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EFD-D276-844C-91C7-602565DA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0647-A056-7949-B630-FDBB0989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4908-DA94-1343-A3AD-B9F22F21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7F80-4203-D447-9FC0-8E3E3D2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18BE-1311-5A44-BF40-37757C98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90945-7F27-704A-A82B-2A755C82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2594-0B82-E043-B89A-6AF1743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60A2-1DB1-034B-998D-4743D48F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0B15-8595-E149-B53E-48F5973E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B89C-6003-814E-8F49-F3236D8F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BE91-B6C5-1E4F-A4E2-F780D8B1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8347-61B0-3D41-91A2-B2FD3333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D745-D920-8A4A-97BF-D4320FA2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829E-E48E-2D45-85C4-8406EB16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21E7-92DF-A646-84C7-9F8CFAFD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A5E-A0B6-C640-A67D-2FF58B73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F139-A541-A249-A4D3-81FE10DA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6468-9456-D94E-822A-FAEE853F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BF2A-3735-9043-860C-50B081B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BC80-5887-EB49-9822-3CFE4A52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679C-50A5-3C4A-ABE1-46B3EAEE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B465-CC85-7043-AE4A-96F583713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C6DD-A81E-8A44-A2C1-AB1F6354A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AD46-A60E-CD4A-B27F-31262BDC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0234-84D5-0E40-BC4D-458D7A2F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0AC0-4B13-7A41-810C-FE523F47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2F5-15B2-6D42-AE39-CC662E13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AF3F-AF81-7446-9EBC-0E87B7BC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EAF5D-A79E-4849-B828-28412BFA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EAEB9-B0A1-9D44-A23F-364F0219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FFB01-F3B2-7148-BE36-D12AB2C4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E2E77-6A45-E246-8433-448F82D3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27AFE-6A4E-F445-B207-527BEAAA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EFFE9-2316-814A-9573-6D83BFBC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CA3B-8D23-164B-9744-FF6F191E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62535-718A-8144-ACCA-FAAA8686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E8577-8891-B349-91C6-89750A44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82A9-D215-7F4C-82C5-DA87440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2952C-03C6-E34A-8338-BE4D06D5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F2BE0-E493-114C-8C0D-BE7F69C7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5D514-89E6-9A45-B145-17C0394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E391-2790-E84F-97E4-8B472B2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175F-B8C7-B142-B92E-42D1AB32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209F-FDCE-2744-A015-7236BCBA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79CF2-4E4E-4648-BCA6-33337BF8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B5A1-5311-FA47-9FFC-A4EEBA54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B501-437A-774C-87C9-0A0FB26B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9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3EA7-88C2-1640-9210-3D5C75DA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1BB00-260B-3B44-BB76-779E71E95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887E0-6365-A54D-89CD-89D77C074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70A3-14D1-B241-B0AD-4428F00E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3BA84-CD19-8541-BC6A-F362018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C76E-328D-3243-A7ED-2C64736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D2AAB-9023-2745-8FA0-91D8ECB7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8EF7-D3BA-3341-9A5E-D51EA3B3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6C23-3E16-914A-875C-4A7DCB953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5455-DCD5-8F45-96BC-0035ECDA79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4BB3-0D96-D341-AD34-4500959AC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7B70-7263-E04B-AB30-768D5327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9131-D945-0C48-9102-CE6F39AE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D23-92FC-9B4B-AE74-37343AF8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IFS flight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B67FC-EFE8-8844-99F5-D9B6F6383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Maxime J Rizzo &amp; GSFC IFS team</a:t>
            </a:r>
          </a:p>
        </p:txBody>
      </p:sp>
    </p:spTree>
    <p:extLst>
      <p:ext uri="{BB962C8B-B14F-4D97-AF65-F5344CB8AC3E}">
        <p14:creationId xmlns:p14="http://schemas.microsoft.com/office/powerpoint/2010/main" val="233110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7AA8-AFD5-5F4F-B3D9-35569A0A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9495-1AAF-6842-965C-21B90724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has 2 roles:</a:t>
            </a:r>
          </a:p>
          <a:p>
            <a:pPr lvl="1"/>
            <a:r>
              <a:rPr lang="en-US" dirty="0"/>
              <a:t>Extract a cleaned IFS detector image into a cube usable for wavefront sensing</a:t>
            </a:r>
          </a:p>
          <a:p>
            <a:pPr lvl="1"/>
            <a:r>
              <a:rPr lang="en-US" dirty="0"/>
              <a:t>Update an existing calibration file using a monochromatic flatfield of </a:t>
            </a:r>
            <a:r>
              <a:rPr lang="en-US" dirty="0" err="1"/>
              <a:t>psflets</a:t>
            </a:r>
            <a:endParaRPr lang="en-US" dirty="0"/>
          </a:p>
          <a:p>
            <a:pPr lvl="2"/>
            <a:r>
              <a:rPr lang="en-US" dirty="0"/>
              <a:t>Uses simple centroiding for all </a:t>
            </a:r>
            <a:r>
              <a:rPr lang="en-US" dirty="0" err="1"/>
              <a:t>psflets</a:t>
            </a:r>
            <a:endParaRPr lang="en-US" dirty="0"/>
          </a:p>
          <a:p>
            <a:pPr lvl="2"/>
            <a:r>
              <a:rPr lang="en-US" dirty="0"/>
              <a:t>Least-squares fits the bulk x, y and theta shift of all </a:t>
            </a:r>
            <a:r>
              <a:rPr lang="en-US" dirty="0" err="1"/>
              <a:t>psflets</a:t>
            </a:r>
            <a:endParaRPr lang="en-US" dirty="0"/>
          </a:p>
          <a:p>
            <a:pPr lvl="2"/>
            <a:r>
              <a:rPr lang="en-US" dirty="0"/>
              <a:t>Calculate the </a:t>
            </a:r>
            <a:r>
              <a:rPr lang="en-US" dirty="0" err="1"/>
              <a:t>dx,dy</a:t>
            </a:r>
            <a:r>
              <a:rPr lang="en-US" dirty="0"/>
              <a:t> for all </a:t>
            </a:r>
            <a:r>
              <a:rPr lang="en-US" dirty="0" err="1"/>
              <a:t>psflets</a:t>
            </a:r>
            <a:r>
              <a:rPr lang="en-US" dirty="0"/>
              <a:t> resulting in the best fit correction</a:t>
            </a:r>
          </a:p>
          <a:p>
            <a:pPr lvl="2"/>
            <a:r>
              <a:rPr lang="en-US" dirty="0"/>
              <a:t>Apply this dx, </a:t>
            </a:r>
            <a:r>
              <a:rPr lang="en-US" dirty="0" err="1"/>
              <a:t>dy</a:t>
            </a:r>
            <a:r>
              <a:rPr lang="en-US" dirty="0"/>
              <a:t> to all </a:t>
            </a:r>
            <a:r>
              <a:rPr lang="en-US" dirty="0" err="1"/>
              <a:t>psflets</a:t>
            </a:r>
            <a:r>
              <a:rPr lang="en-US" dirty="0"/>
              <a:t> on the Horne extraction calibration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97B449-7EB9-BB4F-B9FD-82ACBD2B9542}"/>
                  </a:ext>
                </a:extLst>
              </p:cNvPr>
              <p:cNvSpPr txBox="1"/>
              <p:nvPr/>
            </p:nvSpPr>
            <p:spPr>
              <a:xfrm>
                <a:off x="1493911" y="5288091"/>
                <a:ext cx="9026713" cy="1164486"/>
              </a:xfrm>
              <a:prstGeom prst="rect">
                <a:avLst/>
              </a:prstGeom>
              <a:noFill/>
              <a:ln w="2222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Memo on l</a:t>
                </a:r>
                <a:r>
                  <a:rPr lang="en-US" b="0" dirty="0">
                    <a:latin typeface="Cambria Math" panose="02040503050406030204" pitchFamily="18" charset="0"/>
                  </a:rPr>
                  <a:t>east squares fit: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 for all spots </a:t>
                </a:r>
                <a:r>
                  <a:rPr lang="en-US" i="1" dirty="0" err="1"/>
                  <a:t>i</a:t>
                </a:r>
                <a:r>
                  <a:rPr lang="en-US" i="1" dirty="0"/>
                  <a:t>=0, …, n</a:t>
                </a:r>
              </a:p>
              <a:p>
                <a:r>
                  <a:rPr lang="en-US" dirty="0"/>
                  <a:t>Unknowns are the rotation matrix </a:t>
                </a:r>
                <a:r>
                  <a:rPr lang="en-US" i="1" dirty="0"/>
                  <a:t>R</a:t>
                </a:r>
                <a:r>
                  <a:rPr lang="en-US" dirty="0"/>
                  <a:t> and translation vector </a:t>
                </a:r>
                <a:r>
                  <a:rPr lang="en-US" i="1" dirty="0"/>
                  <a:t>t</a:t>
                </a:r>
                <a:r>
                  <a:rPr lang="en-US" dirty="0"/>
                  <a:t>, or unknown vector </a:t>
                </a:r>
                <a:r>
                  <a:rPr lang="en-US" i="1" dirty="0"/>
                  <a:t>x =</a:t>
                </a:r>
                <a:r>
                  <a:rPr lang="en-US" dirty="0"/>
                  <a:t> </a:t>
                </a:r>
                <a:r>
                  <a:rPr lang="en-US" i="1" dirty="0"/>
                  <a:t>[s, c, </a:t>
                </a:r>
                <a:r>
                  <a:rPr lang="en-US" i="1" dirty="0" err="1"/>
                  <a:t>tx</a:t>
                </a:r>
                <a:r>
                  <a:rPr lang="en-US" i="1" dirty="0"/>
                  <a:t>, ty]</a:t>
                </a:r>
                <a:r>
                  <a:rPr lang="en-US" i="1" baseline="30000" dirty="0"/>
                  <a:t>T</a:t>
                </a:r>
              </a:p>
              <a:p>
                <a:r>
                  <a:rPr lang="en-US" dirty="0"/>
                  <a:t>Rewrite system of n equations under the form </a:t>
                </a:r>
                <a:r>
                  <a:rPr lang="en-US" i="1" dirty="0"/>
                  <a:t>Ax=b</a:t>
                </a:r>
                <a:r>
                  <a:rPr lang="en-US" dirty="0"/>
                  <a:t> and solve with </a:t>
                </a:r>
                <a:r>
                  <a:rPr lang="en-US" dirty="0" err="1"/>
                  <a:t>lstsq</a:t>
                </a:r>
                <a:r>
                  <a:rPr lang="en-US" dirty="0"/>
                  <a:t> or </a:t>
                </a:r>
                <a:r>
                  <a:rPr lang="en-US" dirty="0" err="1"/>
                  <a:t>svd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97B449-7EB9-BB4F-B9FD-82ACBD2B9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5288091"/>
                <a:ext cx="9026713" cy="1164486"/>
              </a:xfrm>
              <a:prstGeom prst="rect">
                <a:avLst/>
              </a:prstGeom>
              <a:blipFill>
                <a:blip r:embed="rId2"/>
                <a:stretch>
                  <a:fillRect l="-1403" t="-4211" b="-9474"/>
                </a:stretch>
              </a:blipFill>
              <a:ln w="2222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98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81F-992C-C04D-B7C5-EA450102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48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Extract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E79D9-92B5-9F42-BE29-BA3AA71932FF}"/>
              </a:ext>
            </a:extLst>
          </p:cNvPr>
          <p:cNvSpPr/>
          <p:nvPr/>
        </p:nvSpPr>
        <p:spPr>
          <a:xfrm>
            <a:off x="1726897" y="1208475"/>
            <a:ext cx="3839297" cy="9734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image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IFS 2d pixel array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cleaned and dark-subtracted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4F00-1311-0147-8ADD-37C46FBB51E0}"/>
              </a:ext>
            </a:extLst>
          </p:cNvPr>
          <p:cNvSpPr/>
          <p:nvPr/>
        </p:nvSpPr>
        <p:spPr>
          <a:xfrm>
            <a:off x="1726897" y="2324845"/>
            <a:ext cx="3839297" cy="9734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lamlist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desired wavelength slices in the output cube (nm)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E22C7-55CB-1749-A712-05C6B15E281E}"/>
              </a:ext>
            </a:extLst>
          </p:cNvPr>
          <p:cNvSpPr/>
          <p:nvPr/>
        </p:nvSpPr>
        <p:spPr>
          <a:xfrm>
            <a:off x="1726897" y="3441215"/>
            <a:ext cx="3839297" cy="9734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calib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Calibration datafile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(crispy file)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A73E5-4B21-5E48-9692-6EFADADBCF7A}"/>
              </a:ext>
            </a:extLst>
          </p:cNvPr>
          <p:cNvSpPr/>
          <p:nvPr/>
        </p:nvSpPr>
        <p:spPr>
          <a:xfrm>
            <a:off x="7055667" y="3496763"/>
            <a:ext cx="1425478" cy="703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extract1D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05FEE-F97A-0A47-9128-C365D2573293}"/>
              </a:ext>
            </a:extLst>
          </p:cNvPr>
          <p:cNvSpPr/>
          <p:nvPr/>
        </p:nvSpPr>
        <p:spPr>
          <a:xfrm>
            <a:off x="9674322" y="3496763"/>
            <a:ext cx="1425478" cy="703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cube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762D8D-02FA-394C-8FC8-0591910B773C}"/>
              </a:ext>
            </a:extLst>
          </p:cNvPr>
          <p:cNvSpPr/>
          <p:nvPr/>
        </p:nvSpPr>
        <p:spPr>
          <a:xfrm>
            <a:off x="1726897" y="4607920"/>
            <a:ext cx="3839297" cy="97349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sum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False, runs 1D Horne extraction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True, run 1D sum (default: False)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0D291-E8F2-AA4C-B36C-0CAA30AC0572}"/>
              </a:ext>
            </a:extLst>
          </p:cNvPr>
          <p:cNvSpPr/>
          <p:nvPr/>
        </p:nvSpPr>
        <p:spPr>
          <a:xfrm>
            <a:off x="1726897" y="5774625"/>
            <a:ext cx="3839297" cy="97349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delt_y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microspectra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cross-spectral direction in pixels (default: 5)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244E098-A960-BD4F-85E2-3EE8D758ADEE}"/>
              </a:ext>
            </a:extLst>
          </p:cNvPr>
          <p:cNvSpPr/>
          <p:nvPr/>
        </p:nvSpPr>
        <p:spPr>
          <a:xfrm>
            <a:off x="1014158" y="1145332"/>
            <a:ext cx="604584" cy="3276907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DC1B26-9516-D148-AA93-CDC3AECA766D}"/>
              </a:ext>
            </a:extLst>
          </p:cNvPr>
          <p:cNvSpPr txBox="1"/>
          <p:nvPr/>
        </p:nvSpPr>
        <p:spPr>
          <a:xfrm>
            <a:off x="0" y="2576904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5C7F8-CA44-1D44-BB9B-F81C1A8A8751}"/>
              </a:ext>
            </a:extLst>
          </p:cNvPr>
          <p:cNvSpPr txBox="1"/>
          <p:nvPr/>
        </p:nvSpPr>
        <p:spPr>
          <a:xfrm>
            <a:off x="45076" y="5511582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CA7D083-A2DE-A942-B9F9-819AAB438938}"/>
              </a:ext>
            </a:extLst>
          </p:cNvPr>
          <p:cNvSpPr/>
          <p:nvPr/>
        </p:nvSpPr>
        <p:spPr>
          <a:xfrm>
            <a:off x="1014158" y="4644376"/>
            <a:ext cx="604584" cy="210374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23014-7908-0446-A716-D21463A8DD3B}"/>
              </a:ext>
            </a:extLst>
          </p:cNvPr>
          <p:cNvSpPr txBox="1"/>
          <p:nvPr/>
        </p:nvSpPr>
        <p:spPr>
          <a:xfrm>
            <a:off x="3259259" y="64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A1C95-AF20-EB43-944A-C6F99C6F30DD}"/>
              </a:ext>
            </a:extLst>
          </p:cNvPr>
          <p:cNvSpPr txBox="1"/>
          <p:nvPr/>
        </p:nvSpPr>
        <p:spPr>
          <a:xfrm>
            <a:off x="7265704" y="294433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8880F4-1959-0C42-9566-83F216ED7AE8}"/>
              </a:ext>
            </a:extLst>
          </p:cNvPr>
          <p:cNvSpPr txBox="1"/>
          <p:nvPr/>
        </p:nvSpPr>
        <p:spPr>
          <a:xfrm>
            <a:off x="9973308" y="2946236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A0FD5-3B66-5446-B966-B0A20097B170}"/>
              </a:ext>
            </a:extLst>
          </p:cNvPr>
          <p:cNvCxnSpPr>
            <a:cxnSpLocks/>
          </p:cNvCxnSpPr>
          <p:nvPr/>
        </p:nvCxnSpPr>
        <p:spPr>
          <a:xfrm>
            <a:off x="6334746" y="2392121"/>
            <a:ext cx="0" cy="29126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023071-C96C-C640-B95A-B5C318EB85D5}"/>
              </a:ext>
            </a:extLst>
          </p:cNvPr>
          <p:cNvCxnSpPr>
            <a:cxnSpLocks/>
          </p:cNvCxnSpPr>
          <p:nvPr/>
        </p:nvCxnSpPr>
        <p:spPr>
          <a:xfrm>
            <a:off x="9202065" y="2392121"/>
            <a:ext cx="0" cy="29126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AFE570-AF6B-3B4A-AE66-5E7E45224634}"/>
              </a:ext>
            </a:extLst>
          </p:cNvPr>
          <p:cNvSpPr txBox="1"/>
          <p:nvPr/>
        </p:nvSpPr>
        <p:spPr>
          <a:xfrm>
            <a:off x="6919275" y="928765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Extracts IFS frame into cube at desired wavelengths</a:t>
            </a:r>
          </a:p>
        </p:txBody>
      </p:sp>
    </p:spTree>
    <p:extLst>
      <p:ext uri="{BB962C8B-B14F-4D97-AF65-F5344CB8AC3E}">
        <p14:creationId xmlns:p14="http://schemas.microsoft.com/office/powerpoint/2010/main" val="12807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7450-21B2-9B45-801E-4D9CC4D7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239" y="66647"/>
            <a:ext cx="10515600" cy="1325563"/>
          </a:xfrm>
        </p:spPr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8A63F-3CEE-4440-B864-DB3949D5734B}"/>
              </a:ext>
            </a:extLst>
          </p:cNvPr>
          <p:cNvSpPr/>
          <p:nvPr/>
        </p:nvSpPr>
        <p:spPr>
          <a:xfrm>
            <a:off x="1986328" y="1241635"/>
            <a:ext cx="4097394" cy="9734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IFS 2d pixel array of monochromatic spots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cleaned and dark-subtracted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D13F8-A923-AB4D-9EAA-FB4EFBF219A7}"/>
              </a:ext>
            </a:extLst>
          </p:cNvPr>
          <p:cNvSpPr/>
          <p:nvPr/>
        </p:nvSpPr>
        <p:spPr>
          <a:xfrm>
            <a:off x="1986328" y="2358005"/>
            <a:ext cx="4097393" cy="9734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monochromekey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 positions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psflets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calibration wavelength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212A4-1565-3848-9B92-7904A37A2A23}"/>
              </a:ext>
            </a:extLst>
          </p:cNvPr>
          <p:cNvSpPr/>
          <p:nvPr/>
        </p:nvSpPr>
        <p:spPr>
          <a:xfrm>
            <a:off x="1986328" y="3474375"/>
            <a:ext cx="4097393" cy="97349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halfsize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Half size of box for re-centroiding each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psflet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(default: 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AF0D5-F6CD-4B4B-B1FF-D52D35650971}"/>
              </a:ext>
            </a:extLst>
          </p:cNvPr>
          <p:cNvSpPr/>
          <p:nvPr/>
        </p:nvSpPr>
        <p:spPr>
          <a:xfrm>
            <a:off x="7283076" y="3474375"/>
            <a:ext cx="1425478" cy="703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31DAC-C789-8D4A-B340-847F921C0697}"/>
              </a:ext>
            </a:extLst>
          </p:cNvPr>
          <p:cNvSpPr/>
          <p:nvPr/>
        </p:nvSpPr>
        <p:spPr>
          <a:xfrm>
            <a:off x="9429136" y="3310383"/>
            <a:ext cx="2467896" cy="983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dx, </a:t>
            </a:r>
            <a:r>
              <a:rPr lang="en-US" dirty="0" err="1">
                <a:solidFill>
                  <a:srgbClr val="C00000"/>
                </a:solidFill>
              </a:rPr>
              <a:t>dy</a:t>
            </a:r>
            <a:r>
              <a:rPr lang="en-US" dirty="0">
                <a:solidFill>
                  <a:srgbClr val="C00000"/>
                </a:solidFill>
              </a:rPr>
              <a:t>, snr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Offsets and snr for 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psflets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B27FB-64C5-AF40-B134-8B05CDC5197B}"/>
              </a:ext>
            </a:extLst>
          </p:cNvPr>
          <p:cNvSpPr/>
          <p:nvPr/>
        </p:nvSpPr>
        <p:spPr>
          <a:xfrm>
            <a:off x="1986328" y="4641080"/>
            <a:ext cx="4097393" cy="97349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apdiam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Diameter of photometric aperture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(default: 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ABE3D-8570-C747-AF3F-9C73FB6655A6}"/>
              </a:ext>
            </a:extLst>
          </p:cNvPr>
          <p:cNvSpPr/>
          <p:nvPr/>
        </p:nvSpPr>
        <p:spPr>
          <a:xfrm>
            <a:off x="1986328" y="5807785"/>
            <a:ext cx="4097393" cy="97349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snrthreshold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Discard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psflets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below this snr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(default: 10)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3CA71B2-772D-5245-8B0C-49FAA915D6C0}"/>
              </a:ext>
            </a:extLst>
          </p:cNvPr>
          <p:cNvSpPr/>
          <p:nvPr/>
        </p:nvSpPr>
        <p:spPr>
          <a:xfrm>
            <a:off x="1229393" y="1178492"/>
            <a:ext cx="604584" cy="215300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E10409E-54BF-B74B-9C33-35DDBD04CDFE}"/>
              </a:ext>
            </a:extLst>
          </p:cNvPr>
          <p:cNvSpPr/>
          <p:nvPr/>
        </p:nvSpPr>
        <p:spPr>
          <a:xfrm>
            <a:off x="1234359" y="3474375"/>
            <a:ext cx="604584" cy="330690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1F7F7-EAFC-7D4B-AD18-5E688F1F469C}"/>
              </a:ext>
            </a:extLst>
          </p:cNvPr>
          <p:cNvSpPr txBox="1"/>
          <p:nvPr/>
        </p:nvSpPr>
        <p:spPr>
          <a:xfrm>
            <a:off x="23109" y="2013256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753D8-4B75-E24D-A2CC-50E24D34C58C}"/>
              </a:ext>
            </a:extLst>
          </p:cNvPr>
          <p:cNvSpPr txBox="1"/>
          <p:nvPr/>
        </p:nvSpPr>
        <p:spPr>
          <a:xfrm>
            <a:off x="68185" y="4947934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ADE7A-D574-CB41-B524-51DB5E7CE9B2}"/>
              </a:ext>
            </a:extLst>
          </p:cNvPr>
          <p:cNvSpPr txBox="1"/>
          <p:nvPr/>
        </p:nvSpPr>
        <p:spPr>
          <a:xfrm>
            <a:off x="3571164" y="7294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EBA33-7286-6D40-9B4A-992A7F711E12}"/>
              </a:ext>
            </a:extLst>
          </p:cNvPr>
          <p:cNvSpPr txBox="1"/>
          <p:nvPr/>
        </p:nvSpPr>
        <p:spPr>
          <a:xfrm>
            <a:off x="7493113" y="24754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E96F30-6E4B-C146-A770-9705E0E922F7}"/>
              </a:ext>
            </a:extLst>
          </p:cNvPr>
          <p:cNvSpPr txBox="1"/>
          <p:nvPr/>
        </p:nvSpPr>
        <p:spPr>
          <a:xfrm>
            <a:off x="10281826" y="247542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75744B-A9AC-124F-8415-1C7EF351466D}"/>
              </a:ext>
            </a:extLst>
          </p:cNvPr>
          <p:cNvCxnSpPr>
            <a:cxnSpLocks/>
          </p:cNvCxnSpPr>
          <p:nvPr/>
        </p:nvCxnSpPr>
        <p:spPr>
          <a:xfrm>
            <a:off x="6853220" y="2288851"/>
            <a:ext cx="0" cy="29126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9D0FEB-7622-BD41-A76E-87F6BDC065E0}"/>
              </a:ext>
            </a:extLst>
          </p:cNvPr>
          <p:cNvCxnSpPr>
            <a:cxnSpLocks/>
          </p:cNvCxnSpPr>
          <p:nvPr/>
        </p:nvCxnSpPr>
        <p:spPr>
          <a:xfrm>
            <a:off x="9081848" y="2288851"/>
            <a:ext cx="0" cy="29126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5D3EA3-1DD3-D14D-A6B3-A4149003965F}"/>
              </a:ext>
            </a:extLst>
          </p:cNvPr>
          <p:cNvSpPr txBox="1"/>
          <p:nvPr/>
        </p:nvSpPr>
        <p:spPr>
          <a:xfrm>
            <a:off x="8964606" y="993826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Finds dx,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dy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for each spots</a:t>
            </a:r>
          </a:p>
        </p:txBody>
      </p:sp>
    </p:spTree>
    <p:extLst>
      <p:ext uri="{BB962C8B-B14F-4D97-AF65-F5344CB8AC3E}">
        <p14:creationId xmlns:p14="http://schemas.microsoft.com/office/powerpoint/2010/main" val="309043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4099CB-B711-C746-9E04-F3653966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095" y="66646"/>
            <a:ext cx="10515600" cy="1325563"/>
          </a:xfrm>
        </p:spPr>
        <p:txBody>
          <a:bodyPr/>
          <a:lstStyle/>
          <a:p>
            <a:r>
              <a:rPr lang="en-US" dirty="0"/>
              <a:t>Post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AF830-FD61-3B4C-834E-0975FE3D4F53}"/>
              </a:ext>
            </a:extLst>
          </p:cNvPr>
          <p:cNvSpPr/>
          <p:nvPr/>
        </p:nvSpPr>
        <p:spPr>
          <a:xfrm>
            <a:off x="1884153" y="1455771"/>
            <a:ext cx="4097394" cy="653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dx, </a:t>
            </a:r>
            <a:r>
              <a:rPr lang="en-US" dirty="0" err="1">
                <a:solidFill>
                  <a:srgbClr val="C00000"/>
                </a:solidFill>
              </a:rPr>
              <a:t>dy</a:t>
            </a:r>
            <a:r>
              <a:rPr lang="en-US" dirty="0">
                <a:solidFill>
                  <a:srgbClr val="C00000"/>
                </a:solidFill>
              </a:rPr>
              <a:t>, snr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update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D2067-6F9D-6E41-AFCC-78825DCCE3D8}"/>
              </a:ext>
            </a:extLst>
          </p:cNvPr>
          <p:cNvSpPr/>
          <p:nvPr/>
        </p:nvSpPr>
        <p:spPr>
          <a:xfrm>
            <a:off x="1884153" y="2272151"/>
            <a:ext cx="4097393" cy="6491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old_monochromekey_file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to old monochrome key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D6699-8BBC-FA46-8AEB-74C8F227F1A7}"/>
              </a:ext>
            </a:extLst>
          </p:cNvPr>
          <p:cNvSpPr/>
          <p:nvPr/>
        </p:nvSpPr>
        <p:spPr>
          <a:xfrm>
            <a:off x="7116596" y="3474375"/>
            <a:ext cx="1673586" cy="703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apply_update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F11AB-910D-5147-B533-C5A8A15B5070}"/>
              </a:ext>
            </a:extLst>
          </p:cNvPr>
          <p:cNvSpPr/>
          <p:nvPr/>
        </p:nvSpPr>
        <p:spPr>
          <a:xfrm>
            <a:off x="9430074" y="2674301"/>
            <a:ext cx="2467896" cy="983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Dx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Dy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sigx,sigy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Offsets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psflets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2D)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DCBF6-BA7C-0444-A1D6-889B209B477A}"/>
              </a:ext>
            </a:extLst>
          </p:cNvPr>
          <p:cNvSpPr/>
          <p:nvPr/>
        </p:nvSpPr>
        <p:spPr>
          <a:xfrm>
            <a:off x="1891015" y="5565061"/>
            <a:ext cx="4097393" cy="105021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fitrot</a:t>
            </a:r>
            <a:r>
              <a:rPr lang="en-US" dirty="0">
                <a:solidFill>
                  <a:srgbClr val="C00000"/>
                </a:solidFill>
              </a:rPr>
              <a:t>=True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True, does a least squares fit on translation + rotation; if False, does only translation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E3A57AE-BA05-9543-B896-305872B3DD1F}"/>
              </a:ext>
            </a:extLst>
          </p:cNvPr>
          <p:cNvSpPr/>
          <p:nvPr/>
        </p:nvSpPr>
        <p:spPr>
          <a:xfrm>
            <a:off x="1095085" y="1455770"/>
            <a:ext cx="604584" cy="389858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D5107F7-E3D0-714C-A795-4661ECBCB673}"/>
              </a:ext>
            </a:extLst>
          </p:cNvPr>
          <p:cNvSpPr/>
          <p:nvPr/>
        </p:nvSpPr>
        <p:spPr>
          <a:xfrm>
            <a:off x="1139046" y="5565061"/>
            <a:ext cx="604584" cy="97349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2185-D0B3-704B-AD02-ACF99B4EEC14}"/>
              </a:ext>
            </a:extLst>
          </p:cNvPr>
          <p:cNvSpPr txBox="1"/>
          <p:nvPr/>
        </p:nvSpPr>
        <p:spPr>
          <a:xfrm>
            <a:off x="41126" y="3216005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A0BB2-D0C7-414A-AA73-75D76824D675}"/>
              </a:ext>
            </a:extLst>
          </p:cNvPr>
          <p:cNvSpPr txBox="1"/>
          <p:nvPr/>
        </p:nvSpPr>
        <p:spPr>
          <a:xfrm>
            <a:off x="120790" y="583405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98E7E-CB03-244B-AB15-E683075431A0}"/>
              </a:ext>
            </a:extLst>
          </p:cNvPr>
          <p:cNvSpPr txBox="1"/>
          <p:nvPr/>
        </p:nvSpPr>
        <p:spPr>
          <a:xfrm>
            <a:off x="3468989" y="9435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3064E-AF43-AF42-B6C3-912B16E0E0C9}"/>
              </a:ext>
            </a:extLst>
          </p:cNvPr>
          <p:cNvSpPr txBox="1"/>
          <p:nvPr/>
        </p:nvSpPr>
        <p:spPr>
          <a:xfrm>
            <a:off x="7378231" y="248963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D2CB8-5FBF-BA47-BFEA-189FBA279B06}"/>
              </a:ext>
            </a:extLst>
          </p:cNvPr>
          <p:cNvSpPr txBox="1"/>
          <p:nvPr/>
        </p:nvSpPr>
        <p:spPr>
          <a:xfrm>
            <a:off x="10282764" y="216696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FF0AED-8D6E-F44A-AEC2-899030AFF8FF}"/>
              </a:ext>
            </a:extLst>
          </p:cNvPr>
          <p:cNvCxnSpPr>
            <a:cxnSpLocks/>
          </p:cNvCxnSpPr>
          <p:nvPr/>
        </p:nvCxnSpPr>
        <p:spPr>
          <a:xfrm>
            <a:off x="6853220" y="2288851"/>
            <a:ext cx="0" cy="29126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A8A97-F96A-7446-9AEE-2F2FB6352602}"/>
              </a:ext>
            </a:extLst>
          </p:cNvPr>
          <p:cNvCxnSpPr>
            <a:cxnSpLocks/>
          </p:cNvCxnSpPr>
          <p:nvPr/>
        </p:nvCxnSpPr>
        <p:spPr>
          <a:xfrm>
            <a:off x="9081848" y="2288851"/>
            <a:ext cx="0" cy="29126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8D2F40-F6F6-A440-9879-126AAA124707}"/>
              </a:ext>
            </a:extLst>
          </p:cNvPr>
          <p:cNvSpPr txBox="1"/>
          <p:nvPr/>
        </p:nvSpPr>
        <p:spPr>
          <a:xfrm>
            <a:off x="5930991" y="943564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Applies a wavelength calibration by creating new calibration files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7FC5-16FB-B94C-B4C7-83177DA1D49E}"/>
              </a:ext>
            </a:extLst>
          </p:cNvPr>
          <p:cNvSpPr/>
          <p:nvPr/>
        </p:nvSpPr>
        <p:spPr>
          <a:xfrm>
            <a:off x="9430074" y="3909861"/>
            <a:ext cx="2467896" cy="983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monochromekey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calibration 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65587-712F-EE46-88D8-1F53E1F2159E}"/>
              </a:ext>
            </a:extLst>
          </p:cNvPr>
          <p:cNvSpPr/>
          <p:nvPr/>
        </p:nvSpPr>
        <p:spPr>
          <a:xfrm>
            <a:off x="1881660" y="3073103"/>
            <a:ext cx="4097393" cy="6491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old_calib_file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to old calibration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0606E2-02D2-A74C-BEBD-DDAD527ABEB3}"/>
              </a:ext>
            </a:extLst>
          </p:cNvPr>
          <p:cNvSpPr/>
          <p:nvPr/>
        </p:nvSpPr>
        <p:spPr>
          <a:xfrm>
            <a:off x="1884153" y="3904258"/>
            <a:ext cx="4097393" cy="6491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new_monochromekey_file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to new monochrome key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5B5AB-169A-8B4F-989C-52B4DCA623FB}"/>
              </a:ext>
            </a:extLst>
          </p:cNvPr>
          <p:cNvSpPr/>
          <p:nvPr/>
        </p:nvSpPr>
        <p:spPr>
          <a:xfrm>
            <a:off x="1881660" y="4705210"/>
            <a:ext cx="4097393" cy="6491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new_calib_file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to new calibration file</a:t>
            </a:r>
          </a:p>
        </p:txBody>
      </p:sp>
    </p:spTree>
    <p:extLst>
      <p:ext uri="{BB962C8B-B14F-4D97-AF65-F5344CB8AC3E}">
        <p14:creationId xmlns:p14="http://schemas.microsoft.com/office/powerpoint/2010/main" val="34343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C2C9-FFD4-6048-ACBE-1B10060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calibration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5B77-DFF5-9148-9A67-3733081A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825624"/>
            <a:ext cx="11425287" cy="473543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monochrome_key</a:t>
            </a:r>
            <a:r>
              <a:rPr lang="en-US" dirty="0"/>
              <a:t>: single slice of </a:t>
            </a:r>
            <a:r>
              <a:rPr lang="en-US" dirty="0" err="1"/>
              <a:t>polychrome_key</a:t>
            </a:r>
            <a:r>
              <a:rPr lang="en-US" dirty="0"/>
              <a:t> FITS from crispy</a:t>
            </a:r>
          </a:p>
          <a:p>
            <a:r>
              <a:rPr lang="en-US" dirty="0"/>
              <a:t>Contains X, Y information about the expected locations of the spots at a given wavelength</a:t>
            </a:r>
          </a:p>
          <a:p>
            <a:pPr lvl="1"/>
            <a:r>
              <a:rPr lang="en-US" dirty="0"/>
              <a:t>Extension 0: wavelength</a:t>
            </a:r>
          </a:p>
          <a:p>
            <a:pPr lvl="1"/>
            <a:r>
              <a:rPr lang="en-US" dirty="0"/>
              <a:t>Extension 1: x positions of the monochromatic spots for a given wavelength</a:t>
            </a:r>
          </a:p>
          <a:p>
            <a:pPr lvl="1"/>
            <a:r>
              <a:rPr lang="en-US" dirty="0"/>
              <a:t>Extension 2: y positions of the monochromatic spots for a given wavelength</a:t>
            </a:r>
          </a:p>
          <a:p>
            <a:pPr lvl="1"/>
            <a:r>
              <a:rPr lang="en-US" dirty="0"/>
              <a:t>Extension 3: </a:t>
            </a:r>
            <a:r>
              <a:rPr lang="en-US" dirty="0" err="1"/>
              <a:t>boolean</a:t>
            </a:r>
            <a:r>
              <a:rPr lang="en-US" dirty="0"/>
              <a:t> mask of good </a:t>
            </a:r>
            <a:r>
              <a:rPr lang="en-US" dirty="0" err="1"/>
              <a:t>lenslets</a:t>
            </a:r>
            <a:r>
              <a:rPr lang="en-US" dirty="0"/>
              <a:t>/</a:t>
            </a:r>
            <a:r>
              <a:rPr lang="en-US" dirty="0" err="1"/>
              <a:t>psflets</a:t>
            </a:r>
            <a:r>
              <a:rPr lang="en-US" dirty="0"/>
              <a:t> (if True, </a:t>
            </a:r>
            <a:r>
              <a:rPr lang="en-US" dirty="0" err="1"/>
              <a:t>psflet</a:t>
            </a:r>
            <a:r>
              <a:rPr lang="en-US" dirty="0"/>
              <a:t> is good)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calib</a:t>
            </a:r>
            <a:r>
              <a:rPr lang="en-US" dirty="0"/>
              <a:t>: essential calibration products for Horne extraction</a:t>
            </a:r>
          </a:p>
          <a:p>
            <a:r>
              <a:rPr lang="en-US" dirty="0"/>
              <a:t>combination of </a:t>
            </a:r>
            <a:r>
              <a:rPr lang="en-US" dirty="0" err="1"/>
              <a:t>PSFloc</a:t>
            </a:r>
            <a:r>
              <a:rPr lang="en-US" dirty="0"/>
              <a:t> and </a:t>
            </a:r>
            <a:r>
              <a:rPr lang="en-US" dirty="0" err="1"/>
              <a:t>PSFwidths</a:t>
            </a:r>
            <a:r>
              <a:rPr lang="en-US" dirty="0"/>
              <a:t> for crispy</a:t>
            </a:r>
          </a:p>
          <a:p>
            <a:pPr lvl="1"/>
            <a:r>
              <a:rPr lang="en-US" dirty="0"/>
              <a:t>Extension 0: lams: wavelengths at the center of each pixel for each </a:t>
            </a:r>
            <a:r>
              <a:rPr lang="en-US" dirty="0" err="1"/>
              <a:t>microspectrum</a:t>
            </a:r>
            <a:endParaRPr lang="en-US" dirty="0"/>
          </a:p>
          <a:p>
            <a:pPr lvl="1"/>
            <a:r>
              <a:rPr lang="en-US" dirty="0"/>
              <a:t>Extension 1: </a:t>
            </a:r>
            <a:r>
              <a:rPr lang="en-US" dirty="0" err="1"/>
              <a:t>xindx</a:t>
            </a:r>
            <a:r>
              <a:rPr lang="en-US" dirty="0"/>
              <a:t>: x coordinate for a given </a:t>
            </a:r>
            <a:r>
              <a:rPr lang="en-US" dirty="0" err="1"/>
              <a:t>microspectrum</a:t>
            </a:r>
            <a:r>
              <a:rPr lang="en-US" dirty="0"/>
              <a:t> and a given wavelength</a:t>
            </a:r>
          </a:p>
          <a:p>
            <a:pPr lvl="1"/>
            <a:r>
              <a:rPr lang="en-US" dirty="0"/>
              <a:t>Extension 2: </a:t>
            </a:r>
            <a:r>
              <a:rPr lang="en-US" dirty="0" err="1"/>
              <a:t>yindx</a:t>
            </a:r>
            <a:r>
              <a:rPr lang="en-US" dirty="0"/>
              <a:t>: </a:t>
            </a:r>
            <a:r>
              <a:rPr lang="en-US"/>
              <a:t>y coordinate (</a:t>
            </a:r>
            <a:r>
              <a:rPr lang="en-US" dirty="0"/>
              <a:t>cross-spectral direction)</a:t>
            </a:r>
          </a:p>
          <a:p>
            <a:pPr lvl="1"/>
            <a:r>
              <a:rPr lang="en-US" dirty="0"/>
              <a:t>Extension 3: </a:t>
            </a:r>
            <a:r>
              <a:rPr lang="en-US" dirty="0" err="1"/>
              <a:t>nlam</a:t>
            </a:r>
            <a:r>
              <a:rPr lang="en-US" dirty="0"/>
              <a:t>: number of valid wavelength bins in that </a:t>
            </a:r>
            <a:r>
              <a:rPr lang="en-US" dirty="0" err="1"/>
              <a:t>microspectrum</a:t>
            </a:r>
            <a:endParaRPr lang="en-US" dirty="0"/>
          </a:p>
          <a:p>
            <a:pPr lvl="1"/>
            <a:r>
              <a:rPr lang="en-US" dirty="0"/>
              <a:t>Extension 4: good: 2D Boolean mask indicating whether </a:t>
            </a:r>
            <a:r>
              <a:rPr lang="en-US" dirty="0" err="1"/>
              <a:t>microspectrum</a:t>
            </a:r>
            <a:r>
              <a:rPr lang="en-US" dirty="0"/>
              <a:t> is on detector</a:t>
            </a:r>
          </a:p>
          <a:p>
            <a:pPr lvl="1"/>
            <a:r>
              <a:rPr lang="en-US" dirty="0"/>
              <a:t>Extension 5: </a:t>
            </a:r>
            <a:r>
              <a:rPr lang="en-US" dirty="0" err="1"/>
              <a:t>psfwidths</a:t>
            </a:r>
            <a:r>
              <a:rPr lang="en-US" dirty="0"/>
              <a:t>: 1-sigma widths of the </a:t>
            </a:r>
            <a:r>
              <a:rPr lang="en-US" dirty="0" err="1"/>
              <a:t>PSFlets</a:t>
            </a:r>
            <a:r>
              <a:rPr lang="en-US" dirty="0"/>
              <a:t> in pixels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1DB7C2-8FA2-7040-BEEF-3A89DAD7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" r="764"/>
          <a:stretch/>
        </p:blipFill>
        <p:spPr>
          <a:xfrm>
            <a:off x="2771480" y="1451467"/>
            <a:ext cx="7437749" cy="2032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78D1EF-BEA8-AE4B-BBDC-A3447B87093D}"/>
              </a:ext>
            </a:extLst>
          </p:cNvPr>
          <p:cNvCxnSpPr>
            <a:cxnSpLocks/>
          </p:cNvCxnSpPr>
          <p:nvPr/>
        </p:nvCxnSpPr>
        <p:spPr>
          <a:xfrm flipV="1">
            <a:off x="1039596" y="159995"/>
            <a:ext cx="0" cy="130531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FA590-CEEE-374F-B460-1BF5985486EB}"/>
              </a:ext>
            </a:extLst>
          </p:cNvPr>
          <p:cNvCxnSpPr>
            <a:cxnSpLocks/>
          </p:cNvCxnSpPr>
          <p:nvPr/>
        </p:nvCxnSpPr>
        <p:spPr>
          <a:xfrm>
            <a:off x="1039596" y="1465310"/>
            <a:ext cx="121146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9479D0-FE99-274A-8847-8592909B764A}"/>
              </a:ext>
            </a:extLst>
          </p:cNvPr>
          <p:cNvSpPr txBox="1"/>
          <p:nvPr/>
        </p:nvSpPr>
        <p:spPr>
          <a:xfrm>
            <a:off x="-144338" y="297284"/>
            <a:ext cx="133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Y: cross-dispersion</a:t>
            </a:r>
          </a:p>
          <a:p>
            <a:pPr algn="ctr"/>
            <a:r>
              <a:rPr lang="en-US" dirty="0"/>
              <a:t>direction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03E9D-44BE-394C-AFD5-A727C234503C}"/>
              </a:ext>
            </a:extLst>
          </p:cNvPr>
          <p:cNvSpPr txBox="1"/>
          <p:nvPr/>
        </p:nvSpPr>
        <p:spPr>
          <a:xfrm>
            <a:off x="1039596" y="1438562"/>
            <a:ext cx="138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X: dispersion</a:t>
            </a:r>
          </a:p>
          <a:p>
            <a:pPr algn="ctr"/>
            <a:r>
              <a:rPr lang="en-US" dirty="0"/>
              <a:t>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5C5BE-741A-0448-87C7-01CA587442EB}"/>
              </a:ext>
            </a:extLst>
          </p:cNvPr>
          <p:cNvSpPr txBox="1"/>
          <p:nvPr/>
        </p:nvSpPr>
        <p:spPr>
          <a:xfrm>
            <a:off x="86964" y="3686405"/>
            <a:ext cx="290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xindx</a:t>
            </a:r>
            <a:r>
              <a:rPr lang="en-US" dirty="0"/>
              <a:t>[ix,iy,0], </a:t>
            </a:r>
            <a:r>
              <a:rPr lang="en-US" dirty="0" err="1"/>
              <a:t>yindx</a:t>
            </a:r>
            <a:r>
              <a:rPr lang="en-US" dirty="0"/>
              <a:t>[ix,iy,0])</a:t>
            </a:r>
          </a:p>
          <a:p>
            <a:r>
              <a:rPr lang="en-US" dirty="0"/>
              <a:t>in detector pixel coordinates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10721BF-D351-3740-B307-C8AA1798F669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1725493" y="2640684"/>
            <a:ext cx="1219204" cy="872770"/>
          </a:xfrm>
          <a:prstGeom prst="curvedConnector2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5A00075-D931-104E-809B-99E2EAB64428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10010479" y="2666217"/>
            <a:ext cx="897902" cy="500401"/>
          </a:xfrm>
          <a:prstGeom prst="curvedConnector2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F76695-05D4-1043-9560-33713AE99E7B}"/>
              </a:ext>
            </a:extLst>
          </p:cNvPr>
          <p:cNvSpPr txBox="1"/>
          <p:nvPr/>
        </p:nvSpPr>
        <p:spPr>
          <a:xfrm>
            <a:off x="9374497" y="3615967"/>
            <a:ext cx="2908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xindx</a:t>
            </a:r>
            <a:r>
              <a:rPr lang="en-US" dirty="0"/>
              <a:t>[ix,iy,-1], </a:t>
            </a:r>
            <a:r>
              <a:rPr lang="en-US" dirty="0" err="1"/>
              <a:t>yindx</a:t>
            </a:r>
            <a:r>
              <a:rPr lang="en-US" dirty="0"/>
              <a:t>[ix,iy,-1])</a:t>
            </a:r>
          </a:p>
          <a:p>
            <a:r>
              <a:rPr lang="en-US" dirty="0"/>
              <a:t>in detector pixel coordinates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6C520A-979A-DC43-906F-84C5DD3CF80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771480" y="2467467"/>
            <a:ext cx="7437749" cy="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6E0046-FD7A-9A47-AE9A-F1BF55D88F62}"/>
              </a:ext>
            </a:extLst>
          </p:cNvPr>
          <p:cNvSpPr txBox="1"/>
          <p:nvPr/>
        </p:nvSpPr>
        <p:spPr>
          <a:xfrm>
            <a:off x="86965" y="4710634"/>
            <a:ext cx="1192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 = coordinates of this </a:t>
            </a:r>
            <a:r>
              <a:rPr lang="en-US" dirty="0" err="1"/>
              <a:t>microspectrum</a:t>
            </a:r>
            <a:r>
              <a:rPr lang="en-US" dirty="0"/>
              <a:t> in Lenslet array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xindx</a:t>
            </a:r>
            <a:r>
              <a:rPr lang="en-US" dirty="0"/>
              <a:t>[</a:t>
            </a:r>
            <a:r>
              <a:rPr lang="en-US" dirty="0" err="1"/>
              <a:t>ix,iy</a:t>
            </a:r>
            <a:r>
              <a:rPr lang="en-US" dirty="0"/>
              <a:t>,:] is an array of integer coordinates which are matched to the wavelength array lams[</a:t>
            </a:r>
            <a:r>
              <a:rPr lang="en-US" dirty="0" err="1"/>
              <a:t>ix,iy</a:t>
            </a:r>
            <a:r>
              <a:rPr lang="en-US" dirty="0"/>
              <a:t>,:] </a:t>
            </a:r>
            <a:br>
              <a:rPr lang="en-US" dirty="0"/>
            </a:br>
            <a:r>
              <a:rPr lang="en-US" dirty="0"/>
              <a:t>(this reduces the number of interpolations during each extraction step)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yindx</a:t>
            </a:r>
            <a:r>
              <a:rPr lang="en-US" dirty="0"/>
              <a:t>[</a:t>
            </a:r>
            <a:r>
              <a:rPr lang="en-US" dirty="0" err="1"/>
              <a:t>ix,iy</a:t>
            </a:r>
            <a:r>
              <a:rPr lang="en-US" dirty="0"/>
              <a:t>,:] is an array of floating point coordinates, as the spectrum can be sampled differently in the cross-dispersion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this structure, the update step requires an interpolation to find the new set of integer pixels across the dispersion direction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52B240-FA2A-3541-8BAC-B36F4C1B53A9}"/>
              </a:ext>
            </a:extLst>
          </p:cNvPr>
          <p:cNvCxnSpPr>
            <a:cxnSpLocks/>
          </p:cNvCxnSpPr>
          <p:nvPr/>
        </p:nvCxnSpPr>
        <p:spPr>
          <a:xfrm flipV="1">
            <a:off x="11458277" y="1438562"/>
            <a:ext cx="0" cy="20319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BFB073-F848-3A4A-8C94-DD064FFAF425}"/>
              </a:ext>
            </a:extLst>
          </p:cNvPr>
          <p:cNvSpPr txBox="1"/>
          <p:nvPr/>
        </p:nvSpPr>
        <p:spPr>
          <a:xfrm>
            <a:off x="11450135" y="21519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delt_y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8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3A70-0696-0347-B0BC-2E7150FE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5DD2-0765-004B-9A98-AC551C5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Have </a:t>
            </a:r>
            <a:r>
              <a:rPr lang="en-US" dirty="0" err="1"/>
              <a:t>monochrome_key</a:t>
            </a:r>
            <a:r>
              <a:rPr lang="en-US" dirty="0"/>
              <a:t> and </a:t>
            </a:r>
            <a:r>
              <a:rPr lang="en-US" dirty="0" err="1"/>
              <a:t>calib</a:t>
            </a:r>
            <a:r>
              <a:rPr lang="en-US" dirty="0"/>
              <a:t> files ready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new monochromatic frame at the same wavelength as the </a:t>
            </a:r>
            <a:r>
              <a:rPr lang="en-US" dirty="0" err="1"/>
              <a:t>monochrome_key</a:t>
            </a:r>
            <a:r>
              <a:rPr lang="en-US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latin typeface="Lucida Console" panose="020B0609040504020204" pitchFamily="49" charset="0"/>
              </a:rPr>
              <a:t>update</a:t>
            </a:r>
            <a:r>
              <a:rPr lang="en-US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(optional: inspect/flag results)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results acceptable: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new names for calibration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>
                <a:latin typeface="Lucida Console" panose="020B0609040504020204" pitchFamily="49" charset="0"/>
              </a:rPr>
              <a:t>apply_update</a:t>
            </a:r>
            <a:r>
              <a:rPr lang="en-US" dirty="0"/>
              <a:t> with new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verify that it worked, extract the new frame using the new calibration products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Fit gaussian to verify that central wavelength is close to what you’d expect</a:t>
            </a:r>
          </a:p>
        </p:txBody>
      </p:sp>
    </p:spTree>
    <p:extLst>
      <p:ext uri="{BB962C8B-B14F-4D97-AF65-F5344CB8AC3E}">
        <p14:creationId xmlns:p14="http://schemas.microsoft.com/office/powerpoint/2010/main" val="35727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25805</TotalTime>
  <Words>776</Words>
  <Application>Microsoft Macintosh PowerPoint</Application>
  <PresentationFormat>Widescreen</PresentationFormat>
  <Paragraphs>124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Console</vt:lpstr>
      <vt:lpstr>Office Theme</vt:lpstr>
      <vt:lpstr>IFS flight software</vt:lpstr>
      <vt:lpstr>Overview</vt:lpstr>
      <vt:lpstr>Extract</vt:lpstr>
      <vt:lpstr>Update</vt:lpstr>
      <vt:lpstr>Post update</vt:lpstr>
      <vt:lpstr>Description of calibration files</vt:lpstr>
      <vt:lpstr>PowerPoint Presentation</vt:lpstr>
      <vt:lpstr>Calibration procedure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 flight software</dc:title>
  <dc:creator>Maxime Rizzo</dc:creator>
  <cp:lastModifiedBy>Maxime Rizzo</cp:lastModifiedBy>
  <cp:revision>36</cp:revision>
  <dcterms:created xsi:type="dcterms:W3CDTF">2018-07-20T22:24:21Z</dcterms:created>
  <dcterms:modified xsi:type="dcterms:W3CDTF">2019-01-15T22:17:22Z</dcterms:modified>
</cp:coreProperties>
</file>