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316" r:id="rId3"/>
    <p:sldId id="259" r:id="rId4"/>
    <p:sldId id="260" r:id="rId5"/>
    <p:sldId id="258" r:id="rId6"/>
    <p:sldId id="264" r:id="rId7"/>
    <p:sldId id="261" r:id="rId8"/>
    <p:sldId id="262" r:id="rId9"/>
    <p:sldId id="263" r:id="rId10"/>
    <p:sldId id="282" r:id="rId11"/>
    <p:sldId id="265" r:id="rId12"/>
    <p:sldId id="326" r:id="rId13"/>
    <p:sldId id="309" r:id="rId14"/>
    <p:sldId id="285" r:id="rId15"/>
    <p:sldId id="288" r:id="rId16"/>
    <p:sldId id="297" r:id="rId17"/>
    <p:sldId id="299" r:id="rId18"/>
    <p:sldId id="290" r:id="rId19"/>
    <p:sldId id="291" r:id="rId20"/>
    <p:sldId id="300" r:id="rId21"/>
    <p:sldId id="303" r:id="rId22"/>
    <p:sldId id="301" r:id="rId23"/>
    <p:sldId id="315" r:id="rId24"/>
    <p:sldId id="302" r:id="rId25"/>
    <p:sldId id="311" r:id="rId26"/>
    <p:sldId id="319" r:id="rId27"/>
    <p:sldId id="314" r:id="rId28"/>
    <p:sldId id="323" r:id="rId29"/>
    <p:sldId id="310" r:id="rId30"/>
    <p:sldId id="306" r:id="rId31"/>
    <p:sldId id="307" r:id="rId32"/>
    <p:sldId id="317" r:id="rId33"/>
    <p:sldId id="31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1A1"/>
    <a:srgbClr val="1287C3"/>
    <a:srgbClr val="30ACEC"/>
    <a:srgbClr val="EDEEEE"/>
    <a:srgbClr val="7B7B7B"/>
    <a:srgbClr val="DBDBDB"/>
    <a:srgbClr val="CBCBCB"/>
    <a:srgbClr val="595959"/>
    <a:srgbClr val="404040"/>
    <a:srgbClr val="79C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64045" autoAdjust="0"/>
  </p:normalViewPr>
  <p:slideViewPr>
    <p:cSldViewPr snapToGrid="0">
      <p:cViewPr varScale="1">
        <p:scale>
          <a:sx n="73" d="100"/>
          <a:sy n="73" d="100"/>
        </p:scale>
        <p:origin x="10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94A9E-B98D-4389-8596-7173464DD1DA}" type="datetimeFigureOut">
              <a:rPr lang="en-BE" smtClean="0"/>
              <a:t>24/09/2021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0E7AF-7B9D-4995-B722-965DFEE1F5F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4410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66119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Dus</a:t>
            </a:r>
            <a:r>
              <a:rPr lang="en-US" dirty="0"/>
              <a:t> Docker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7644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 </a:t>
            </a:r>
            <a:r>
              <a:rPr lang="en-US" dirty="0" err="1"/>
              <a:t>zijn</a:t>
            </a:r>
            <a:r>
              <a:rPr lang="en-US" dirty="0"/>
              <a:t> containers, die </a:t>
            </a:r>
            <a:r>
              <a:rPr lang="en-US" dirty="0" err="1"/>
              <a:t>klein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zeer</a:t>
            </a:r>
            <a:r>
              <a:rPr lang="en-US" dirty="0"/>
              <a:t> </a:t>
            </a:r>
            <a:r>
              <a:rPr lang="en-US" dirty="0" err="1"/>
              <a:t>snel</a:t>
            </a:r>
            <a:r>
              <a:rPr lang="en-US" dirty="0"/>
              <a:t> </a:t>
            </a:r>
            <a:r>
              <a:rPr lang="en-US" dirty="0" err="1"/>
              <a:t>opgestart</a:t>
            </a:r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Docker is de software om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runnen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21688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compose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om </a:t>
            </a:r>
            <a:r>
              <a:rPr lang="en-US" dirty="0" err="1"/>
              <a:t>meerdere</a:t>
            </a:r>
            <a:r>
              <a:rPr lang="en-US" dirty="0"/>
              <a:t> docker containers </a:t>
            </a:r>
            <a:r>
              <a:rPr lang="en-US" dirty="0" err="1"/>
              <a:t>tegelijk</a:t>
            </a:r>
            <a:r>
              <a:rPr lang="en-US" dirty="0"/>
              <a:t> op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starten</a:t>
            </a:r>
            <a:r>
              <a:rPr lang="en-US" dirty="0"/>
              <a:t>, </a:t>
            </a:r>
            <a:r>
              <a:rPr lang="en-US" dirty="0" err="1"/>
              <a:t>bv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frontend, backend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database.</a:t>
            </a:r>
          </a:p>
          <a:p>
            <a:endParaRPr lang="en-US" dirty="0"/>
          </a:p>
          <a:p>
            <a:r>
              <a:rPr lang="en-US" dirty="0" err="1"/>
              <a:t>Hierbij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instellen</a:t>
            </a:r>
            <a:r>
              <a:rPr lang="en-US" dirty="0"/>
              <a:t> wat de dependencies </a:t>
            </a:r>
            <a:r>
              <a:rPr lang="en-US" dirty="0" err="1"/>
              <a:t>zijn</a:t>
            </a:r>
            <a:r>
              <a:rPr lang="en-US" dirty="0"/>
              <a:t> van </a:t>
            </a:r>
            <a:r>
              <a:rPr lang="en-US" dirty="0" err="1"/>
              <a:t>andere</a:t>
            </a:r>
            <a:r>
              <a:rPr lang="en-US" dirty="0"/>
              <a:t> containers, </a:t>
            </a:r>
            <a:r>
              <a:rPr lang="en-US" dirty="0" err="1"/>
              <a:t>bv</a:t>
            </a:r>
            <a:r>
              <a:rPr lang="en-US" dirty="0"/>
              <a:t>. </a:t>
            </a:r>
            <a:r>
              <a:rPr lang="en-US" dirty="0" err="1"/>
              <a:t>een</a:t>
            </a:r>
            <a:r>
              <a:rPr lang="en-US" dirty="0"/>
              <a:t> backend die </a:t>
            </a:r>
            <a:r>
              <a:rPr lang="en-US" dirty="0" err="1"/>
              <a:t>een</a:t>
            </a:r>
            <a:r>
              <a:rPr lang="en-US" dirty="0"/>
              <a:t> database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voordat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gestart</a:t>
            </a:r>
            <a:r>
              <a:rPr lang="en-US" dirty="0"/>
              <a:t> </a:t>
            </a:r>
            <a:r>
              <a:rPr lang="en-US" dirty="0" err="1"/>
              <a:t>wordt</a:t>
            </a:r>
            <a:endParaRPr lang="en-US" dirty="0"/>
          </a:p>
          <a:p>
            <a:endParaRPr lang="en-US" dirty="0"/>
          </a:p>
          <a:p>
            <a:r>
              <a:rPr lang="en-US" dirty="0"/>
              <a:t>Ook </a:t>
            </a:r>
            <a:r>
              <a:rPr lang="en-US" dirty="0" err="1"/>
              <a:t>kan</a:t>
            </a:r>
            <a:r>
              <a:rPr lang="en-US" dirty="0"/>
              <a:t> je de </a:t>
            </a:r>
            <a:r>
              <a:rPr lang="en-US" dirty="0" err="1"/>
              <a:t>argumenten</a:t>
            </a:r>
            <a:r>
              <a:rPr lang="en-US" dirty="0"/>
              <a:t> die je </a:t>
            </a:r>
            <a:r>
              <a:rPr lang="en-US" dirty="0" err="1"/>
              <a:t>gebruikt</a:t>
            </a:r>
            <a:r>
              <a:rPr lang="en-US" dirty="0"/>
              <a:t> om </a:t>
            </a:r>
            <a:r>
              <a:rPr lang="en-US" dirty="0" err="1"/>
              <a:t>een</a:t>
            </a:r>
            <a:r>
              <a:rPr lang="en-US" dirty="0"/>
              <a:t> docker container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starten</a:t>
            </a:r>
            <a:r>
              <a:rPr lang="en-US" dirty="0"/>
              <a:t>, </a:t>
            </a:r>
            <a:r>
              <a:rPr lang="en-US" dirty="0" err="1"/>
              <a:t>zoals</a:t>
            </a:r>
            <a:r>
              <a:rPr lang="en-US" dirty="0"/>
              <a:t> de ports of de volumes, </a:t>
            </a:r>
            <a:r>
              <a:rPr lang="en-US" dirty="0" err="1"/>
              <a:t>opslaan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yaml</a:t>
            </a:r>
            <a:r>
              <a:rPr lang="en-US" dirty="0"/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76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Omdat</a:t>
            </a:r>
            <a:r>
              <a:rPr lang="en-US" dirty="0"/>
              <a:t> het </a:t>
            </a:r>
            <a:r>
              <a:rPr lang="en-US" dirty="0" err="1"/>
              <a:t>manueel</a:t>
            </a:r>
            <a:r>
              <a:rPr lang="en-US" dirty="0"/>
              <a:t> </a:t>
            </a:r>
            <a:r>
              <a:rPr lang="en-US" dirty="0" err="1"/>
              <a:t>aanmaken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beheren</a:t>
            </a:r>
            <a:r>
              <a:rPr lang="en-US" dirty="0"/>
              <a:t> van </a:t>
            </a:r>
            <a:r>
              <a:rPr lang="en-US" dirty="0" err="1"/>
              <a:t>deze</a:t>
            </a:r>
            <a:r>
              <a:rPr lang="en-US" dirty="0"/>
              <a:t> containers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werk</a:t>
            </a:r>
            <a:r>
              <a:rPr lang="en-US" dirty="0"/>
              <a:t> </a:t>
            </a:r>
            <a:r>
              <a:rPr lang="en-US" dirty="0" err="1"/>
              <a:t>vereist</a:t>
            </a:r>
            <a:r>
              <a:rPr lang="en-US" dirty="0"/>
              <a:t>, </a:t>
            </a:r>
            <a:r>
              <a:rPr lang="en-US" dirty="0" err="1"/>
              <a:t>hebben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orchestrator </a:t>
            </a:r>
            <a:r>
              <a:rPr lang="en-US" dirty="0" err="1"/>
              <a:t>nodig</a:t>
            </a:r>
            <a:r>
              <a:rPr lang="en-US" dirty="0"/>
              <a:t> om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automatiseren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09183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K8s is </a:t>
            </a:r>
            <a:r>
              <a:rPr lang="en-US" dirty="0" err="1"/>
              <a:t>afkorting</a:t>
            </a:r>
            <a:r>
              <a:rPr lang="en-US" dirty="0"/>
              <a:t> van Kubernetes, </a:t>
            </a:r>
            <a:r>
              <a:rPr lang="en-US" dirty="0" err="1"/>
              <a:t>staat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helmsman (</a:t>
            </a:r>
            <a:r>
              <a:rPr lang="en-US" dirty="0" err="1"/>
              <a:t>stuurman</a:t>
            </a:r>
            <a:r>
              <a:rPr lang="en-US" dirty="0"/>
              <a:t>)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Docker is </a:t>
            </a:r>
            <a:r>
              <a:rPr lang="en-US" dirty="0" err="1"/>
              <a:t>bezig</a:t>
            </a:r>
            <a:r>
              <a:rPr lang="en-US" dirty="0"/>
              <a:t> met het </a:t>
            </a:r>
            <a:r>
              <a:rPr lang="en-US" dirty="0" err="1"/>
              <a:t>starten</a:t>
            </a:r>
            <a:r>
              <a:rPr lang="en-US" dirty="0"/>
              <a:t>, </a:t>
            </a:r>
            <a:r>
              <a:rPr lang="en-US" dirty="0" err="1"/>
              <a:t>stoppen</a:t>
            </a:r>
            <a:r>
              <a:rPr lang="en-US" dirty="0"/>
              <a:t>, </a:t>
            </a:r>
            <a:r>
              <a:rPr lang="en-US" dirty="0" err="1"/>
              <a:t>deleten</a:t>
            </a:r>
            <a:r>
              <a:rPr lang="en-US" dirty="0"/>
              <a:t>, … van de containers</a:t>
            </a:r>
          </a:p>
          <a:p>
            <a:pPr marL="0" indent="0">
              <a:buFontTx/>
              <a:buNone/>
            </a:pPr>
            <a:r>
              <a:rPr lang="en-US" dirty="0"/>
              <a:t>Kubernetes </a:t>
            </a:r>
            <a:r>
              <a:rPr lang="en-US" dirty="0" err="1"/>
              <a:t>beheert</a:t>
            </a:r>
            <a:r>
              <a:rPr lang="en-US" dirty="0"/>
              <a:t> de docker instances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zegt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up </a:t>
            </a:r>
            <a:r>
              <a:rPr lang="en-US" dirty="0" err="1"/>
              <a:t>moeten</a:t>
            </a:r>
            <a:r>
              <a:rPr lang="en-US" dirty="0"/>
              <a:t>, down </a:t>
            </a:r>
            <a:r>
              <a:rPr lang="en-US" dirty="0" err="1"/>
              <a:t>moeten</a:t>
            </a:r>
            <a:r>
              <a:rPr lang="en-US" dirty="0"/>
              <a:t>, …</a:t>
            </a:r>
          </a:p>
          <a:p>
            <a:pPr marL="0" indent="0">
              <a:buFontTx/>
              <a:buNone/>
            </a:pPr>
            <a:r>
              <a:rPr lang="en-US" dirty="0"/>
              <a:t>Azure, Amazon, Google, … </a:t>
            </a:r>
            <a:r>
              <a:rPr lang="en-US" dirty="0" err="1"/>
              <a:t>hebben</a:t>
            </a:r>
            <a:r>
              <a:rPr lang="en-US" dirty="0"/>
              <a:t> eigen Kubernetes cluster, maar </a:t>
            </a:r>
            <a:r>
              <a:rPr lang="en-US" dirty="0" err="1"/>
              <a:t>werken</a:t>
            </a:r>
            <a:r>
              <a:rPr lang="en-US" dirty="0"/>
              <a:t> </a:t>
            </a:r>
            <a:r>
              <a:rPr lang="en-US" dirty="0" err="1"/>
              <a:t>allemaal</a:t>
            </a:r>
            <a:r>
              <a:rPr lang="en-US" dirty="0"/>
              <a:t> met </a:t>
            </a:r>
            <a:r>
              <a:rPr lang="en-US" dirty="0" err="1"/>
              <a:t>dezelfde</a:t>
            </a:r>
            <a:r>
              <a:rPr lang="en-US" dirty="0"/>
              <a:t> commands</a:t>
            </a:r>
          </a:p>
          <a:p>
            <a:pPr marL="0" indent="0">
              <a:buFontTx/>
              <a:buNone/>
            </a:pPr>
            <a:r>
              <a:rPr lang="en-US" dirty="0"/>
              <a:t>Kan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gewoon</a:t>
            </a:r>
            <a:r>
              <a:rPr lang="en-US" dirty="0"/>
              <a:t> op je laptop </a:t>
            </a:r>
            <a:r>
              <a:rPr lang="en-US" dirty="0" err="1"/>
              <a:t>draaien</a:t>
            </a:r>
            <a:r>
              <a:rPr lang="en-US" dirty="0"/>
              <a:t>, </a:t>
            </a:r>
            <a:r>
              <a:rPr lang="en-US" dirty="0" err="1"/>
              <a:t>bv</a:t>
            </a:r>
            <a:r>
              <a:rPr lang="en-US" dirty="0"/>
              <a:t> via docker desktop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Auto scaling: </a:t>
            </a:r>
            <a:r>
              <a:rPr lang="en-US" dirty="0" err="1"/>
              <a:t>meer</a:t>
            </a:r>
            <a:r>
              <a:rPr lang="en-US" dirty="0"/>
              <a:t> instances </a:t>
            </a:r>
            <a:r>
              <a:rPr lang="en-US" dirty="0" err="1"/>
              <a:t>als</a:t>
            </a:r>
            <a:r>
              <a:rPr lang="en-US" dirty="0"/>
              <a:t> er </a:t>
            </a:r>
            <a:r>
              <a:rPr lang="en-US" dirty="0" err="1"/>
              <a:t>meer</a:t>
            </a:r>
            <a:r>
              <a:rPr lang="en-US" dirty="0"/>
              <a:t> traffic is, minder </a:t>
            </a:r>
            <a:r>
              <a:rPr lang="en-US" dirty="0" err="1"/>
              <a:t>als</a:t>
            </a:r>
            <a:r>
              <a:rPr lang="en-US" dirty="0"/>
              <a:t> er minder load is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Self healing: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instance </a:t>
            </a:r>
            <a:r>
              <a:rPr lang="en-US" dirty="0" err="1"/>
              <a:t>crasht</a:t>
            </a:r>
            <a:r>
              <a:rPr lang="en-US" dirty="0"/>
              <a:t>, </a:t>
            </a:r>
            <a:r>
              <a:rPr lang="en-US" dirty="0" err="1"/>
              <a:t>wordt</a:t>
            </a:r>
            <a:r>
              <a:rPr lang="en-US" dirty="0"/>
              <a:t> er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opgestart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Zero downtime updates van </a:t>
            </a:r>
            <a:r>
              <a:rPr lang="en-US" dirty="0" err="1"/>
              <a:t>een</a:t>
            </a:r>
            <a:r>
              <a:rPr lang="en-US" dirty="0"/>
              <a:t> app met rolling updates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73734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Een</a:t>
            </a:r>
            <a:r>
              <a:rPr lang="en-US" dirty="0"/>
              <a:t> Kubernetes cluster </a:t>
            </a:r>
            <a:r>
              <a:rPr lang="en-US" dirty="0" err="1"/>
              <a:t>bestaat</a:t>
            </a:r>
            <a:r>
              <a:rPr lang="en-US" dirty="0"/>
              <a:t> </a:t>
            </a:r>
            <a:r>
              <a:rPr lang="en-US" dirty="0" err="1"/>
              <a:t>uit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Master node(s),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Linux of Windows </a:t>
            </a:r>
            <a:r>
              <a:rPr lang="en-US" dirty="0" err="1"/>
              <a:t>zijn</a:t>
            </a:r>
            <a:r>
              <a:rPr lang="en-US" dirty="0"/>
              <a:t>, </a:t>
            </a:r>
            <a:r>
              <a:rPr lang="en-US" dirty="0" err="1"/>
              <a:t>beheren</a:t>
            </a:r>
            <a:r>
              <a:rPr lang="en-US" dirty="0"/>
              <a:t> de worker nodes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Bevat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controller manager die </a:t>
            </a:r>
            <a:r>
              <a:rPr lang="en-US" dirty="0" err="1"/>
              <a:t>verschillende</a:t>
            </a:r>
            <a:r>
              <a:rPr lang="en-US" dirty="0"/>
              <a:t> controllers </a:t>
            </a:r>
            <a:r>
              <a:rPr lang="en-US" dirty="0" err="1"/>
              <a:t>bevat</a:t>
            </a:r>
            <a:r>
              <a:rPr lang="en-US" dirty="0"/>
              <a:t> om de resources in de worker nodes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beheren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Bv</a:t>
            </a:r>
            <a:r>
              <a:rPr lang="en-US" dirty="0"/>
              <a:t>.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ReplicaSet</a:t>
            </a:r>
            <a:r>
              <a:rPr lang="en-US" dirty="0"/>
              <a:t> controller, Deployments controller, …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Een</a:t>
            </a:r>
            <a:r>
              <a:rPr lang="en-US" dirty="0"/>
              <a:t> scheduler om containers op de nodes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plaatsen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Een</a:t>
            </a:r>
            <a:r>
              <a:rPr lang="en-US" dirty="0"/>
              <a:t> ETCD database </a:t>
            </a:r>
            <a:r>
              <a:rPr lang="en-US" dirty="0" err="1"/>
              <a:t>waarin</a:t>
            </a:r>
            <a:r>
              <a:rPr lang="en-US" dirty="0"/>
              <a:t> Kubernetes al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opslaat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server die we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aanspreken</a:t>
            </a:r>
            <a:r>
              <a:rPr lang="en-US" dirty="0"/>
              <a:t> met REST of met de kubectl command line </a:t>
            </a:r>
            <a:r>
              <a:rPr lang="en-US" dirty="0" err="1"/>
              <a:t>en</a:t>
            </a:r>
            <a:r>
              <a:rPr lang="en-US" dirty="0"/>
              <a:t> met YAML manifests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Meerdere</a:t>
            </a:r>
            <a:r>
              <a:rPr lang="en-US" dirty="0"/>
              <a:t> worker nodes</a:t>
            </a:r>
          </a:p>
          <a:p>
            <a:pPr marL="0" indent="0">
              <a:buFontTx/>
              <a:buNone/>
            </a:pPr>
            <a:r>
              <a:rPr lang="en-US" dirty="0" err="1"/>
              <a:t>Bestaan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:</a:t>
            </a:r>
          </a:p>
          <a:p>
            <a:pPr marL="0" indent="0">
              <a:buFontTx/>
              <a:buNone/>
            </a:pPr>
            <a:r>
              <a:rPr lang="en-US" dirty="0" err="1"/>
              <a:t>Kubelet</a:t>
            </a:r>
            <a:r>
              <a:rPr lang="en-US" dirty="0"/>
              <a:t>: Kubernetes agent, </a:t>
            </a:r>
            <a:r>
              <a:rPr lang="en-US" dirty="0" err="1"/>
              <a:t>beheert</a:t>
            </a:r>
            <a:r>
              <a:rPr lang="en-US" dirty="0"/>
              <a:t> de pods</a:t>
            </a:r>
          </a:p>
          <a:p>
            <a:pPr marL="0" indent="0">
              <a:buFontTx/>
              <a:buNone/>
            </a:pPr>
            <a:r>
              <a:rPr lang="en-US" dirty="0"/>
              <a:t>Container runtime: </a:t>
            </a:r>
            <a:r>
              <a:rPr lang="en-US" dirty="0" err="1"/>
              <a:t>bv</a:t>
            </a:r>
            <a:r>
              <a:rPr lang="en-US" dirty="0"/>
              <a:t>. Docker, </a:t>
            </a:r>
            <a:r>
              <a:rPr lang="en-US" dirty="0" err="1"/>
              <a:t>beheert</a:t>
            </a:r>
            <a:r>
              <a:rPr lang="en-US" dirty="0"/>
              <a:t> de containers</a:t>
            </a:r>
          </a:p>
          <a:p>
            <a:pPr marL="0" indent="0">
              <a:buFontTx/>
              <a:buNone/>
            </a:pPr>
            <a:r>
              <a:rPr lang="en-US" dirty="0" err="1"/>
              <a:t>Kube</a:t>
            </a:r>
            <a:r>
              <a:rPr lang="en-US" dirty="0"/>
              <a:t>-proxy: </a:t>
            </a:r>
            <a:r>
              <a:rPr lang="en-US" dirty="0" err="1"/>
              <a:t>beheert</a:t>
            </a:r>
            <a:r>
              <a:rPr lang="en-US" dirty="0"/>
              <a:t> het </a:t>
            </a:r>
            <a:r>
              <a:rPr lang="en-US" dirty="0" err="1"/>
              <a:t>netwerk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de </a:t>
            </a:r>
            <a:r>
              <a:rPr lang="en-US" dirty="0" err="1"/>
              <a:t>verschillende</a:t>
            </a:r>
            <a:r>
              <a:rPr lang="en-US" dirty="0"/>
              <a:t> Kubernetes </a:t>
            </a:r>
            <a:r>
              <a:rPr lang="en-US" dirty="0" err="1"/>
              <a:t>componenten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in detail, </a:t>
            </a:r>
            <a:r>
              <a:rPr lang="en-US" dirty="0" err="1"/>
              <a:t>meer</a:t>
            </a:r>
            <a:r>
              <a:rPr lang="en-US" dirty="0"/>
              <a:t> is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vinden</a:t>
            </a:r>
            <a:r>
              <a:rPr lang="en-US" dirty="0"/>
              <a:t> online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14425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De controllers in de control plane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zorgen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steeds de desired state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behaald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er </a:t>
            </a:r>
            <a:r>
              <a:rPr lang="en-US" dirty="0" err="1"/>
              <a:t>een</a:t>
            </a:r>
            <a:r>
              <a:rPr lang="en-US" dirty="0"/>
              <a:t> pod is die </a:t>
            </a:r>
            <a:r>
              <a:rPr lang="en-US" dirty="0" err="1"/>
              <a:t>faalt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er maar 1 </a:t>
            </a:r>
            <a:r>
              <a:rPr lang="en-US" dirty="0" err="1"/>
              <a:t>meer</a:t>
            </a:r>
            <a:r>
              <a:rPr lang="en-US" dirty="0"/>
              <a:t> in de current state is, </a:t>
            </a:r>
            <a:r>
              <a:rPr lang="en-US" dirty="0" err="1"/>
              <a:t>gaat</a:t>
            </a:r>
            <a:r>
              <a:rPr lang="en-US" dirty="0"/>
              <a:t> de pods controller de reconciliation loop </a:t>
            </a:r>
            <a:r>
              <a:rPr lang="en-US" dirty="0" err="1"/>
              <a:t>doorlopen</a:t>
            </a:r>
            <a:r>
              <a:rPr lang="en-US" dirty="0"/>
              <a:t> om </a:t>
            </a:r>
            <a:r>
              <a:rPr lang="en-US" dirty="0" err="1"/>
              <a:t>terug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pod op </a:t>
            </a:r>
            <a:r>
              <a:rPr lang="en-US" dirty="0" err="1"/>
              <a:t>starten</a:t>
            </a:r>
            <a:r>
              <a:rPr lang="en-US" dirty="0"/>
              <a:t>, </a:t>
            </a:r>
            <a:r>
              <a:rPr lang="en-US" dirty="0" err="1"/>
              <a:t>omdat</a:t>
            </a:r>
            <a:r>
              <a:rPr lang="en-US" dirty="0"/>
              <a:t> er 2 replicas desired </a:t>
            </a:r>
            <a:r>
              <a:rPr lang="en-US" dirty="0" err="1"/>
              <a:t>zijn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Omdat</a:t>
            </a:r>
            <a:r>
              <a:rPr lang="en-US" dirty="0"/>
              <a:t> de </a:t>
            </a:r>
            <a:r>
              <a:rPr lang="en-US" dirty="0" err="1"/>
              <a:t>aangevragen</a:t>
            </a:r>
            <a:r>
              <a:rPr lang="en-US" dirty="0"/>
              <a:t> </a:t>
            </a:r>
            <a:r>
              <a:rPr lang="en-US" dirty="0" err="1"/>
              <a:t>gescheduled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, </a:t>
            </a:r>
            <a:r>
              <a:rPr lang="en-US" dirty="0" err="1"/>
              <a:t>duurt</a:t>
            </a:r>
            <a:r>
              <a:rPr lang="en-US" dirty="0"/>
              <a:t> het </a:t>
            </a:r>
            <a:r>
              <a:rPr lang="en-US" dirty="0" err="1"/>
              <a:t>aanmaken</a:t>
            </a:r>
            <a:r>
              <a:rPr lang="en-US" dirty="0"/>
              <a:t> of </a:t>
            </a:r>
            <a:r>
              <a:rPr lang="en-US" dirty="0" err="1"/>
              <a:t>deleten</a:t>
            </a:r>
            <a:r>
              <a:rPr lang="en-US" dirty="0"/>
              <a:t> steeds even,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soort</a:t>
            </a:r>
            <a:r>
              <a:rPr lang="en-US" dirty="0"/>
              <a:t> queue system</a:t>
            </a:r>
          </a:p>
          <a:p>
            <a:pPr marL="0" indent="0">
              <a:buFontTx/>
              <a:buNone/>
            </a:pPr>
            <a:r>
              <a:rPr lang="en-US" dirty="0" err="1"/>
              <a:t>Dit</a:t>
            </a:r>
            <a:r>
              <a:rPr lang="en-US" dirty="0"/>
              <a:t> in </a:t>
            </a:r>
            <a:r>
              <a:rPr lang="en-US" dirty="0" err="1"/>
              <a:t>tegenstelling</a:t>
            </a:r>
            <a:r>
              <a:rPr lang="en-US" dirty="0"/>
              <a:t> tot commands </a:t>
            </a:r>
            <a:r>
              <a:rPr lang="en-US" dirty="0" err="1"/>
              <a:t>sturen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Docker.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wacht</a:t>
            </a:r>
            <a:r>
              <a:rPr lang="en-US" dirty="0"/>
              <a:t> steeds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commando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uitvoeren</a:t>
            </a:r>
            <a:r>
              <a:rPr lang="en-US" dirty="0"/>
              <a:t> is tot het </a:t>
            </a:r>
            <a:r>
              <a:rPr lang="en-US" dirty="0" err="1"/>
              <a:t>gedaan</a:t>
            </a:r>
            <a:r>
              <a:rPr lang="en-US" dirty="0"/>
              <a:t>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69212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Hier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overzicht</a:t>
            </a:r>
            <a:r>
              <a:rPr lang="en-US" dirty="0"/>
              <a:t> van de </a:t>
            </a:r>
            <a:r>
              <a:rPr lang="en-US" dirty="0" err="1"/>
              <a:t>meest</a:t>
            </a:r>
            <a:r>
              <a:rPr lang="en-US" dirty="0"/>
              <a:t> </a:t>
            </a:r>
            <a:r>
              <a:rPr lang="en-US" dirty="0" err="1"/>
              <a:t>gebruikte</a:t>
            </a:r>
            <a:r>
              <a:rPr lang="en-US" dirty="0"/>
              <a:t> resources die we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overlopen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r>
              <a:rPr lang="en-US" dirty="0"/>
              <a:t>Er </a:t>
            </a:r>
            <a:r>
              <a:rPr lang="en-US" dirty="0" err="1"/>
              <a:t>zijn</a:t>
            </a:r>
            <a:r>
              <a:rPr lang="en-US" dirty="0"/>
              <a:t> er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enkele</a:t>
            </a:r>
            <a:r>
              <a:rPr lang="en-US" dirty="0"/>
              <a:t> </a:t>
            </a:r>
            <a:r>
              <a:rPr lang="en-US" dirty="0" err="1"/>
              <a:t>anderen</a:t>
            </a:r>
            <a:r>
              <a:rPr lang="en-US" dirty="0"/>
              <a:t>, maar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vooral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special cases. Die </a:t>
            </a:r>
            <a:r>
              <a:rPr lang="en-US" dirty="0" err="1"/>
              <a:t>zoek</a:t>
            </a:r>
            <a:r>
              <a:rPr lang="en-US" dirty="0"/>
              <a:t> je </a:t>
            </a:r>
            <a:r>
              <a:rPr lang="en-US" dirty="0" err="1"/>
              <a:t>dus</a:t>
            </a:r>
            <a:r>
              <a:rPr lang="en-US" dirty="0"/>
              <a:t> best op </a:t>
            </a:r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hebt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69536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Het </a:t>
            </a:r>
            <a:r>
              <a:rPr lang="en-US" dirty="0" err="1"/>
              <a:t>kleinste</a:t>
            </a:r>
            <a:r>
              <a:rPr lang="en-US" dirty="0"/>
              <a:t> </a:t>
            </a:r>
            <a:r>
              <a:rPr lang="en-US" dirty="0" err="1"/>
              <a:t>onderdeel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Kubernetes cluster is </a:t>
            </a:r>
            <a:r>
              <a:rPr lang="en-US" dirty="0" err="1"/>
              <a:t>een</a:t>
            </a:r>
            <a:r>
              <a:rPr lang="en-US" dirty="0"/>
              <a:t> pod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bevat</a:t>
            </a:r>
            <a:r>
              <a:rPr lang="en-US" dirty="0"/>
              <a:t> </a:t>
            </a:r>
            <a:r>
              <a:rPr lang="en-US" dirty="0" err="1"/>
              <a:t>meestal</a:t>
            </a:r>
            <a:r>
              <a:rPr lang="en-US" dirty="0"/>
              <a:t> maar 1 container, </a:t>
            </a:r>
            <a:r>
              <a:rPr lang="en-US" dirty="0" err="1"/>
              <a:t>dewelke</a:t>
            </a:r>
            <a:r>
              <a:rPr lang="en-US" dirty="0"/>
              <a:t> </a:t>
            </a:r>
            <a:r>
              <a:rPr lang="en-US" dirty="0" err="1"/>
              <a:t>gebuilt</a:t>
            </a:r>
            <a:r>
              <a:rPr lang="en-US" dirty="0"/>
              <a:t> is </a:t>
            </a:r>
            <a:r>
              <a:rPr lang="en-US" dirty="0" err="1"/>
              <a:t>vanuit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docker image</a:t>
            </a:r>
          </a:p>
          <a:p>
            <a:pPr marL="0" indent="0">
              <a:buFontTx/>
              <a:buNone/>
            </a:pPr>
            <a:r>
              <a:rPr lang="en-US" dirty="0" err="1"/>
              <a:t>Kunnen</a:t>
            </a:r>
            <a:r>
              <a:rPr lang="en-US" dirty="0"/>
              <a:t> er </a:t>
            </a: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, </a:t>
            </a:r>
            <a:r>
              <a:rPr lang="en-US" dirty="0" err="1"/>
              <a:t>wordt</a:t>
            </a:r>
            <a:r>
              <a:rPr lang="en-US" dirty="0"/>
              <a:t> er </a:t>
            </a:r>
            <a:r>
              <a:rPr lang="en-US" dirty="0" err="1"/>
              <a:t>meestal</a:t>
            </a:r>
            <a:r>
              <a:rPr lang="en-US" dirty="0"/>
              <a:t> </a:t>
            </a:r>
            <a:r>
              <a:rPr lang="en-US" dirty="0" err="1"/>
              <a:t>gesproken</a:t>
            </a:r>
            <a:r>
              <a:rPr lang="en-US" dirty="0"/>
              <a:t> over </a:t>
            </a:r>
            <a:r>
              <a:rPr lang="en-US" dirty="0" err="1"/>
              <a:t>een</a:t>
            </a:r>
            <a:r>
              <a:rPr lang="en-US" dirty="0"/>
              <a:t> Sidecar (</a:t>
            </a:r>
            <a:r>
              <a:rPr lang="en-US" dirty="0" err="1"/>
              <a:t>bv</a:t>
            </a:r>
            <a:r>
              <a:rPr lang="en-US" dirty="0"/>
              <a:t> om files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passen</a:t>
            </a:r>
            <a:r>
              <a:rPr lang="en-US" dirty="0"/>
              <a:t> in de pod </a:t>
            </a:r>
            <a:r>
              <a:rPr lang="en-US" dirty="0" err="1"/>
              <a:t>zelf</a:t>
            </a:r>
            <a:r>
              <a:rPr lang="en-US" dirty="0"/>
              <a:t>)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Een</a:t>
            </a:r>
            <a:r>
              <a:rPr lang="en-US" dirty="0"/>
              <a:t> pod </a:t>
            </a:r>
            <a:r>
              <a:rPr lang="en-US" dirty="0" err="1"/>
              <a:t>zal</a:t>
            </a:r>
            <a:r>
              <a:rPr lang="en-US" dirty="0"/>
              <a:t> </a:t>
            </a:r>
            <a:r>
              <a:rPr lang="en-US" dirty="0" err="1"/>
              <a:t>altijd</a:t>
            </a:r>
            <a:r>
              <a:rPr lang="en-US" dirty="0"/>
              <a:t> op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workernode</a:t>
            </a:r>
            <a:r>
              <a:rPr lang="en-US" dirty="0"/>
              <a:t> </a:t>
            </a:r>
            <a:r>
              <a:rPr lang="en-US" dirty="0" err="1"/>
              <a:t>aangemaakt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waarop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is </a:t>
            </a:r>
            <a:r>
              <a:rPr lang="en-US" dirty="0" err="1"/>
              <a:t>gestart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Horizontal scaling van pods </a:t>
            </a:r>
            <a:r>
              <a:rPr lang="en-US" dirty="0" err="1"/>
              <a:t>gebeurd</a:t>
            </a:r>
            <a:r>
              <a:rPr lang="en-US" dirty="0"/>
              <a:t> met </a:t>
            </a:r>
            <a:r>
              <a:rPr lang="en-US" dirty="0" err="1"/>
              <a:t>ReplicaSets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Wanneer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pod </a:t>
            </a:r>
            <a:r>
              <a:rPr lang="en-US" dirty="0" err="1"/>
              <a:t>sterft</a:t>
            </a:r>
            <a:r>
              <a:rPr lang="en-US" dirty="0"/>
              <a:t>,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gestart</a:t>
            </a:r>
            <a:r>
              <a:rPr lang="en-US" dirty="0"/>
              <a:t> (</a:t>
            </a:r>
            <a:r>
              <a:rPr lang="en-US" dirty="0" err="1"/>
              <a:t>dankzij</a:t>
            </a:r>
            <a:r>
              <a:rPr lang="en-US" dirty="0"/>
              <a:t> </a:t>
            </a:r>
            <a:r>
              <a:rPr lang="en-US" dirty="0" err="1"/>
              <a:t>ReplicaSets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Deployments), nooit </a:t>
            </a:r>
            <a:r>
              <a:rPr lang="en-US" dirty="0" err="1"/>
              <a:t>dezelfde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Elke pod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steeds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ander</a:t>
            </a:r>
            <a:r>
              <a:rPr lang="en-US" dirty="0"/>
              <a:t> IP </a:t>
            </a:r>
            <a:r>
              <a:rPr lang="en-US" dirty="0" err="1"/>
              <a:t>adres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Hiervoor</a:t>
            </a:r>
            <a:r>
              <a:rPr lang="en-US" dirty="0"/>
              <a:t> </a:t>
            </a:r>
            <a:r>
              <a:rPr lang="en-US" dirty="0" err="1"/>
              <a:t>heb</a:t>
            </a:r>
            <a:r>
              <a:rPr lang="en-US" dirty="0"/>
              <a:t> je service </a:t>
            </a:r>
            <a:r>
              <a:rPr lang="en-US" dirty="0" err="1"/>
              <a:t>nodig</a:t>
            </a:r>
            <a:r>
              <a:rPr lang="en-US" dirty="0"/>
              <a:t> om </a:t>
            </a:r>
            <a:r>
              <a:rPr lang="en-US" dirty="0" err="1"/>
              <a:t>een</a:t>
            </a:r>
            <a:r>
              <a:rPr lang="en-US" dirty="0"/>
              <a:t> “static </a:t>
            </a:r>
            <a:r>
              <a:rPr lang="en-US" dirty="0" err="1"/>
              <a:t>ip</a:t>
            </a:r>
            <a:r>
              <a:rPr lang="en-US" dirty="0"/>
              <a:t>” in de cluster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krijgen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Readiness probe: is de pod </a:t>
            </a:r>
            <a:r>
              <a:rPr lang="en-US" dirty="0" err="1"/>
              <a:t>klaar</a:t>
            </a:r>
            <a:r>
              <a:rPr lang="en-US" dirty="0"/>
              <a:t> om traffic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ontvangen</a:t>
            </a:r>
            <a:r>
              <a:rPr lang="en-US" dirty="0"/>
              <a:t>,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vooral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deployments </a:t>
            </a:r>
            <a:r>
              <a:rPr lang="en-US" dirty="0" err="1"/>
              <a:t>en</a:t>
            </a:r>
            <a:r>
              <a:rPr lang="en-US" dirty="0"/>
              <a:t> updates </a:t>
            </a:r>
          </a:p>
          <a:p>
            <a:pPr marL="0" indent="0">
              <a:buFontTx/>
              <a:buNone/>
            </a:pPr>
            <a:r>
              <a:rPr lang="en-US" dirty="0"/>
              <a:t>Liveness probe: pod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hermaakt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probe </a:t>
            </a:r>
            <a:r>
              <a:rPr lang="en-US" dirty="0" err="1"/>
              <a:t>faalt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resources </a:t>
            </a:r>
            <a:r>
              <a:rPr lang="en-US" dirty="0" err="1"/>
              <a:t>instellen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pod maximum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, </a:t>
            </a:r>
            <a:r>
              <a:rPr lang="en-US" dirty="0" err="1"/>
              <a:t>zodat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de hele cluster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neer</a:t>
            </a:r>
            <a:r>
              <a:rPr lang="en-US" dirty="0"/>
              <a:t> </a:t>
            </a:r>
            <a:r>
              <a:rPr lang="en-US" dirty="0" err="1"/>
              <a:t>haalt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0820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ReplicaSet</a:t>
            </a:r>
            <a:r>
              <a:rPr lang="en-US" dirty="0"/>
              <a:t> </a:t>
            </a:r>
            <a:r>
              <a:rPr lang="en-US" dirty="0" err="1"/>
              <a:t>bevat</a:t>
            </a:r>
            <a:r>
              <a:rPr lang="en-US" dirty="0"/>
              <a:t> pods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zorgt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automatisch</a:t>
            </a:r>
            <a:r>
              <a:rPr lang="en-US" dirty="0"/>
              <a:t> </a:t>
            </a:r>
            <a:r>
              <a:rPr lang="en-US" dirty="0" err="1"/>
              <a:t>herstarten</a:t>
            </a:r>
            <a:r>
              <a:rPr lang="en-US" dirty="0"/>
              <a:t> van pods om tot de desired state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geraken</a:t>
            </a:r>
            <a:r>
              <a:rPr lang="en-US" dirty="0"/>
              <a:t>, </a:t>
            </a:r>
            <a:r>
              <a:rPr lang="en-US" dirty="0" err="1"/>
              <a:t>bv</a:t>
            </a:r>
            <a:r>
              <a:rPr lang="en-US" dirty="0"/>
              <a:t> 3 replicas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Daardoor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fault tolerant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Zorgt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horizontal scaling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Meestal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deployment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70433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containers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we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wat is docker</a:t>
            </a:r>
          </a:p>
          <a:p>
            <a:r>
              <a:rPr lang="en-US" dirty="0" err="1"/>
              <a:t>Nadien</a:t>
            </a:r>
            <a:r>
              <a:rPr lang="en-US" dirty="0"/>
              <a:t> Kubernetes, de </a:t>
            </a:r>
            <a:r>
              <a:rPr lang="en-US" dirty="0" err="1"/>
              <a:t>architectuur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</a:t>
            </a:r>
            <a:r>
              <a:rPr lang="en-US" dirty="0" err="1"/>
              <a:t>verschillende</a:t>
            </a:r>
            <a:r>
              <a:rPr lang="en-US" dirty="0"/>
              <a:t> resources</a:t>
            </a:r>
          </a:p>
          <a:p>
            <a:r>
              <a:rPr lang="en-US" dirty="0" err="1"/>
              <a:t>Nadien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err="1"/>
              <a:t>kort</a:t>
            </a:r>
            <a:r>
              <a:rPr lang="en-US"/>
              <a:t> 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91721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Bevat</a:t>
            </a:r>
            <a:r>
              <a:rPr lang="en-US" dirty="0"/>
              <a:t> </a:t>
            </a:r>
            <a:r>
              <a:rPr lang="en-US" dirty="0" err="1"/>
              <a:t>ReplicaSets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om de autoscaling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doen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Worden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zero-downtime deployments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Gebruik</a:t>
            </a:r>
            <a:r>
              <a:rPr lang="en-US" dirty="0"/>
              <a:t> steeds </a:t>
            </a:r>
            <a:r>
              <a:rPr lang="en-US" dirty="0" err="1"/>
              <a:t>een</a:t>
            </a:r>
            <a:r>
              <a:rPr lang="en-US" dirty="0"/>
              <a:t> deployment om je app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deployen</a:t>
            </a:r>
            <a:r>
              <a:rPr lang="en-US" dirty="0"/>
              <a:t>, </a:t>
            </a:r>
            <a:r>
              <a:rPr lang="en-US" dirty="0" err="1"/>
              <a:t>zodat</a:t>
            </a:r>
            <a:r>
              <a:rPr lang="en-US" dirty="0"/>
              <a:t> je </a:t>
            </a:r>
            <a:r>
              <a:rPr lang="en-US" dirty="0" err="1"/>
              <a:t>deze</a:t>
            </a:r>
            <a:r>
              <a:rPr lang="en-US" dirty="0"/>
              <a:t> features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gebruiken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StatefulSet</a:t>
            </a:r>
            <a:r>
              <a:rPr lang="en-US" dirty="0"/>
              <a:t> is </a:t>
            </a:r>
            <a:r>
              <a:rPr lang="en-US" dirty="0" err="1"/>
              <a:t>gelijkaardig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deployment, maar de pods </a:t>
            </a:r>
            <a:r>
              <a:rPr lang="en-US" dirty="0" err="1"/>
              <a:t>gaan</a:t>
            </a:r>
            <a:r>
              <a:rPr lang="en-US" dirty="0"/>
              <a:t> steeds </a:t>
            </a:r>
            <a:r>
              <a:rPr lang="en-US" dirty="0" err="1"/>
              <a:t>eenzelfde</a:t>
            </a:r>
            <a:r>
              <a:rPr lang="en-US" dirty="0"/>
              <a:t> </a:t>
            </a:r>
            <a:r>
              <a:rPr lang="en-US" dirty="0" err="1"/>
              <a:t>soort</a:t>
            </a:r>
            <a:r>
              <a:rPr lang="en-US" dirty="0"/>
              <a:t> IP, </a:t>
            </a:r>
            <a:r>
              <a:rPr lang="en-US" dirty="0" err="1"/>
              <a:t>soort</a:t>
            </a:r>
            <a:r>
              <a:rPr lang="en-US" dirty="0"/>
              <a:t> naam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dergelijke</a:t>
            </a:r>
            <a:r>
              <a:rPr lang="en-US" dirty="0"/>
              <a:t> </a:t>
            </a:r>
            <a:r>
              <a:rPr lang="en-US" dirty="0" err="1"/>
              <a:t>krijgen</a:t>
            </a:r>
            <a:r>
              <a:rPr lang="en-US" dirty="0"/>
              <a:t>.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voornamelijk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je databases in </a:t>
            </a:r>
            <a:r>
              <a:rPr lang="en-US" dirty="0" err="1"/>
              <a:t>een</a:t>
            </a:r>
            <a:r>
              <a:rPr lang="en-US" dirty="0"/>
              <a:t> pod </a:t>
            </a:r>
            <a:r>
              <a:rPr lang="en-US" dirty="0" err="1"/>
              <a:t>zet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20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49276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Om zero-downtime deployments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bereiken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we 4 </a:t>
            </a:r>
            <a:r>
              <a:rPr lang="en-US" dirty="0" err="1"/>
              <a:t>manieren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Rolling update is de </a:t>
            </a:r>
            <a:r>
              <a:rPr lang="en-US" dirty="0" err="1"/>
              <a:t>standaard</a:t>
            </a:r>
            <a:r>
              <a:rPr lang="en-US" dirty="0"/>
              <a:t>, 1 per 1 down </a:t>
            </a:r>
            <a:r>
              <a:rPr lang="en-US" dirty="0" err="1"/>
              <a:t>en</a:t>
            </a:r>
            <a:r>
              <a:rPr lang="en-US" dirty="0"/>
              <a:t> up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Blue green, met 2 environments,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actief</a:t>
            </a:r>
            <a:r>
              <a:rPr lang="en-US" dirty="0"/>
              <a:t> </a:t>
            </a:r>
            <a:r>
              <a:rPr lang="en-US" dirty="0" err="1"/>
              <a:t>gezet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volledig</a:t>
            </a:r>
            <a:r>
              <a:rPr lang="en-US" dirty="0"/>
              <a:t> is </a:t>
            </a:r>
            <a:r>
              <a:rPr lang="en-US" dirty="0" err="1"/>
              <a:t>getest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Canary, percentage van </a:t>
            </a:r>
            <a:r>
              <a:rPr lang="en-US" dirty="0" err="1"/>
              <a:t>gebruikers</a:t>
            </a:r>
            <a:r>
              <a:rPr lang="en-US" dirty="0"/>
              <a:t> </a:t>
            </a:r>
            <a:r>
              <a:rPr lang="en-US" dirty="0" err="1"/>
              <a:t>krijgt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, </a:t>
            </a:r>
            <a:r>
              <a:rPr lang="en-US" dirty="0" err="1"/>
              <a:t>zodat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laten </a:t>
            </a:r>
            <a:r>
              <a:rPr lang="en-US" dirty="0" err="1"/>
              <a:t>weten</a:t>
            </a:r>
            <a:r>
              <a:rPr lang="en-US" dirty="0"/>
              <a:t> of </a:t>
            </a:r>
            <a:r>
              <a:rPr lang="en-US" dirty="0" err="1"/>
              <a:t>alles</a:t>
            </a:r>
            <a:r>
              <a:rPr lang="en-US" dirty="0"/>
              <a:t> OK is om dan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wisselen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Rollback</a:t>
            </a:r>
          </a:p>
          <a:p>
            <a:pPr marL="0" indent="0">
              <a:buFontTx/>
              <a:buNone/>
            </a:pPr>
            <a:r>
              <a:rPr lang="en-US" dirty="0" err="1"/>
              <a:t>Als</a:t>
            </a:r>
            <a:r>
              <a:rPr lang="en-US" dirty="0"/>
              <a:t> er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fout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, </a:t>
            </a:r>
            <a:r>
              <a:rPr lang="en-US" dirty="0" err="1"/>
              <a:t>kunnen</a:t>
            </a:r>
            <a:r>
              <a:rPr lang="en-US" dirty="0"/>
              <a:t> we </a:t>
            </a:r>
            <a:r>
              <a:rPr lang="en-US" dirty="0" err="1"/>
              <a:t>rollbacken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downtime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Om </a:t>
            </a:r>
            <a:r>
              <a:rPr lang="en-US" dirty="0" err="1"/>
              <a:t>deze</a:t>
            </a:r>
            <a:r>
              <a:rPr lang="en-US" dirty="0"/>
              <a:t> deployments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, </a:t>
            </a:r>
            <a:r>
              <a:rPr lang="en-US" dirty="0" err="1"/>
              <a:t>hebben</a:t>
            </a:r>
            <a:r>
              <a:rPr lang="en-US" dirty="0"/>
              <a:t> we Services </a:t>
            </a:r>
            <a:r>
              <a:rPr lang="en-US" dirty="0" err="1"/>
              <a:t>nodig</a:t>
            </a:r>
            <a:r>
              <a:rPr lang="en-US" dirty="0"/>
              <a:t> om de load balancing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, </a:t>
            </a:r>
            <a:r>
              <a:rPr lang="en-US" dirty="0" err="1"/>
              <a:t>dus</a:t>
            </a:r>
            <a:r>
              <a:rPr lang="en-US" dirty="0"/>
              <a:t>…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21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43220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Pods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unieke</a:t>
            </a:r>
            <a:r>
              <a:rPr lang="en-US" dirty="0"/>
              <a:t> IP’s, </a:t>
            </a:r>
            <a:r>
              <a:rPr lang="en-US" dirty="0" err="1"/>
              <a:t>dus</a:t>
            </a:r>
            <a:r>
              <a:rPr lang="en-US" dirty="0"/>
              <a:t> we </a:t>
            </a:r>
            <a:r>
              <a:rPr lang="en-US" dirty="0" err="1"/>
              <a:t>hebben</a:t>
            </a:r>
            <a:r>
              <a:rPr lang="en-US" dirty="0"/>
              <a:t> services </a:t>
            </a:r>
            <a:r>
              <a:rPr lang="en-US" dirty="0" err="1"/>
              <a:t>nodig</a:t>
            </a:r>
            <a:r>
              <a:rPr lang="en-US" dirty="0"/>
              <a:t> om </a:t>
            </a:r>
            <a:r>
              <a:rPr lang="en-US" dirty="0" err="1"/>
              <a:t>deze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statische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spreken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Labels in de </a:t>
            </a:r>
            <a:r>
              <a:rPr lang="en-US" dirty="0" err="1"/>
              <a:t>yaml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om </a:t>
            </a:r>
            <a:r>
              <a:rPr lang="en-US" dirty="0" err="1"/>
              <a:t>een</a:t>
            </a:r>
            <a:r>
              <a:rPr lang="en-US" dirty="0"/>
              <a:t> pod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linken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service</a:t>
            </a:r>
          </a:p>
          <a:p>
            <a:pPr marL="0" indent="0">
              <a:buFontTx/>
              <a:buNone/>
            </a:pP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lijkt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je service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gekoppeld</a:t>
            </a:r>
            <a:r>
              <a:rPr lang="en-US" dirty="0"/>
              <a:t> is, is er </a:t>
            </a:r>
            <a:r>
              <a:rPr lang="en-US" dirty="0" err="1"/>
              <a:t>waarschijnlijk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koppeling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de labels van de service </a:t>
            </a:r>
            <a:r>
              <a:rPr lang="en-US" dirty="0" err="1"/>
              <a:t>en</a:t>
            </a:r>
            <a:r>
              <a:rPr lang="en-US" dirty="0"/>
              <a:t> de pods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Om </a:t>
            </a:r>
            <a:r>
              <a:rPr lang="en-US" dirty="0" err="1"/>
              <a:t>snel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pod op je local machine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port forward open </a:t>
            </a:r>
            <a:r>
              <a:rPr lang="en-US" dirty="0" err="1"/>
              <a:t>zetten</a:t>
            </a:r>
            <a:r>
              <a:rPr lang="en-US" dirty="0"/>
              <a:t>.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echt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service, maar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hetzelfde</a:t>
            </a:r>
            <a:r>
              <a:rPr lang="en-US" dirty="0"/>
              <a:t> </a:t>
            </a:r>
            <a:r>
              <a:rPr lang="en-US" dirty="0" err="1"/>
              <a:t>doel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51076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Er </a:t>
            </a:r>
            <a:r>
              <a:rPr lang="en-US" dirty="0" err="1"/>
              <a:t>zijn</a:t>
            </a:r>
            <a:r>
              <a:rPr lang="en-US" dirty="0"/>
              <a:t> 4 </a:t>
            </a:r>
            <a:r>
              <a:rPr lang="en-US" dirty="0" err="1"/>
              <a:t>soorten</a:t>
            </a:r>
            <a:r>
              <a:rPr lang="en-US" dirty="0"/>
              <a:t> services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ClusterIP</a:t>
            </a:r>
            <a:r>
              <a:rPr lang="en-US" dirty="0"/>
              <a:t> is om de pod in de cluster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bereiken</a:t>
            </a:r>
            <a:r>
              <a:rPr lang="en-US" dirty="0"/>
              <a:t>, </a:t>
            </a:r>
            <a:r>
              <a:rPr lang="en-US" dirty="0" err="1"/>
              <a:t>bv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backend app die </a:t>
            </a:r>
            <a:r>
              <a:rPr lang="en-US" dirty="0" err="1"/>
              <a:t>een</a:t>
            </a:r>
            <a:r>
              <a:rPr lang="en-US" dirty="0"/>
              <a:t> database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gebruiken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NodePort</a:t>
            </a:r>
            <a:r>
              <a:rPr lang="en-US" dirty="0"/>
              <a:t> is om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pod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geraken</a:t>
            </a:r>
            <a:r>
              <a:rPr lang="en-US" dirty="0"/>
              <a:t> </a:t>
            </a:r>
            <a:r>
              <a:rPr lang="en-US" dirty="0" err="1"/>
              <a:t>vanop</a:t>
            </a:r>
            <a:r>
              <a:rPr lang="en-US" dirty="0"/>
              <a:t> je local machine, maar is in </a:t>
            </a:r>
            <a:r>
              <a:rPr lang="en-US" dirty="0" err="1"/>
              <a:t>tegenstelling</a:t>
            </a:r>
            <a:r>
              <a:rPr lang="en-US" dirty="0"/>
              <a:t> tot </a:t>
            </a:r>
            <a:r>
              <a:rPr lang="en-US" dirty="0" err="1"/>
              <a:t>een</a:t>
            </a:r>
            <a:r>
              <a:rPr lang="en-US" dirty="0"/>
              <a:t> port forward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configureerbaar</a:t>
            </a:r>
            <a:r>
              <a:rPr lang="en-US" dirty="0"/>
              <a:t> via </a:t>
            </a:r>
            <a:r>
              <a:rPr lang="en-US" dirty="0" err="1"/>
              <a:t>Yaml</a:t>
            </a:r>
            <a:r>
              <a:rPr lang="en-US" dirty="0"/>
              <a:t>, </a:t>
            </a:r>
            <a:r>
              <a:rPr lang="en-US" dirty="0" err="1"/>
              <a:t>poort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30000-30767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LoadBalancer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de load balancer van de cloud provider,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op je local machine, </a:t>
            </a:r>
            <a:r>
              <a:rPr lang="en-US" dirty="0" err="1"/>
              <a:t>tenzij</a:t>
            </a:r>
            <a:r>
              <a:rPr lang="en-US" dirty="0"/>
              <a:t> je </a:t>
            </a:r>
            <a:r>
              <a:rPr lang="en-US" dirty="0" err="1"/>
              <a:t>zelf</a:t>
            </a:r>
            <a:r>
              <a:rPr lang="en-US" dirty="0"/>
              <a:t> 1 </a:t>
            </a:r>
            <a:r>
              <a:rPr lang="en-US" dirty="0" err="1"/>
              <a:t>opzet</a:t>
            </a:r>
            <a:r>
              <a:rPr lang="en-US" dirty="0"/>
              <a:t>, </a:t>
            </a:r>
            <a:r>
              <a:rPr lang="en-US" dirty="0" err="1"/>
              <a:t>niet</a:t>
            </a:r>
            <a:r>
              <a:rPr lang="en-US" dirty="0"/>
              <a:t> zo </a:t>
            </a:r>
            <a:r>
              <a:rPr lang="en-US" dirty="0" err="1"/>
              <a:t>simpel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Brengt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kosten</a:t>
            </a:r>
            <a:r>
              <a:rPr lang="en-US" dirty="0"/>
              <a:t> mee, </a:t>
            </a:r>
            <a:r>
              <a:rPr lang="en-US" dirty="0" err="1"/>
              <a:t>omdat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cloud load balancer per service </a:t>
            </a:r>
            <a:r>
              <a:rPr lang="en-US" dirty="0" err="1"/>
              <a:t>kosten</a:t>
            </a:r>
            <a:r>
              <a:rPr lang="en-US" dirty="0"/>
              <a:t> </a:t>
            </a:r>
            <a:r>
              <a:rPr lang="en-US" dirty="0" err="1"/>
              <a:t>aanrekent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Ingress controller is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echt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service. </a:t>
            </a:r>
            <a:r>
              <a:rPr lang="en-US" dirty="0" err="1"/>
              <a:t>Een</a:t>
            </a:r>
            <a:r>
              <a:rPr lang="en-US" dirty="0"/>
              <a:t> Ingress Controller, </a:t>
            </a:r>
            <a:r>
              <a:rPr lang="en-US" dirty="0" err="1"/>
              <a:t>bv</a:t>
            </a:r>
            <a:r>
              <a:rPr lang="en-US" dirty="0"/>
              <a:t> Nginx, </a:t>
            </a:r>
            <a:r>
              <a:rPr lang="en-US" dirty="0" err="1"/>
              <a:t>Traefik</a:t>
            </a:r>
            <a:r>
              <a:rPr lang="en-US" dirty="0"/>
              <a:t> of Envoy Proxy, </a:t>
            </a:r>
            <a:r>
              <a:rPr lang="en-US" dirty="0" err="1"/>
              <a:t>draait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reverse proxy. Dan </a:t>
            </a:r>
            <a:r>
              <a:rPr lang="en-US" dirty="0" err="1"/>
              <a:t>maak</a:t>
            </a:r>
            <a:r>
              <a:rPr lang="en-US" dirty="0"/>
              <a:t> je services </a:t>
            </a:r>
            <a:r>
              <a:rPr lang="en-US" dirty="0" err="1"/>
              <a:t>aan</a:t>
            </a:r>
            <a:r>
              <a:rPr lang="en-US" dirty="0"/>
              <a:t> van het type Ingress Rules die de routing rules </a:t>
            </a:r>
            <a:r>
              <a:rPr lang="en-US" dirty="0" err="1"/>
              <a:t>bevatten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reverse proxy</a:t>
            </a:r>
          </a:p>
          <a:p>
            <a:pPr marL="0" indent="0">
              <a:buFontTx/>
              <a:buNone/>
            </a:pP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in </a:t>
            </a:r>
            <a:r>
              <a:rPr lang="en-US" dirty="0" err="1"/>
              <a:t>Productie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23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98375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Storage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overal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, alle nodes, pods, …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Er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soorten</a:t>
            </a:r>
            <a:r>
              <a:rPr lang="en-US" dirty="0"/>
              <a:t> storage resources., </a:t>
            </a:r>
            <a:r>
              <a:rPr lang="en-US" dirty="0" err="1"/>
              <a:t>beginnen</a:t>
            </a:r>
            <a:r>
              <a:rPr lang="en-US" dirty="0"/>
              <a:t> met…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24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30909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Persistent volume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provision: op </a:t>
            </a:r>
            <a:r>
              <a:rPr lang="en-US" dirty="0" err="1"/>
              <a:t>voorhand</a:t>
            </a:r>
            <a:r>
              <a:rPr lang="en-US" dirty="0"/>
              <a:t> </a:t>
            </a:r>
            <a:r>
              <a:rPr lang="en-US" dirty="0" err="1"/>
              <a:t>gemaakte</a:t>
            </a:r>
            <a:r>
              <a:rPr lang="en-US" dirty="0"/>
              <a:t> storage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Storage class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Dynamic: je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StorageClass </a:t>
            </a:r>
            <a:r>
              <a:rPr lang="en-US" dirty="0" err="1"/>
              <a:t>aanmaken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pas </a:t>
            </a:r>
            <a:r>
              <a:rPr lang="en-US" dirty="0" err="1"/>
              <a:t>nadien</a:t>
            </a:r>
            <a:r>
              <a:rPr lang="en-US" dirty="0"/>
              <a:t> </a:t>
            </a:r>
            <a:r>
              <a:rPr lang="en-US" dirty="0" err="1"/>
              <a:t>wanneer</a:t>
            </a:r>
            <a:r>
              <a:rPr lang="en-US" dirty="0"/>
              <a:t> je het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hebt</a:t>
            </a:r>
            <a:r>
              <a:rPr lang="en-US" dirty="0"/>
              <a:t>, de storage </a:t>
            </a:r>
            <a:r>
              <a:rPr lang="en-US" dirty="0" err="1"/>
              <a:t>locatie</a:t>
            </a:r>
            <a:r>
              <a:rPr lang="en-US" dirty="0"/>
              <a:t>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aanmaken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Claim: Hiermee </a:t>
            </a:r>
            <a:r>
              <a:rPr lang="en-US" dirty="0" err="1"/>
              <a:t>zegt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pod </a:t>
            </a:r>
            <a:r>
              <a:rPr lang="en-US" dirty="0" err="1"/>
              <a:t>hoeveel</a:t>
            </a:r>
            <a:r>
              <a:rPr lang="en-US" dirty="0"/>
              <a:t> </a:t>
            </a:r>
            <a:r>
              <a:rPr lang="en-US" dirty="0" err="1"/>
              <a:t>plaats</a:t>
            </a:r>
            <a:r>
              <a:rPr lang="en-US" dirty="0"/>
              <a:t> het </a:t>
            </a:r>
            <a:r>
              <a:rPr lang="en-US" dirty="0" err="1"/>
              <a:t>vereist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cluster </a:t>
            </a:r>
            <a:r>
              <a:rPr lang="en-US" dirty="0" err="1"/>
              <a:t>zal</a:t>
            </a:r>
            <a:r>
              <a:rPr lang="en-US" dirty="0"/>
              <a:t> dan </a:t>
            </a:r>
            <a:r>
              <a:rPr lang="en-US" dirty="0" err="1"/>
              <a:t>beslissen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PV het </a:t>
            </a:r>
            <a:r>
              <a:rPr lang="en-US" dirty="0" err="1"/>
              <a:t>hiervoor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gebruiken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 </a:t>
            </a:r>
            <a:r>
              <a:rPr lang="en-US" dirty="0" err="1"/>
              <a:t>zegt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PV je </a:t>
            </a:r>
            <a:r>
              <a:rPr lang="en-US" dirty="0" err="1"/>
              <a:t>wil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,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hoeveel</a:t>
            </a:r>
            <a:r>
              <a:rPr lang="en-US" dirty="0"/>
              <a:t> </a:t>
            </a:r>
            <a:r>
              <a:rPr lang="en-US" dirty="0" err="1"/>
              <a:t>plaats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Er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heleboel</a:t>
            </a:r>
            <a:r>
              <a:rPr lang="en-US" dirty="0"/>
              <a:t> types van PVs, </a:t>
            </a:r>
            <a:r>
              <a:rPr lang="en-US" dirty="0" err="1"/>
              <a:t>zoals</a:t>
            </a:r>
            <a:r>
              <a:rPr lang="en-US" dirty="0"/>
              <a:t> in azure, AWS, google cloud, </a:t>
            </a:r>
            <a:r>
              <a:rPr lang="en-US" dirty="0" err="1"/>
              <a:t>nfs</a:t>
            </a:r>
            <a:r>
              <a:rPr lang="en-US" dirty="0"/>
              <a:t>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25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52855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Dan </a:t>
            </a:r>
            <a:r>
              <a:rPr lang="en-US" dirty="0" err="1"/>
              <a:t>heb</a:t>
            </a:r>
            <a:r>
              <a:rPr lang="en-US" dirty="0"/>
              <a:t> je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config maps secrets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Config maps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gebruiken</a:t>
            </a:r>
            <a:r>
              <a:rPr lang="en-US" dirty="0"/>
              <a:t> om environment variables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injecteren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pod, </a:t>
            </a:r>
            <a:r>
              <a:rPr lang="en-US" dirty="0" err="1"/>
              <a:t>een</a:t>
            </a:r>
            <a:r>
              <a:rPr lang="en-US" dirty="0"/>
              <a:t> config file </a:t>
            </a:r>
            <a:r>
              <a:rPr lang="en-US" dirty="0" err="1"/>
              <a:t>te</a:t>
            </a:r>
            <a:r>
              <a:rPr lang="en-US" dirty="0"/>
              <a:t> laten </a:t>
            </a:r>
            <a:r>
              <a:rPr lang="en-US" dirty="0" err="1"/>
              <a:t>aanmaken</a:t>
            </a:r>
            <a:r>
              <a:rPr lang="en-US" dirty="0"/>
              <a:t>, …</a:t>
            </a:r>
          </a:p>
          <a:p>
            <a:pPr marL="0" indent="0">
              <a:buFontTx/>
              <a:buNone/>
            </a:pPr>
            <a:r>
              <a:rPr lang="en-US" dirty="0" err="1"/>
              <a:t>Een</a:t>
            </a:r>
            <a:r>
              <a:rPr lang="en-US" dirty="0"/>
              <a:t> Secret is </a:t>
            </a:r>
            <a:r>
              <a:rPr lang="en-US" dirty="0" err="1"/>
              <a:t>hetzeflde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config map, maar dan </a:t>
            </a:r>
            <a:r>
              <a:rPr lang="en-US" dirty="0" err="1"/>
              <a:t>voor</a:t>
            </a:r>
            <a:r>
              <a:rPr lang="en-US" dirty="0"/>
              <a:t> passwords, </a:t>
            </a:r>
            <a:r>
              <a:rPr lang="en-US" dirty="0" err="1"/>
              <a:t>omdat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encrypted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in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Belangrijk</a:t>
            </a:r>
            <a:r>
              <a:rPr lang="en-US" dirty="0"/>
              <a:t> is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je secrets </a:t>
            </a:r>
            <a:r>
              <a:rPr lang="en-US" dirty="0" err="1"/>
              <a:t>gebruikt</a:t>
            </a:r>
            <a:r>
              <a:rPr lang="en-US" dirty="0"/>
              <a:t>, </a:t>
            </a:r>
            <a:r>
              <a:rPr lang="en-US" dirty="0" err="1"/>
              <a:t>dat</a:t>
            </a:r>
            <a:r>
              <a:rPr lang="en-US" dirty="0"/>
              <a:t> je de RBAC </a:t>
            </a:r>
            <a:r>
              <a:rPr lang="en-US" dirty="0" err="1"/>
              <a:t>rollen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cluster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instelt</a:t>
            </a:r>
            <a:r>
              <a:rPr lang="en-US" dirty="0"/>
              <a:t>, want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pod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aanmaken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eender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secret </a:t>
            </a:r>
            <a:r>
              <a:rPr lang="en-US" dirty="0" err="1"/>
              <a:t>gebruiken</a:t>
            </a:r>
            <a:r>
              <a:rPr lang="en-US" dirty="0"/>
              <a:t> in die pod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de </a:t>
            </a:r>
            <a:r>
              <a:rPr lang="en-US" dirty="0" err="1"/>
              <a:t>waardes</a:t>
            </a:r>
            <a:r>
              <a:rPr lang="en-US" dirty="0"/>
              <a:t> </a:t>
            </a:r>
            <a:r>
              <a:rPr lang="en-US" dirty="0" err="1"/>
              <a:t>uitlezen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nadenken</a:t>
            </a:r>
            <a:r>
              <a:rPr lang="en-US" dirty="0"/>
              <a:t> </a:t>
            </a:r>
            <a:r>
              <a:rPr lang="en-US" dirty="0" err="1"/>
              <a:t>dus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26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09986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Je </a:t>
            </a:r>
            <a:r>
              <a:rPr lang="en-US" dirty="0" err="1"/>
              <a:t>hebt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namespaces</a:t>
            </a:r>
          </a:p>
          <a:p>
            <a:pPr marL="0" indent="0">
              <a:buFontTx/>
              <a:buNone/>
            </a:pPr>
            <a:r>
              <a:rPr lang="en-US" dirty="0"/>
              <a:t>Namespaces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gebruiken</a:t>
            </a:r>
            <a:r>
              <a:rPr lang="en-US" dirty="0"/>
              <a:t> om je resources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groeperen</a:t>
            </a:r>
            <a:r>
              <a:rPr lang="en-US" dirty="0"/>
              <a:t>, </a:t>
            </a:r>
            <a:r>
              <a:rPr lang="en-US" dirty="0" err="1"/>
              <a:t>bv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wat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met monitoring, </a:t>
            </a:r>
            <a:r>
              <a:rPr lang="en-US" dirty="0" err="1"/>
              <a:t>kan</a:t>
            </a:r>
            <a:r>
              <a:rPr lang="en-US" dirty="0"/>
              <a:t> je in </a:t>
            </a:r>
            <a:r>
              <a:rPr lang="en-US" dirty="0" err="1"/>
              <a:t>een</a:t>
            </a:r>
            <a:r>
              <a:rPr lang="en-US" dirty="0"/>
              <a:t> monitoring namespace </a:t>
            </a:r>
            <a:r>
              <a:rPr lang="en-US" dirty="0" err="1"/>
              <a:t>plaatsen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 default namespace </a:t>
            </a:r>
            <a:r>
              <a:rPr lang="en-US" dirty="0" err="1"/>
              <a:t>noemt</a:t>
            </a:r>
            <a:r>
              <a:rPr lang="en-US" dirty="0"/>
              <a:t> </a:t>
            </a:r>
            <a:r>
              <a:rPr lang="en-US" dirty="0" err="1"/>
              <a:t>gelukkig</a:t>
            </a:r>
            <a:r>
              <a:rPr lang="en-US" dirty="0"/>
              <a:t> default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27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393368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Deze</a:t>
            </a:r>
            <a:r>
              <a:rPr lang="en-US" dirty="0"/>
              <a:t> resources </a:t>
            </a:r>
            <a:r>
              <a:rPr lang="en-US" dirty="0" err="1"/>
              <a:t>hebben</a:t>
            </a:r>
            <a:r>
              <a:rPr lang="en-US" dirty="0"/>
              <a:t> we </a:t>
            </a:r>
            <a:r>
              <a:rPr lang="en-US" dirty="0" err="1"/>
              <a:t>allemaal</a:t>
            </a:r>
            <a:r>
              <a:rPr lang="en-US" dirty="0"/>
              <a:t> </a:t>
            </a:r>
            <a:r>
              <a:rPr lang="en-US" dirty="0" err="1"/>
              <a:t>overlopen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28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869407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Omdat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je Kubernetes resources </a:t>
            </a:r>
            <a:r>
              <a:rPr lang="en-US" dirty="0" err="1"/>
              <a:t>aanmaakt</a:t>
            </a:r>
            <a:r>
              <a:rPr lang="en-US" dirty="0"/>
              <a:t>, je </a:t>
            </a:r>
            <a:r>
              <a:rPr lang="en-US" dirty="0" err="1"/>
              <a:t>een</a:t>
            </a:r>
            <a:r>
              <a:rPr lang="en-US" dirty="0"/>
              <a:t> hele hoop </a:t>
            </a:r>
            <a:r>
              <a:rPr lang="en-US" dirty="0" err="1"/>
              <a:t>yaml</a:t>
            </a:r>
            <a:r>
              <a:rPr lang="en-US" dirty="0"/>
              <a:t> files </a:t>
            </a:r>
            <a:r>
              <a:rPr lang="en-US" dirty="0" err="1"/>
              <a:t>hebt</a:t>
            </a:r>
            <a:r>
              <a:rPr lang="en-US" dirty="0"/>
              <a:t> die je 1 per 1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installeren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echt</a:t>
            </a:r>
            <a:r>
              <a:rPr lang="en-US" dirty="0"/>
              <a:t> </a:t>
            </a:r>
            <a:r>
              <a:rPr lang="en-US" dirty="0" err="1"/>
              <a:t>variabelen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in de </a:t>
            </a:r>
            <a:r>
              <a:rPr lang="en-US" dirty="0" err="1"/>
              <a:t>yaml</a:t>
            </a:r>
            <a:r>
              <a:rPr lang="en-US" dirty="0"/>
              <a:t> files, </a:t>
            </a:r>
            <a:r>
              <a:rPr lang="en-US" dirty="0" err="1"/>
              <a:t>bestaat</a:t>
            </a:r>
            <a:r>
              <a:rPr lang="en-US" dirty="0"/>
              <a:t> er </a:t>
            </a:r>
            <a:r>
              <a:rPr lang="en-US" dirty="0" err="1"/>
              <a:t>een</a:t>
            </a:r>
            <a:r>
              <a:rPr lang="en-US" dirty="0"/>
              <a:t> package manager, Helm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29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1783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Begin </a:t>
            </a:r>
            <a:r>
              <a:rPr lang="en-US" dirty="0" err="1"/>
              <a:t>en</a:t>
            </a:r>
            <a:r>
              <a:rPr lang="en-US" dirty="0"/>
              <a:t> midden </a:t>
            </a:r>
            <a:r>
              <a:rPr lang="en-US" dirty="0" err="1"/>
              <a:t>jaren</a:t>
            </a:r>
            <a:r>
              <a:rPr lang="en-US" dirty="0"/>
              <a:t>  2000</a:t>
            </a:r>
          </a:p>
          <a:p>
            <a:r>
              <a:rPr lang="en-US" dirty="0"/>
              <a:t>Per app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server</a:t>
            </a:r>
          </a:p>
          <a:p>
            <a:r>
              <a:rPr lang="en-US" dirty="0" err="1"/>
              <a:t>Geen</a:t>
            </a:r>
            <a:r>
              <a:rPr lang="en-US" dirty="0"/>
              <a:t> idee </a:t>
            </a:r>
            <a:r>
              <a:rPr lang="en-US" dirty="0" err="1"/>
              <a:t>hoeveel</a:t>
            </a:r>
            <a:r>
              <a:rPr lang="en-US" dirty="0"/>
              <a:t> resources,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liever</a:t>
            </a:r>
            <a:r>
              <a:rPr lang="en-US" dirty="0"/>
              <a:t> zo </a:t>
            </a:r>
            <a:r>
              <a:rPr lang="en-US" dirty="0" err="1"/>
              <a:t>groot</a:t>
            </a:r>
            <a:r>
              <a:rPr lang="en-US" dirty="0"/>
              <a:t>/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mogelijk</a:t>
            </a:r>
            <a:endParaRPr lang="en-US" dirty="0"/>
          </a:p>
          <a:p>
            <a:r>
              <a:rPr lang="en-US" dirty="0" err="1"/>
              <a:t>Echter</a:t>
            </a:r>
            <a:r>
              <a:rPr lang="en-US" dirty="0"/>
              <a:t> </a:t>
            </a:r>
            <a:r>
              <a:rPr lang="en-US" dirty="0" err="1"/>
              <a:t>weinig</a:t>
            </a:r>
            <a:r>
              <a:rPr lang="en-US" dirty="0"/>
              <a:t> van de </a:t>
            </a:r>
            <a:r>
              <a:rPr lang="en-US" dirty="0" err="1"/>
              <a:t>grote</a:t>
            </a:r>
            <a:r>
              <a:rPr lang="en-US" dirty="0"/>
              <a:t> </a:t>
            </a:r>
            <a:r>
              <a:rPr lang="en-US" dirty="0" err="1"/>
              <a:t>hoeveelheid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meestal</a:t>
            </a:r>
            <a:r>
              <a:rPr lang="en-US" dirty="0"/>
              <a:t>, </a:t>
            </a:r>
            <a:r>
              <a:rPr lang="en-US" dirty="0" err="1"/>
              <a:t>bv</a:t>
            </a:r>
            <a:r>
              <a:rPr lang="en-US" dirty="0"/>
              <a:t> </a:t>
            </a:r>
            <a:r>
              <a:rPr lang="en-US" dirty="0" err="1"/>
              <a:t>kleine</a:t>
            </a:r>
            <a:r>
              <a:rPr lang="en-US" dirty="0"/>
              <a:t> website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89748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Helm is </a:t>
            </a:r>
            <a:r>
              <a:rPr lang="en-US" dirty="0" err="1"/>
              <a:t>dus</a:t>
            </a:r>
            <a:r>
              <a:rPr lang="en-US" dirty="0"/>
              <a:t> de package manager van Kubernetes</a:t>
            </a:r>
          </a:p>
          <a:p>
            <a:pPr marL="0" indent="0">
              <a:buFontTx/>
              <a:buNone/>
            </a:pPr>
            <a:r>
              <a:rPr lang="en-US" dirty="0"/>
              <a:t>Even </a:t>
            </a:r>
            <a:r>
              <a:rPr lang="en-US" dirty="0" err="1"/>
              <a:t>snel</a:t>
            </a:r>
            <a:r>
              <a:rPr lang="en-US" dirty="0"/>
              <a:t> over de </a:t>
            </a:r>
            <a:r>
              <a:rPr lang="en-US" dirty="0" err="1"/>
              <a:t>versies</a:t>
            </a:r>
            <a:r>
              <a:rPr lang="en-US" dirty="0"/>
              <a:t> die je online </a:t>
            </a:r>
            <a:r>
              <a:rPr lang="en-US" dirty="0" err="1"/>
              <a:t>tegenkomt</a:t>
            </a:r>
            <a:r>
              <a:rPr lang="en-US" dirty="0"/>
              <a:t>. Versie 2 </a:t>
            </a:r>
            <a:r>
              <a:rPr lang="en-US" dirty="0" err="1"/>
              <a:t>gebruikte</a:t>
            </a:r>
            <a:r>
              <a:rPr lang="en-US" dirty="0"/>
              <a:t> Tiller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geinstalleerd</a:t>
            </a:r>
            <a:r>
              <a:rPr lang="en-US" dirty="0"/>
              <a:t> </a:t>
            </a:r>
            <a:r>
              <a:rPr lang="en-US" dirty="0" err="1"/>
              <a:t>werd</a:t>
            </a:r>
            <a:r>
              <a:rPr lang="en-US" dirty="0"/>
              <a:t> in de Kubernetes cluster, maar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zorgde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security issues.</a:t>
            </a:r>
          </a:p>
          <a:p>
            <a:pPr marL="0" indent="0">
              <a:buFontTx/>
              <a:buNone/>
            </a:pP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30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632388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beetje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docker-compose</a:t>
            </a:r>
          </a:p>
          <a:p>
            <a:pPr marL="0" indent="0">
              <a:buFontTx/>
              <a:buNone/>
            </a:pPr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resources </a:t>
            </a:r>
            <a:r>
              <a:rPr lang="en-US" dirty="0" err="1"/>
              <a:t>groeperen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tegelijk</a:t>
            </a:r>
            <a:r>
              <a:rPr lang="en-US" dirty="0"/>
              <a:t> </a:t>
            </a:r>
            <a:r>
              <a:rPr lang="en-US" dirty="0" err="1"/>
              <a:t>starten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De templates </a:t>
            </a:r>
            <a:r>
              <a:rPr lang="en-US" dirty="0" err="1"/>
              <a:t>gebruiken</a:t>
            </a:r>
            <a:r>
              <a:rPr lang="en-US" dirty="0"/>
              <a:t> de Go language, </a:t>
            </a:r>
            <a:r>
              <a:rPr lang="en-US" dirty="0" err="1"/>
              <a:t>dus</a:t>
            </a:r>
            <a:r>
              <a:rPr lang="en-US" dirty="0"/>
              <a:t> je </a:t>
            </a:r>
            <a:r>
              <a:rPr lang="en-US" dirty="0" err="1"/>
              <a:t>kan</a:t>
            </a:r>
            <a:r>
              <a:rPr lang="en-US" dirty="0"/>
              <a:t> in de templates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if </a:t>
            </a:r>
            <a:r>
              <a:rPr lang="en-US" dirty="0" err="1"/>
              <a:t>en</a:t>
            </a:r>
            <a:r>
              <a:rPr lang="en-US" dirty="0"/>
              <a:t> loop statements, </a:t>
            </a:r>
            <a:r>
              <a:rPr lang="en-US" dirty="0" err="1"/>
              <a:t>variabelen</a:t>
            </a:r>
            <a:r>
              <a:rPr lang="en-US" dirty="0"/>
              <a:t>, …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dependencies </a:t>
            </a:r>
            <a:r>
              <a:rPr lang="en-US" dirty="0" err="1"/>
              <a:t>instellen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31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962416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Onze</a:t>
            </a:r>
            <a:r>
              <a:rPr lang="en-US" dirty="0"/>
              <a:t> workshop die </a:t>
            </a:r>
            <a:r>
              <a:rPr lang="en-US" dirty="0" err="1"/>
              <a:t>hierna</a:t>
            </a:r>
            <a:r>
              <a:rPr lang="en-US" dirty="0"/>
              <a:t> </a:t>
            </a:r>
            <a:r>
              <a:rPr lang="en-US" dirty="0" err="1"/>
              <a:t>volgt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leren</a:t>
            </a:r>
            <a:r>
              <a:rPr lang="en-US" dirty="0"/>
              <a:t>,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vooral</a:t>
            </a:r>
            <a:r>
              <a:rPr lang="en-US" dirty="0"/>
              <a:t> </a:t>
            </a:r>
            <a:r>
              <a:rPr lang="en-US" dirty="0" err="1"/>
              <a:t>gedaan</a:t>
            </a:r>
            <a:r>
              <a:rPr lang="en-US" dirty="0"/>
              <a:t> op Pluralsight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Veel</a:t>
            </a:r>
            <a:r>
              <a:rPr lang="en-US" dirty="0"/>
              <a:t> mee </a:t>
            </a:r>
            <a:r>
              <a:rPr lang="en-US" dirty="0" err="1"/>
              <a:t>spelen</a:t>
            </a:r>
            <a:r>
              <a:rPr lang="en-US" dirty="0"/>
              <a:t>, zo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het </a:t>
            </a:r>
            <a:r>
              <a:rPr lang="en-US" dirty="0" err="1"/>
              <a:t>meeste</a:t>
            </a:r>
            <a:r>
              <a:rPr lang="en-US" dirty="0"/>
              <a:t> </a:t>
            </a:r>
            <a:r>
              <a:rPr lang="en-US" dirty="0" err="1"/>
              <a:t>geleerd</a:t>
            </a:r>
            <a:r>
              <a:rPr lang="en-US" dirty="0"/>
              <a:t>, </a:t>
            </a:r>
            <a:r>
              <a:rPr lang="en-US" dirty="0" err="1"/>
              <a:t>vooral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troubleshooting, </a:t>
            </a:r>
            <a:r>
              <a:rPr lang="en-US" dirty="0" err="1"/>
              <a:t>leren</a:t>
            </a:r>
            <a:r>
              <a:rPr lang="en-US" dirty="0"/>
              <a:t> van </a:t>
            </a:r>
            <a:r>
              <a:rPr lang="en-US" dirty="0" err="1"/>
              <a:t>fouten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397094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Bedankt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aandacht</a:t>
            </a:r>
            <a:r>
              <a:rPr lang="en-US" dirty="0"/>
              <a:t>, </a:t>
            </a:r>
            <a:r>
              <a:rPr lang="en-US" dirty="0" err="1"/>
              <a:t>zijn</a:t>
            </a:r>
            <a:r>
              <a:rPr lang="en-US" dirty="0"/>
              <a:t> er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33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4781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 was de </a:t>
            </a:r>
            <a:r>
              <a:rPr lang="en-US" dirty="0" err="1"/>
              <a:t>oplossing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96142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Nieuwe</a:t>
            </a:r>
            <a:r>
              <a:rPr lang="en-US" dirty="0"/>
              <a:t> virtual machine per app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Vaste</a:t>
            </a:r>
            <a:r>
              <a:rPr lang="en-US" dirty="0"/>
              <a:t> percentages van de virtual machine: </a:t>
            </a:r>
            <a:r>
              <a:rPr lang="en-US" dirty="0" err="1"/>
              <a:t>elke</a:t>
            </a:r>
            <a:r>
              <a:rPr lang="en-US" dirty="0"/>
              <a:t> virtual machine </a:t>
            </a:r>
            <a:r>
              <a:rPr lang="en-US" dirty="0" err="1"/>
              <a:t>gebruikt</a:t>
            </a:r>
            <a:r>
              <a:rPr lang="en-US" dirty="0"/>
              <a:t> 25% van de </a:t>
            </a:r>
            <a:r>
              <a:rPr lang="en-US" dirty="0" err="1"/>
              <a:t>totale</a:t>
            </a:r>
            <a:r>
              <a:rPr lang="en-US" dirty="0"/>
              <a:t> resources van de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Een</a:t>
            </a:r>
            <a:r>
              <a:rPr lang="en-US" dirty="0"/>
              <a:t> Server, met </a:t>
            </a:r>
            <a:r>
              <a:rPr lang="en-US" dirty="0" err="1"/>
              <a:t>daarop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Hypervisor om de VMs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draaien</a:t>
            </a:r>
            <a:r>
              <a:rPr lang="en-US" dirty="0"/>
              <a:t>, </a:t>
            </a:r>
            <a:r>
              <a:rPr lang="en-US" dirty="0" err="1"/>
              <a:t>daarop</a:t>
            </a:r>
            <a:r>
              <a:rPr lang="en-US" dirty="0"/>
              <a:t> de VM’s met elk </a:t>
            </a:r>
            <a:r>
              <a:rPr lang="en-US" dirty="0" err="1"/>
              <a:t>hun</a:t>
            </a:r>
            <a:r>
              <a:rPr lang="en-US" dirty="0"/>
              <a:t> OS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daarop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app, database of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anders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0270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Maar </a:t>
            </a:r>
            <a:r>
              <a:rPr lang="en-US" dirty="0" err="1"/>
              <a:t>dit</a:t>
            </a:r>
            <a:r>
              <a:rPr lang="en-US" dirty="0"/>
              <a:t> had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problemen</a:t>
            </a:r>
            <a:r>
              <a:rPr lang="en-US" dirty="0"/>
              <a:t>,,,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61203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Het was </a:t>
            </a:r>
            <a:r>
              <a:rPr lang="en-US" dirty="0" err="1"/>
              <a:t>nog</a:t>
            </a:r>
            <a:r>
              <a:rPr lang="en-US" dirty="0"/>
              <a:t> steeds </a:t>
            </a:r>
            <a:r>
              <a:rPr lang="en-US" dirty="0" err="1"/>
              <a:t>gokken</a:t>
            </a:r>
            <a:r>
              <a:rPr lang="en-US" dirty="0"/>
              <a:t> </a:t>
            </a:r>
            <a:r>
              <a:rPr lang="en-US" dirty="0" err="1"/>
              <a:t>hoeveel</a:t>
            </a:r>
            <a:r>
              <a:rPr lang="en-US" dirty="0"/>
              <a:t> van de resources er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zal</a:t>
            </a:r>
            <a:r>
              <a:rPr lang="en-US" dirty="0"/>
              <a:t> </a:t>
            </a:r>
            <a:r>
              <a:rPr lang="en-US" dirty="0" err="1"/>
              <a:t>zijn</a:t>
            </a:r>
            <a:endParaRPr lang="en-US" dirty="0"/>
          </a:p>
          <a:p>
            <a:endParaRPr lang="en-US" dirty="0"/>
          </a:p>
          <a:p>
            <a:r>
              <a:rPr lang="en-US" dirty="0"/>
              <a:t>Er was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verlies</a:t>
            </a:r>
            <a:r>
              <a:rPr lang="en-US" dirty="0"/>
              <a:t> van resources, </a:t>
            </a:r>
            <a:r>
              <a:rPr lang="en-US" dirty="0" err="1"/>
              <a:t>aangezien</a:t>
            </a:r>
            <a:r>
              <a:rPr lang="en-US" dirty="0"/>
              <a:t> </a:t>
            </a:r>
            <a:r>
              <a:rPr lang="en-US" dirty="0" err="1"/>
              <a:t>overal</a:t>
            </a:r>
            <a:r>
              <a:rPr lang="en-US" dirty="0"/>
              <a:t> </a:t>
            </a:r>
            <a:r>
              <a:rPr lang="en-US" dirty="0" err="1"/>
              <a:t>dezelfde</a:t>
            </a:r>
            <a:r>
              <a:rPr lang="en-US" dirty="0"/>
              <a:t> OS Meestal </a:t>
            </a:r>
            <a:r>
              <a:rPr lang="en-US" dirty="0" err="1"/>
              <a:t>geinstalleerd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, wat </a:t>
            </a:r>
            <a:r>
              <a:rPr lang="en-US" dirty="0" err="1"/>
              <a:t>eigenlijk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 is</a:t>
            </a:r>
          </a:p>
          <a:p>
            <a:endParaRPr lang="en-US" dirty="0"/>
          </a:p>
          <a:p>
            <a:r>
              <a:rPr lang="en-US" dirty="0"/>
              <a:t>Het OS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licentiekosten</a:t>
            </a:r>
            <a:r>
              <a:rPr lang="en-US" dirty="0"/>
              <a:t>, updates </a:t>
            </a:r>
            <a:r>
              <a:rPr lang="en-US" dirty="0" err="1"/>
              <a:t>en</a:t>
            </a:r>
            <a:r>
              <a:rPr lang="en-US" dirty="0"/>
              <a:t> patches, antivirus </a:t>
            </a:r>
            <a:r>
              <a:rPr lang="en-US" dirty="0" err="1"/>
              <a:t>installaties</a:t>
            </a:r>
            <a:r>
              <a:rPr lang="en-US" dirty="0"/>
              <a:t> die up to date </a:t>
            </a:r>
            <a:r>
              <a:rPr lang="en-US" dirty="0" err="1"/>
              <a:t>gehouden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21337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Hiervoor</a:t>
            </a:r>
            <a:r>
              <a:rPr lang="en-US" dirty="0"/>
              <a:t> is de </a:t>
            </a:r>
            <a:r>
              <a:rPr lang="en-US" dirty="0" err="1"/>
              <a:t>oplossing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51201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Een</a:t>
            </a:r>
            <a:r>
              <a:rPr lang="en-US" dirty="0"/>
              <a:t> server, </a:t>
            </a:r>
            <a:r>
              <a:rPr lang="en-US" dirty="0" err="1"/>
              <a:t>waarop</a:t>
            </a:r>
            <a:r>
              <a:rPr lang="en-US" dirty="0"/>
              <a:t> 1 OS </a:t>
            </a:r>
            <a:r>
              <a:rPr lang="en-US" dirty="0" err="1"/>
              <a:t>draait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 of windows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Apps </a:t>
            </a:r>
            <a:r>
              <a:rPr lang="en-US" dirty="0" err="1"/>
              <a:t>nemen</a:t>
            </a:r>
            <a:r>
              <a:rPr lang="en-US" dirty="0"/>
              <a:t> in wat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van resources van de hele OS in </a:t>
            </a:r>
            <a:r>
              <a:rPr lang="en-US" dirty="0" err="1"/>
              <a:t>ipv</a:t>
            </a:r>
            <a:r>
              <a:rPr lang="en-US" dirty="0"/>
              <a:t> fixed size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Dan is er </a:t>
            </a:r>
            <a:r>
              <a:rPr lang="en-US" dirty="0" err="1"/>
              <a:t>een</a:t>
            </a:r>
            <a:r>
              <a:rPr lang="en-US" dirty="0"/>
              <a:t> container per app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 de rest is free resources, </a:t>
            </a:r>
            <a:r>
              <a:rPr lang="en-US" dirty="0" err="1"/>
              <a:t>waarop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containers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draaien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groot</a:t>
            </a:r>
            <a:r>
              <a:rPr lang="en-US" dirty="0"/>
              <a:t> </a:t>
            </a:r>
            <a:r>
              <a:rPr lang="en-US" dirty="0" err="1"/>
              <a:t>pluspunt</a:t>
            </a:r>
            <a:r>
              <a:rPr lang="en-US" dirty="0"/>
              <a:t> ten </a:t>
            </a:r>
            <a:r>
              <a:rPr lang="en-US" dirty="0" err="1"/>
              <a:t>opzichte</a:t>
            </a:r>
            <a:r>
              <a:rPr lang="en-US" dirty="0"/>
              <a:t> van VMs: container </a:t>
            </a:r>
            <a:r>
              <a:rPr lang="en-US" dirty="0" err="1"/>
              <a:t>starten</a:t>
            </a:r>
            <a:r>
              <a:rPr lang="en-US" dirty="0"/>
              <a:t> </a:t>
            </a:r>
            <a:r>
              <a:rPr lang="en-US" dirty="0" err="1"/>
              <a:t>duurt</a:t>
            </a:r>
            <a:r>
              <a:rPr lang="en-US" dirty="0"/>
              <a:t> maar </a:t>
            </a:r>
            <a:r>
              <a:rPr lang="en-US" dirty="0" err="1"/>
              <a:t>enkele</a:t>
            </a:r>
            <a:r>
              <a:rPr lang="en-US" dirty="0"/>
              <a:t> </a:t>
            </a:r>
            <a:r>
              <a:rPr lang="en-US" dirty="0" err="1"/>
              <a:t>seconden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E7AF-7B9D-4995-B722-965DFEE1F5F2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380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F8F9-40BA-4649-A417-DE4BA6E4AC69}" type="datetime8">
              <a:rPr lang="en-BE" smtClean="0"/>
              <a:t>24/09/2021 09:17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152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46DB-CB61-49AE-B774-4B3528A1E980}" type="datetime8">
              <a:rPr lang="en-BE" smtClean="0"/>
              <a:t>24/09/2021 09:17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7688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146D-FAF8-45E8-A1BA-F5BF068D4D13}" type="datetime8">
              <a:rPr lang="en-BE" smtClean="0"/>
              <a:t>24/09/2021 09:17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0605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627-6093-4931-B34C-FAD511638697}" type="datetime8">
              <a:rPr lang="en-BE" smtClean="0"/>
              <a:t>24/09/2021 09:17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97872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2F6B-E5C7-40CB-9DA0-EDFD75720D82}" type="datetime8">
              <a:rPr lang="en-BE" smtClean="0"/>
              <a:t>24/09/2021 09:17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34749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356C-D740-4182-B79D-73514DC277FE}" type="datetime8">
              <a:rPr lang="en-BE" smtClean="0"/>
              <a:t>24/09/2021 09:17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9970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9495-7AF4-4DE0-BCC5-2CE906F5CDA2}" type="datetime8">
              <a:rPr lang="en-BE" smtClean="0"/>
              <a:t>24/09/2021 09:17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9864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5720-BFCB-4147-8A3F-ECD583D5EBE4}" type="datetime8">
              <a:rPr lang="en-BE" smtClean="0"/>
              <a:t>24/09/2021 09:17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57318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A4E-282E-4C72-8119-6F6F97DB07B7}" type="datetime8">
              <a:rPr lang="en-BE" smtClean="0"/>
              <a:t>24/09/2021 09:17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7734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662B-1F44-4FC5-A784-5D1C2D6763D9}" type="datetime8">
              <a:rPr lang="en-BE" smtClean="0"/>
              <a:t>24/09/2021 09:17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7231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BDE1-292E-4AB1-853A-E91724AEF735}" type="datetime8">
              <a:rPr lang="en-BE" smtClean="0"/>
              <a:t>24/09/2021 09:17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1298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08D9-766B-41E9-8090-7D5328CCA98D}" type="datetime8">
              <a:rPr lang="en-BE" smtClean="0"/>
              <a:t>24/09/2021 09:17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6532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F466-90AB-40C5-92D6-8D7F23B83D58}" type="datetime8">
              <a:rPr lang="en-BE" smtClean="0"/>
              <a:t>24/09/2021 09:17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577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BED1-6919-4C19-A312-783C3AD1C3FD}" type="datetime8">
              <a:rPr lang="en-BE" smtClean="0"/>
              <a:t>24/09/2021 09:17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8233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CA21-E075-4393-AE55-14CAD6BF7599}" type="datetime8">
              <a:rPr lang="en-BE" smtClean="0"/>
              <a:t>24/09/2021 09:17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9395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ED90-3CAB-4A08-9C1E-2D5F65C3B601}" type="datetime8">
              <a:rPr lang="en-BE" smtClean="0"/>
              <a:t>24/09/2021 09:17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1408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6C0E-5451-4560-9E56-D77B9755D01C}" type="datetime8">
              <a:rPr lang="en-BE" smtClean="0"/>
              <a:t>24/09/2021 09:17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1500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0538A9-B1B9-4B06-9E91-1EA355D0A2FD}" type="datetime8">
              <a:rPr lang="en-BE" smtClean="0"/>
              <a:t>24/09/2021 09:17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CA39B1-8C90-4458-932C-BD41345BE66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685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C6A2-97E4-4504-A53B-19B1362BC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9204" y="979714"/>
            <a:ext cx="6159127" cy="157370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Docker</a:t>
            </a:r>
            <a:br>
              <a:rPr lang="en-US" dirty="0">
                <a:solidFill>
                  <a:srgbClr val="595959"/>
                </a:solidFill>
              </a:rPr>
            </a:br>
            <a:r>
              <a:rPr lang="en-US" sz="4400" dirty="0">
                <a:solidFill>
                  <a:srgbClr val="595959"/>
                </a:solidFill>
              </a:rPr>
              <a:t>Kubernetes + Helm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028DD-5F12-4C77-BCF8-B44F0627B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9204" y="2553415"/>
            <a:ext cx="6087874" cy="1388534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30ACEC"/>
                </a:solidFill>
              </a:rPr>
              <a:t>Dev Cruise 2021</a:t>
            </a:r>
          </a:p>
          <a:p>
            <a:pPr algn="l"/>
            <a:r>
              <a:rPr lang="en-US" dirty="0">
                <a:solidFill>
                  <a:srgbClr val="30ACEC"/>
                </a:solidFill>
              </a:rPr>
              <a:t>Nils Goovaerts</a:t>
            </a:r>
            <a:endParaRPr lang="en-BE" dirty="0">
              <a:solidFill>
                <a:srgbClr val="30ACEC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6BFC1E-FDB3-4442-817B-BF14F41E8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704" y="4183977"/>
            <a:ext cx="1268991" cy="91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AE0A929-916A-44B7-9FA7-265AC5CCF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314" y="4183977"/>
            <a:ext cx="953600" cy="92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Helm Project · GitHub">
            <a:extLst>
              <a:ext uri="{FF2B5EF4-FFF2-40B4-BE49-F238E27FC236}">
                <a16:creationId xmlns:a16="http://schemas.microsoft.com/office/drawing/2014/main" id="{1DEFF641-06F0-486D-8E86-1911EEDB9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533" y="4168239"/>
            <a:ext cx="925780" cy="92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935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AA20-A97D-49C7-AD2B-88A6D756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873" y="1195448"/>
            <a:ext cx="2565723" cy="692069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1287C3"/>
                </a:solidFill>
              </a:rPr>
              <a:t>Docker</a:t>
            </a:r>
            <a:endParaRPr lang="en-BE" dirty="0">
              <a:solidFill>
                <a:srgbClr val="1287C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07BDE-356A-42BD-A30E-45489744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191" y="1195447"/>
            <a:ext cx="4333898" cy="692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1287C3"/>
                </a:solidFill>
              </a:rPr>
              <a:t>The containers</a:t>
            </a:r>
            <a:endParaRPr lang="en-BE" sz="2800" dirty="0">
              <a:solidFill>
                <a:srgbClr val="1287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3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56309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Docker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59EFDB-2095-4EEE-995E-E21AC1AE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612" y="1199408"/>
            <a:ext cx="9721726" cy="4708566"/>
          </a:xfrm>
        </p:spPr>
        <p:txBody>
          <a:bodyPr anchor="t"/>
          <a:lstStyle/>
          <a:p>
            <a:r>
              <a:rPr lang="en-US" dirty="0"/>
              <a:t>Containers</a:t>
            </a:r>
          </a:p>
          <a:p>
            <a:pPr lvl="1"/>
            <a:r>
              <a:rPr lang="en-US" dirty="0"/>
              <a:t>Fast lightweight virtual machines</a:t>
            </a:r>
          </a:p>
          <a:p>
            <a:r>
              <a:rPr lang="en-US" dirty="0"/>
              <a:t>Docker</a:t>
            </a:r>
          </a:p>
          <a:p>
            <a:pPr lvl="1"/>
            <a:r>
              <a:rPr lang="en-US" dirty="0"/>
              <a:t>Software to run apps in containers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5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56309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Docker-compose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59EFDB-2095-4EEE-995E-E21AC1AE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612" y="1199408"/>
            <a:ext cx="9721726" cy="4708566"/>
          </a:xfrm>
        </p:spPr>
        <p:txBody>
          <a:bodyPr anchor="t"/>
          <a:lstStyle/>
          <a:p>
            <a:r>
              <a:rPr lang="en-US" dirty="0"/>
              <a:t>Start multiple docker containers</a:t>
            </a:r>
          </a:p>
          <a:p>
            <a:r>
              <a:rPr lang="en-US" dirty="0"/>
              <a:t>Handle dependencies</a:t>
            </a:r>
          </a:p>
          <a:p>
            <a:endParaRPr lang="en-US" dirty="0"/>
          </a:p>
          <a:p>
            <a:r>
              <a:rPr lang="en-US" dirty="0"/>
              <a:t>Save docker run command arguments in </a:t>
            </a:r>
            <a:r>
              <a:rPr lang="en-US" dirty="0" err="1"/>
              <a:t>yaml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1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AA20-A97D-49C7-AD2B-88A6D756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873" y="1195448"/>
            <a:ext cx="2565723" cy="692069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A1A1A1"/>
                </a:solidFill>
              </a:rPr>
              <a:t>Docker</a:t>
            </a:r>
            <a:endParaRPr lang="en-BE" dirty="0">
              <a:solidFill>
                <a:srgbClr val="A1A1A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07BDE-356A-42BD-A30E-45489744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191" y="1195447"/>
            <a:ext cx="4333898" cy="692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A1A1A1"/>
                </a:solidFill>
              </a:rPr>
              <a:t>The containers</a:t>
            </a:r>
            <a:endParaRPr lang="en-BE" sz="2800" dirty="0">
              <a:solidFill>
                <a:srgbClr val="A1A1A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7CC0AF-B8A6-4DA9-803A-8DB3EE574499}"/>
              </a:ext>
            </a:extLst>
          </p:cNvPr>
          <p:cNvSpPr txBox="1">
            <a:spLocks/>
          </p:cNvSpPr>
          <p:nvPr/>
        </p:nvSpPr>
        <p:spPr>
          <a:xfrm>
            <a:off x="2098873" y="2736932"/>
            <a:ext cx="2658322" cy="69206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>
                <a:solidFill>
                  <a:srgbClr val="1287C3"/>
                </a:solidFill>
              </a:rPr>
              <a:t>Kubernetes</a:t>
            </a:r>
            <a:endParaRPr lang="en-BE" dirty="0">
              <a:solidFill>
                <a:srgbClr val="1287C3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60D4E0-9EEF-4457-9C2C-396410DA5477}"/>
              </a:ext>
            </a:extLst>
          </p:cNvPr>
          <p:cNvSpPr txBox="1">
            <a:spLocks/>
          </p:cNvSpPr>
          <p:nvPr/>
        </p:nvSpPr>
        <p:spPr>
          <a:xfrm>
            <a:off x="5511191" y="2736931"/>
            <a:ext cx="4333898" cy="692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solidFill>
                  <a:srgbClr val="1287C3"/>
                </a:solidFill>
              </a:rPr>
              <a:t>The container orchestrator</a:t>
            </a:r>
            <a:endParaRPr lang="en-BE" sz="2800" dirty="0">
              <a:solidFill>
                <a:srgbClr val="1287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59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56309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Kubernetes (k8s)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B0970F-8AE9-46F2-B0C0-DC4652B958E9}"/>
              </a:ext>
            </a:extLst>
          </p:cNvPr>
          <p:cNvSpPr txBox="1">
            <a:spLocks/>
          </p:cNvSpPr>
          <p:nvPr/>
        </p:nvSpPr>
        <p:spPr>
          <a:xfrm>
            <a:off x="1846613" y="1273167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Docker handles the lower level actions of containers</a:t>
            </a:r>
          </a:p>
          <a:p>
            <a:r>
              <a:rPr lang="en-US" dirty="0"/>
              <a:t>Kubernetes “orchestrates” containers</a:t>
            </a:r>
          </a:p>
          <a:p>
            <a:r>
              <a:rPr lang="en-US" dirty="0"/>
              <a:t>Cloud agnostic</a:t>
            </a:r>
          </a:p>
          <a:p>
            <a:endParaRPr lang="en-US" dirty="0"/>
          </a:p>
          <a:p>
            <a:r>
              <a:rPr lang="en-US" dirty="0"/>
              <a:t>Auto scaling when load increases/decreases (replicas)</a:t>
            </a:r>
          </a:p>
          <a:p>
            <a:r>
              <a:rPr lang="en-US" dirty="0"/>
              <a:t>Self healing</a:t>
            </a:r>
          </a:p>
          <a:p>
            <a:r>
              <a:rPr lang="en-US" dirty="0"/>
              <a:t>Update apps without downtime (rolling updates)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647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56309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Kubernetes Cluster Architecture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B0970F-8AE9-46F2-B0C0-DC4652B958E9}"/>
              </a:ext>
            </a:extLst>
          </p:cNvPr>
          <p:cNvSpPr txBox="1">
            <a:spLocks/>
          </p:cNvSpPr>
          <p:nvPr/>
        </p:nvSpPr>
        <p:spPr>
          <a:xfrm>
            <a:off x="1846613" y="1770777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DC5ACB-E495-4F0B-8518-C083BD9FFE36}"/>
              </a:ext>
            </a:extLst>
          </p:cNvPr>
          <p:cNvSpPr/>
          <p:nvPr/>
        </p:nvSpPr>
        <p:spPr>
          <a:xfrm>
            <a:off x="1644312" y="1634590"/>
            <a:ext cx="3858272" cy="330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Master node(s) / Control plane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09F155-3242-45DD-BC55-F8B98F366142}"/>
              </a:ext>
            </a:extLst>
          </p:cNvPr>
          <p:cNvSpPr/>
          <p:nvPr/>
        </p:nvSpPr>
        <p:spPr>
          <a:xfrm>
            <a:off x="1950180" y="2334452"/>
            <a:ext cx="1068148" cy="574534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ETCD</a:t>
            </a:r>
            <a:br>
              <a:rPr lang="en-US" dirty="0"/>
            </a:br>
            <a:r>
              <a:rPr lang="en-US" dirty="0"/>
              <a:t>(k8s </a:t>
            </a:r>
            <a:r>
              <a:rPr lang="en-US" dirty="0" err="1"/>
              <a:t>db</a:t>
            </a:r>
            <a:r>
              <a:rPr lang="en-US" dirty="0"/>
              <a:t>)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FE44ED-44D6-495A-A3AB-7D6631805695}"/>
              </a:ext>
            </a:extLst>
          </p:cNvPr>
          <p:cNvSpPr/>
          <p:nvPr/>
        </p:nvSpPr>
        <p:spPr>
          <a:xfrm>
            <a:off x="3609047" y="3736447"/>
            <a:ext cx="1229990" cy="380326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9C0DBF-DFF5-413B-A25F-A97661FA5F74}"/>
              </a:ext>
            </a:extLst>
          </p:cNvPr>
          <p:cNvSpPr/>
          <p:nvPr/>
        </p:nvSpPr>
        <p:spPr>
          <a:xfrm>
            <a:off x="1950180" y="3736446"/>
            <a:ext cx="1278541" cy="835553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manager</a:t>
            </a:r>
            <a:endParaRPr lang="en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376902-8876-4CBE-A115-7A088988D53B}"/>
              </a:ext>
            </a:extLst>
          </p:cNvPr>
          <p:cNvSpPr/>
          <p:nvPr/>
        </p:nvSpPr>
        <p:spPr>
          <a:xfrm>
            <a:off x="3754704" y="2521917"/>
            <a:ext cx="1229990" cy="380326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</a:t>
            </a:r>
            <a:r>
              <a:rPr lang="en-US" dirty="0"/>
              <a:t> API 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7B5798-A56E-45DB-86C0-987B738B6BAB}"/>
              </a:ext>
            </a:extLst>
          </p:cNvPr>
          <p:cNvSpPr/>
          <p:nvPr/>
        </p:nvSpPr>
        <p:spPr>
          <a:xfrm>
            <a:off x="5081798" y="1092439"/>
            <a:ext cx="1472751" cy="380326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r>
              <a:rPr lang="en-US" dirty="0"/>
              <a:t> CLI</a:t>
            </a:r>
            <a:endParaRPr lang="en-B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2A5C66-A246-4740-A0AB-E7B28F29001B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4369699" y="1472765"/>
            <a:ext cx="1448475" cy="1049152"/>
          </a:xfrm>
          <a:prstGeom prst="straightConnector1">
            <a:avLst/>
          </a:prstGeom>
          <a:ln w="381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32B63DE-416D-4C16-8CD9-1036F87F51C9}"/>
              </a:ext>
            </a:extLst>
          </p:cNvPr>
          <p:cNvSpPr/>
          <p:nvPr/>
        </p:nvSpPr>
        <p:spPr>
          <a:xfrm>
            <a:off x="8108554" y="1537486"/>
            <a:ext cx="3236814" cy="3503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Worker nodes</a:t>
            </a:r>
            <a:endParaRPr lang="en-B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005203-7232-4758-B7F0-C51FE9DD0234}"/>
              </a:ext>
            </a:extLst>
          </p:cNvPr>
          <p:cNvSpPr/>
          <p:nvPr/>
        </p:nvSpPr>
        <p:spPr>
          <a:xfrm>
            <a:off x="8509983" y="4225715"/>
            <a:ext cx="2433957" cy="574534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worker nodes…</a:t>
            </a:r>
            <a:endParaRPr lang="en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8149AB-8B53-4031-A58A-FBC43E9BF567}"/>
              </a:ext>
            </a:extLst>
          </p:cNvPr>
          <p:cNvSpPr/>
          <p:nvPr/>
        </p:nvSpPr>
        <p:spPr>
          <a:xfrm>
            <a:off x="8509983" y="2041164"/>
            <a:ext cx="2433957" cy="1885446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Worker node</a:t>
            </a:r>
            <a:endParaRPr lang="en-B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935CFD-AF62-4F92-BBB7-054AD7A4EF56}"/>
              </a:ext>
            </a:extLst>
          </p:cNvPr>
          <p:cNvSpPr/>
          <p:nvPr/>
        </p:nvSpPr>
        <p:spPr>
          <a:xfrm>
            <a:off x="8757067" y="2515174"/>
            <a:ext cx="1939789" cy="387069"/>
          </a:xfrm>
          <a:prstGeom prst="rect">
            <a:avLst/>
          </a:prstGeom>
          <a:solidFill>
            <a:srgbClr val="79C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293D44-D9FF-445B-A1EB-34CD08956CAB}"/>
              </a:ext>
            </a:extLst>
          </p:cNvPr>
          <p:cNvSpPr/>
          <p:nvPr/>
        </p:nvSpPr>
        <p:spPr>
          <a:xfrm>
            <a:off x="8757067" y="2983263"/>
            <a:ext cx="1939789" cy="387069"/>
          </a:xfrm>
          <a:prstGeom prst="rect">
            <a:avLst/>
          </a:prstGeom>
          <a:solidFill>
            <a:srgbClr val="79C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</a:t>
            </a:r>
            <a:endParaRPr lang="en-B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5AFCBF-759A-4B65-AF2F-8DB7019A161A}"/>
              </a:ext>
            </a:extLst>
          </p:cNvPr>
          <p:cNvSpPr/>
          <p:nvPr/>
        </p:nvSpPr>
        <p:spPr>
          <a:xfrm>
            <a:off x="8757067" y="3447184"/>
            <a:ext cx="1939789" cy="387069"/>
          </a:xfrm>
          <a:prstGeom prst="rect">
            <a:avLst/>
          </a:prstGeom>
          <a:solidFill>
            <a:srgbClr val="79C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</a:t>
            </a:r>
            <a:r>
              <a:rPr lang="en-US" dirty="0"/>
              <a:t>-proxy</a:t>
            </a:r>
            <a:endParaRPr lang="en-BE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96DAB6-41C0-4E98-9AF4-6CDCA6A2EBCA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502584" y="2294028"/>
            <a:ext cx="2605970" cy="995384"/>
          </a:xfrm>
          <a:prstGeom prst="straightConnector1">
            <a:avLst/>
          </a:prstGeom>
          <a:ln w="28575">
            <a:solidFill>
              <a:srgbClr val="A1A1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9B2FC18-C103-4314-911D-3840AABC9EE0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5502584" y="3289412"/>
            <a:ext cx="2605970" cy="0"/>
          </a:xfrm>
          <a:prstGeom prst="straightConnector1">
            <a:avLst/>
          </a:prstGeom>
          <a:ln w="28575">
            <a:solidFill>
              <a:srgbClr val="A1A1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3CA3B2-ACD8-4928-B04A-22CFD413D1DF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502584" y="3289412"/>
            <a:ext cx="2605970" cy="1120747"/>
          </a:xfrm>
          <a:prstGeom prst="straightConnector1">
            <a:avLst/>
          </a:prstGeom>
          <a:ln w="28575">
            <a:solidFill>
              <a:srgbClr val="A1A1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07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56309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Kubernetes Controller Pattern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B0970F-8AE9-46F2-B0C0-DC4652B958E9}"/>
              </a:ext>
            </a:extLst>
          </p:cNvPr>
          <p:cNvSpPr txBox="1">
            <a:spLocks/>
          </p:cNvSpPr>
          <p:nvPr/>
        </p:nvSpPr>
        <p:spPr>
          <a:xfrm>
            <a:off x="1846613" y="1770777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D99D96-FF6D-4541-9360-C233A15937A1}"/>
              </a:ext>
            </a:extLst>
          </p:cNvPr>
          <p:cNvSpPr/>
          <p:nvPr/>
        </p:nvSpPr>
        <p:spPr>
          <a:xfrm>
            <a:off x="2407535" y="2980481"/>
            <a:ext cx="1006997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Pod</a:t>
            </a:r>
            <a:endParaRPr lang="en-BE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98485E-BE18-4EC4-AFE3-2A1F25BF0806}"/>
              </a:ext>
            </a:extLst>
          </p:cNvPr>
          <p:cNvSpPr/>
          <p:nvPr/>
        </p:nvSpPr>
        <p:spPr>
          <a:xfrm>
            <a:off x="9554346" y="2980481"/>
            <a:ext cx="1006997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Pod</a:t>
            </a:r>
            <a:endParaRPr lang="en-BE" sz="2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32D16-A8ED-4517-A300-643D12F29508}"/>
              </a:ext>
            </a:extLst>
          </p:cNvPr>
          <p:cNvSpPr/>
          <p:nvPr/>
        </p:nvSpPr>
        <p:spPr>
          <a:xfrm>
            <a:off x="8241070" y="2980481"/>
            <a:ext cx="1006997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Pod</a:t>
            </a:r>
            <a:endParaRPr lang="en-BE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065B35-DDE4-4545-A502-197529803151}"/>
              </a:ext>
            </a:extLst>
          </p:cNvPr>
          <p:cNvSpPr txBox="1"/>
          <p:nvPr/>
        </p:nvSpPr>
        <p:spPr>
          <a:xfrm>
            <a:off x="5000262" y="3038883"/>
            <a:ext cx="231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Reconciliation Loop</a:t>
            </a:r>
            <a:endParaRPr lang="en-BE" dirty="0"/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A37D401D-6E6C-4717-BC5F-3C7E1A190230}"/>
              </a:ext>
            </a:extLst>
          </p:cNvPr>
          <p:cNvSpPr/>
          <p:nvPr/>
        </p:nvSpPr>
        <p:spPr>
          <a:xfrm>
            <a:off x="4649163" y="2199190"/>
            <a:ext cx="2893671" cy="781291"/>
          </a:xfrm>
          <a:prstGeom prst="curvedDownArrow">
            <a:avLst>
              <a:gd name="adj1" fmla="val 39610"/>
              <a:gd name="adj2" fmla="val 57467"/>
              <a:gd name="adj3" fmla="val 23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0990483B-9565-47C9-8A43-C7ABEC618607}"/>
              </a:ext>
            </a:extLst>
          </p:cNvPr>
          <p:cNvSpPr/>
          <p:nvPr/>
        </p:nvSpPr>
        <p:spPr>
          <a:xfrm flipH="1" flipV="1">
            <a:off x="4649163" y="3383130"/>
            <a:ext cx="2893671" cy="781291"/>
          </a:xfrm>
          <a:prstGeom prst="curvedDownArrow">
            <a:avLst>
              <a:gd name="adj1" fmla="val 39610"/>
              <a:gd name="adj2" fmla="val 57467"/>
              <a:gd name="adj3" fmla="val 23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90B24A-2DD8-4E96-A135-B474D07B202C}"/>
              </a:ext>
            </a:extLst>
          </p:cNvPr>
          <p:cNvSpPr txBox="1"/>
          <p:nvPr/>
        </p:nvSpPr>
        <p:spPr>
          <a:xfrm>
            <a:off x="2141316" y="1586111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State</a:t>
            </a:r>
            <a:endParaRPr lang="en-B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82A713-0716-445A-9486-2F911FEDECA9}"/>
              </a:ext>
            </a:extLst>
          </p:cNvPr>
          <p:cNvSpPr txBox="1"/>
          <p:nvPr/>
        </p:nvSpPr>
        <p:spPr>
          <a:xfrm>
            <a:off x="8657761" y="1586111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State</a:t>
            </a:r>
            <a:endParaRPr lang="en-B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2A696D-7369-47A2-B081-56E51C40AC6C}"/>
              </a:ext>
            </a:extLst>
          </p:cNvPr>
          <p:cNvSpPr txBox="1"/>
          <p:nvPr/>
        </p:nvSpPr>
        <p:spPr>
          <a:xfrm>
            <a:off x="2141316" y="4670155"/>
            <a:ext cx="8460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requests via </a:t>
            </a:r>
            <a:r>
              <a:rPr lang="en-US" sz="2400" dirty="0" err="1"/>
              <a:t>kubectl</a:t>
            </a:r>
            <a:r>
              <a:rPr lang="en-US" sz="2400" dirty="0"/>
              <a:t> are scheduled and handled by the controllers in the loop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50489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21585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Kubernetes Resources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58B2B1-4E9A-4AB4-B9A7-C4C7C5FB0F5A}"/>
              </a:ext>
            </a:extLst>
          </p:cNvPr>
          <p:cNvSpPr/>
          <p:nvPr/>
        </p:nvSpPr>
        <p:spPr>
          <a:xfrm>
            <a:off x="7378412" y="1782501"/>
            <a:ext cx="4312018" cy="1770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Volumes</a:t>
            </a:r>
            <a:endParaRPr lang="en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EEBE93-BC29-46D4-8D92-EF270262FAD4}"/>
              </a:ext>
            </a:extLst>
          </p:cNvPr>
          <p:cNvSpPr/>
          <p:nvPr/>
        </p:nvSpPr>
        <p:spPr>
          <a:xfrm>
            <a:off x="1713053" y="1724628"/>
            <a:ext cx="3194613" cy="268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Deployment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011EDF-1869-4886-BA2A-B410E56DC72D}"/>
              </a:ext>
            </a:extLst>
          </p:cNvPr>
          <p:cNvSpPr/>
          <p:nvPr/>
        </p:nvSpPr>
        <p:spPr>
          <a:xfrm>
            <a:off x="1932972" y="2176040"/>
            <a:ext cx="2754775" cy="1967697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ReplicaSet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02CAF1-8AE9-4F5C-8702-C6A5DFA17765}"/>
              </a:ext>
            </a:extLst>
          </p:cNvPr>
          <p:cNvSpPr/>
          <p:nvPr/>
        </p:nvSpPr>
        <p:spPr>
          <a:xfrm>
            <a:off x="2060293" y="2650602"/>
            <a:ext cx="2500132" cy="1342664"/>
          </a:xfrm>
          <a:prstGeom prst="rect">
            <a:avLst/>
          </a:prstGeom>
          <a:solidFill>
            <a:srgbClr val="79C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Pod</a:t>
            </a:r>
            <a:endParaRPr lang="en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4CF8E0-6D79-4122-87A9-DD1DC39FFC8F}"/>
              </a:ext>
            </a:extLst>
          </p:cNvPr>
          <p:cNvSpPr/>
          <p:nvPr/>
        </p:nvSpPr>
        <p:spPr>
          <a:xfrm>
            <a:off x="2343873" y="3058610"/>
            <a:ext cx="1932972" cy="749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1B7C8E-8D41-422C-AB21-85D887A16F4D}"/>
              </a:ext>
            </a:extLst>
          </p:cNvPr>
          <p:cNvSpPr/>
          <p:nvPr/>
        </p:nvSpPr>
        <p:spPr>
          <a:xfrm>
            <a:off x="5335929" y="1759352"/>
            <a:ext cx="1493134" cy="2650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en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D29489-47B0-4969-8F2C-41D00E586AEE}"/>
              </a:ext>
            </a:extLst>
          </p:cNvPr>
          <p:cNvSpPr/>
          <p:nvPr/>
        </p:nvSpPr>
        <p:spPr>
          <a:xfrm>
            <a:off x="1713052" y="5278056"/>
            <a:ext cx="3194613" cy="360744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Workload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C8BD9-E608-442D-B377-FDDC87800726}"/>
              </a:ext>
            </a:extLst>
          </p:cNvPr>
          <p:cNvSpPr/>
          <p:nvPr/>
        </p:nvSpPr>
        <p:spPr>
          <a:xfrm>
            <a:off x="5335930" y="5278056"/>
            <a:ext cx="1493134" cy="360744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  <a:endParaRPr lang="en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BFA52E-3A74-4AC0-9CD6-D13B48CC8EC2}"/>
              </a:ext>
            </a:extLst>
          </p:cNvPr>
          <p:cNvSpPr/>
          <p:nvPr/>
        </p:nvSpPr>
        <p:spPr>
          <a:xfrm>
            <a:off x="7558269" y="2196296"/>
            <a:ext cx="1713054" cy="1125638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Storage </a:t>
            </a:r>
            <a:br>
              <a:rPr lang="en-US" dirty="0"/>
            </a:br>
            <a:r>
              <a:rPr lang="en-US" dirty="0"/>
              <a:t>(+ Claims)</a:t>
            </a:r>
            <a:endParaRPr lang="en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EB0732-902C-4936-A0E9-E0A8CC81F7E8}"/>
              </a:ext>
            </a:extLst>
          </p:cNvPr>
          <p:cNvSpPr/>
          <p:nvPr/>
        </p:nvSpPr>
        <p:spPr>
          <a:xfrm>
            <a:off x="9705373" y="2196296"/>
            <a:ext cx="1713054" cy="1125638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</a:t>
            </a:r>
            <a:br>
              <a:rPr lang="en-US" dirty="0"/>
            </a:br>
            <a:r>
              <a:rPr lang="en-US" dirty="0"/>
              <a:t>Classes</a:t>
            </a:r>
            <a:endParaRPr lang="en-B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ADF9E8-2685-450B-8CF3-10F37DC19DA8}"/>
              </a:ext>
            </a:extLst>
          </p:cNvPr>
          <p:cNvSpPr/>
          <p:nvPr/>
        </p:nvSpPr>
        <p:spPr>
          <a:xfrm>
            <a:off x="7378411" y="3689431"/>
            <a:ext cx="1892911" cy="72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Maps</a:t>
            </a:r>
            <a:endParaRPr lang="en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FA58C-6330-4E5A-846F-E5F72375A604}"/>
              </a:ext>
            </a:extLst>
          </p:cNvPr>
          <p:cNvSpPr/>
          <p:nvPr/>
        </p:nvSpPr>
        <p:spPr>
          <a:xfrm>
            <a:off x="9705374" y="3689431"/>
            <a:ext cx="2008208" cy="72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 Maps</a:t>
            </a:r>
            <a:endParaRPr lang="en-B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631017-A4DF-4432-80E5-4223145D49B7}"/>
              </a:ext>
            </a:extLst>
          </p:cNvPr>
          <p:cNvSpPr/>
          <p:nvPr/>
        </p:nvSpPr>
        <p:spPr>
          <a:xfrm>
            <a:off x="7378411" y="5278056"/>
            <a:ext cx="4312018" cy="360744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1509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21585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Kubernetes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B0970F-8AE9-46F2-B0C0-DC4652B958E9}"/>
              </a:ext>
            </a:extLst>
          </p:cNvPr>
          <p:cNvSpPr txBox="1">
            <a:spLocks/>
          </p:cNvSpPr>
          <p:nvPr/>
        </p:nvSpPr>
        <p:spPr>
          <a:xfrm>
            <a:off x="1846613" y="1642499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Smallest part of the cluster</a:t>
            </a:r>
          </a:p>
          <a:p>
            <a:r>
              <a:rPr lang="en-US" dirty="0"/>
              <a:t>Contains one or more containers</a:t>
            </a:r>
          </a:p>
          <a:p>
            <a:r>
              <a:rPr lang="en-US" dirty="0"/>
              <a:t>Always stays on the same node where it started</a:t>
            </a:r>
          </a:p>
          <a:p>
            <a:r>
              <a:rPr lang="en-US" dirty="0"/>
              <a:t>Can be scaled horizontally with </a:t>
            </a:r>
            <a:r>
              <a:rPr lang="en-US" dirty="0" err="1"/>
              <a:t>ReplicaSets</a:t>
            </a:r>
            <a:endParaRPr lang="en-US" dirty="0"/>
          </a:p>
          <a:p>
            <a:r>
              <a:rPr lang="en-US" dirty="0"/>
              <a:t>Gets created and dies, never comes back to life</a:t>
            </a:r>
          </a:p>
          <a:p>
            <a:r>
              <a:rPr lang="en-US" dirty="0"/>
              <a:t>Every pod has a unique IP</a:t>
            </a:r>
          </a:p>
          <a:p>
            <a:r>
              <a:rPr lang="en-US" dirty="0"/>
              <a:t>Can use Readiness and Liveness probes (TCP, HTTP, …)</a:t>
            </a:r>
          </a:p>
          <a:p>
            <a:r>
              <a:rPr lang="en-US" dirty="0"/>
              <a:t>Set resource limits using </a:t>
            </a:r>
            <a:r>
              <a:rPr lang="en-US" dirty="0">
                <a:latin typeface="Consolas" panose="020B0609020204030204" pitchFamily="49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F122E-B659-419B-8297-09FA25CF1AFC}"/>
              </a:ext>
            </a:extLst>
          </p:cNvPr>
          <p:cNvSpPr/>
          <p:nvPr/>
        </p:nvSpPr>
        <p:spPr>
          <a:xfrm>
            <a:off x="5738555" y="903835"/>
            <a:ext cx="757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Pod</a:t>
            </a:r>
            <a:endParaRPr lang="en-BE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B3CD9C-23AE-4DBD-BC2E-835CD166F656}"/>
              </a:ext>
            </a:extLst>
          </p:cNvPr>
          <p:cNvSpPr/>
          <p:nvPr/>
        </p:nvSpPr>
        <p:spPr>
          <a:xfrm>
            <a:off x="8819909" y="558234"/>
            <a:ext cx="2500132" cy="1342664"/>
          </a:xfrm>
          <a:prstGeom prst="rect">
            <a:avLst/>
          </a:prstGeom>
          <a:solidFill>
            <a:srgbClr val="79C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Pod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82C662-A53B-45C2-8E22-377F65498B86}"/>
              </a:ext>
            </a:extLst>
          </p:cNvPr>
          <p:cNvSpPr/>
          <p:nvPr/>
        </p:nvSpPr>
        <p:spPr>
          <a:xfrm>
            <a:off x="9103489" y="966242"/>
            <a:ext cx="1932972" cy="749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0804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21585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Kubernetes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B0970F-8AE9-46F2-B0C0-DC4652B958E9}"/>
              </a:ext>
            </a:extLst>
          </p:cNvPr>
          <p:cNvSpPr txBox="1">
            <a:spLocks/>
          </p:cNvSpPr>
          <p:nvPr/>
        </p:nvSpPr>
        <p:spPr>
          <a:xfrm>
            <a:off x="1846613" y="1642499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Self-healing (auto restart)</a:t>
            </a:r>
          </a:p>
          <a:p>
            <a:r>
              <a:rPr lang="en-US" dirty="0"/>
              <a:t>Fault tolerant</a:t>
            </a:r>
          </a:p>
          <a:p>
            <a:r>
              <a:rPr lang="en-US" dirty="0"/>
              <a:t>Horizontal scaling</a:t>
            </a:r>
          </a:p>
          <a:p>
            <a:r>
              <a:rPr lang="en-US" dirty="0"/>
              <a:t>Mostly not used without a 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F122E-B659-419B-8297-09FA25CF1AFC}"/>
              </a:ext>
            </a:extLst>
          </p:cNvPr>
          <p:cNvSpPr/>
          <p:nvPr/>
        </p:nvSpPr>
        <p:spPr>
          <a:xfrm>
            <a:off x="5738555" y="903835"/>
            <a:ext cx="1761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ReplicaSet</a:t>
            </a:r>
            <a:endParaRPr lang="en-BE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09700C-8C3B-493F-A8FB-3BBF0A9690EE}"/>
              </a:ext>
            </a:extLst>
          </p:cNvPr>
          <p:cNvSpPr/>
          <p:nvPr/>
        </p:nvSpPr>
        <p:spPr>
          <a:xfrm>
            <a:off x="9188964" y="844951"/>
            <a:ext cx="2456443" cy="1789587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ReplicaSet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71BD2B-2488-4139-9726-9490289DDD5C}"/>
              </a:ext>
            </a:extLst>
          </p:cNvPr>
          <p:cNvSpPr/>
          <p:nvPr/>
        </p:nvSpPr>
        <p:spPr>
          <a:xfrm>
            <a:off x="9288707" y="1319513"/>
            <a:ext cx="2229377" cy="1221130"/>
          </a:xfrm>
          <a:prstGeom prst="rect">
            <a:avLst/>
          </a:prstGeom>
          <a:solidFill>
            <a:srgbClr val="79C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Pod</a:t>
            </a:r>
            <a:endParaRPr lang="en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EF43D7-D13F-4C2C-91AE-BAD2A5C8FA62}"/>
              </a:ext>
            </a:extLst>
          </p:cNvPr>
          <p:cNvSpPr/>
          <p:nvPr/>
        </p:nvSpPr>
        <p:spPr>
          <a:xfrm>
            <a:off x="9510867" y="1727522"/>
            <a:ext cx="1723638" cy="681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64696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56309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Agenda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8C90-A688-4916-B42E-B881B724C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612" y="1199408"/>
            <a:ext cx="9721726" cy="4708566"/>
          </a:xfrm>
        </p:spPr>
        <p:txBody>
          <a:bodyPr anchor="t"/>
          <a:lstStyle/>
          <a:p>
            <a:r>
              <a:rPr lang="en-US" dirty="0"/>
              <a:t>Why containers / Docker?</a:t>
            </a:r>
          </a:p>
          <a:p>
            <a:r>
              <a:rPr lang="en-US" dirty="0"/>
              <a:t>What is Kubernetes?</a:t>
            </a:r>
          </a:p>
          <a:p>
            <a:r>
              <a:rPr lang="en-US" dirty="0"/>
              <a:t>Kubernetes Architecture</a:t>
            </a:r>
          </a:p>
          <a:p>
            <a:r>
              <a:rPr lang="en-US" dirty="0"/>
              <a:t>Kubernetes Resources</a:t>
            </a:r>
          </a:p>
          <a:p>
            <a:r>
              <a:rPr lang="en-US" dirty="0"/>
              <a:t>Helm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2693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21585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Kubernetes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B0970F-8AE9-46F2-B0C0-DC4652B958E9}"/>
              </a:ext>
            </a:extLst>
          </p:cNvPr>
          <p:cNvSpPr txBox="1">
            <a:spLocks/>
          </p:cNvSpPr>
          <p:nvPr/>
        </p:nvSpPr>
        <p:spPr>
          <a:xfrm>
            <a:off x="1846613" y="1642499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Uses </a:t>
            </a:r>
            <a:r>
              <a:rPr lang="en-US" dirty="0" err="1"/>
              <a:t>ReplicaSets</a:t>
            </a:r>
            <a:r>
              <a:rPr lang="en-US" dirty="0"/>
              <a:t> to scale pods</a:t>
            </a:r>
          </a:p>
          <a:p>
            <a:r>
              <a:rPr lang="en-US" dirty="0"/>
              <a:t>Zero-downtime deployments &amp; -rollback</a:t>
            </a:r>
          </a:p>
          <a:p>
            <a:r>
              <a:rPr lang="en-US" dirty="0"/>
              <a:t>Recommended way to deploy your app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StatefulSet</a:t>
            </a:r>
            <a:r>
              <a:rPr lang="en-US" dirty="0"/>
              <a:t> is used for pods containing databases, 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F122E-B659-419B-8297-09FA25CF1AFC}"/>
              </a:ext>
            </a:extLst>
          </p:cNvPr>
          <p:cNvSpPr/>
          <p:nvPr/>
        </p:nvSpPr>
        <p:spPr>
          <a:xfrm>
            <a:off x="5738555" y="903835"/>
            <a:ext cx="2029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Deployment</a:t>
            </a:r>
            <a:endParaRPr lang="en-BE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60E2CB-496E-474E-8F52-4E728DAC859C}"/>
              </a:ext>
            </a:extLst>
          </p:cNvPr>
          <p:cNvSpPr/>
          <p:nvPr/>
        </p:nvSpPr>
        <p:spPr>
          <a:xfrm>
            <a:off x="9016678" y="324091"/>
            <a:ext cx="2848648" cy="2442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Deployment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09700C-8C3B-493F-A8FB-3BBF0A9690EE}"/>
              </a:ext>
            </a:extLst>
          </p:cNvPr>
          <p:cNvSpPr/>
          <p:nvPr/>
        </p:nvSpPr>
        <p:spPr>
          <a:xfrm>
            <a:off x="9188964" y="844951"/>
            <a:ext cx="2456443" cy="1789587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ReplicaSet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71BD2B-2488-4139-9726-9490289DDD5C}"/>
              </a:ext>
            </a:extLst>
          </p:cNvPr>
          <p:cNvSpPr/>
          <p:nvPr/>
        </p:nvSpPr>
        <p:spPr>
          <a:xfrm>
            <a:off x="9288707" y="1319513"/>
            <a:ext cx="2229377" cy="1221130"/>
          </a:xfrm>
          <a:prstGeom prst="rect">
            <a:avLst/>
          </a:prstGeom>
          <a:solidFill>
            <a:srgbClr val="79C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Pod</a:t>
            </a:r>
            <a:endParaRPr lang="en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EF43D7-D13F-4C2C-91AE-BAD2A5C8FA62}"/>
              </a:ext>
            </a:extLst>
          </p:cNvPr>
          <p:cNvSpPr/>
          <p:nvPr/>
        </p:nvSpPr>
        <p:spPr>
          <a:xfrm>
            <a:off x="9510867" y="1727522"/>
            <a:ext cx="1723638" cy="681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9032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21585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Kubernetes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B0970F-8AE9-46F2-B0C0-DC4652B958E9}"/>
              </a:ext>
            </a:extLst>
          </p:cNvPr>
          <p:cNvSpPr txBox="1">
            <a:spLocks/>
          </p:cNvSpPr>
          <p:nvPr/>
        </p:nvSpPr>
        <p:spPr>
          <a:xfrm>
            <a:off x="1846613" y="1642499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Rolling update</a:t>
            </a:r>
          </a:p>
          <a:p>
            <a:pPr lvl="1"/>
            <a:r>
              <a:rPr lang="en-US" dirty="0"/>
              <a:t>Rollout new pods one by one, replacing the old ones (based on readiness probe)</a:t>
            </a:r>
          </a:p>
          <a:p>
            <a:r>
              <a:rPr lang="en-US" dirty="0"/>
              <a:t>Blue green deployment</a:t>
            </a:r>
          </a:p>
          <a:p>
            <a:pPr lvl="1"/>
            <a:r>
              <a:rPr lang="en-US" dirty="0"/>
              <a:t>2 environments, switch when the new one is tested</a:t>
            </a:r>
          </a:p>
          <a:p>
            <a:r>
              <a:rPr lang="en-US" dirty="0"/>
              <a:t>Canary deployment</a:t>
            </a:r>
          </a:p>
          <a:p>
            <a:pPr lvl="1"/>
            <a:r>
              <a:rPr lang="en-US" dirty="0"/>
              <a:t>part of clients get new version to test (ex. 20%-80%)</a:t>
            </a:r>
          </a:p>
          <a:p>
            <a:r>
              <a:rPr lang="en-US" dirty="0"/>
              <a:t>Rollback</a:t>
            </a:r>
          </a:p>
          <a:p>
            <a:pPr lvl="1"/>
            <a:r>
              <a:rPr lang="en-US" dirty="0"/>
              <a:t>go back to an old version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F122E-B659-419B-8297-09FA25CF1AFC}"/>
              </a:ext>
            </a:extLst>
          </p:cNvPr>
          <p:cNvSpPr/>
          <p:nvPr/>
        </p:nvSpPr>
        <p:spPr>
          <a:xfrm>
            <a:off x="4678710" y="957786"/>
            <a:ext cx="43829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Zero-downtime deployment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3587996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21585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Kubernetes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B0970F-8AE9-46F2-B0C0-DC4652B958E9}"/>
              </a:ext>
            </a:extLst>
          </p:cNvPr>
          <p:cNvSpPr txBox="1">
            <a:spLocks/>
          </p:cNvSpPr>
          <p:nvPr/>
        </p:nvSpPr>
        <p:spPr>
          <a:xfrm>
            <a:off x="1846613" y="1642499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Load balances to pods</a:t>
            </a:r>
          </a:p>
          <a:p>
            <a:r>
              <a:rPr lang="en-US" dirty="0"/>
              <a:t>Uses labels to associate it with the pods</a:t>
            </a:r>
          </a:p>
          <a:p>
            <a:r>
              <a:rPr lang="en-US" dirty="0"/>
              <a:t>Creates endpoints between it and the pods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Simple port forward for testing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F122E-B659-419B-8297-09FA25CF1AFC}"/>
              </a:ext>
            </a:extLst>
          </p:cNvPr>
          <p:cNvSpPr/>
          <p:nvPr/>
        </p:nvSpPr>
        <p:spPr>
          <a:xfrm>
            <a:off x="5738555" y="903835"/>
            <a:ext cx="1410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Services</a:t>
            </a:r>
            <a:endParaRPr lang="en-BE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F74095-EEBB-4A54-9ACA-6E6CDE44B6B8}"/>
              </a:ext>
            </a:extLst>
          </p:cNvPr>
          <p:cNvSpPr/>
          <p:nvPr/>
        </p:nvSpPr>
        <p:spPr>
          <a:xfrm>
            <a:off x="10345387" y="373039"/>
            <a:ext cx="973060" cy="1713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4568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21585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Kubernetes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B0970F-8AE9-46F2-B0C0-DC4652B958E9}"/>
              </a:ext>
            </a:extLst>
          </p:cNvPr>
          <p:cNvSpPr txBox="1">
            <a:spLocks/>
          </p:cNvSpPr>
          <p:nvPr/>
        </p:nvSpPr>
        <p:spPr>
          <a:xfrm>
            <a:off x="1846613" y="1642499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 IP</a:t>
            </a:r>
          </a:p>
          <a:p>
            <a:pPr lvl="1"/>
            <a:r>
              <a:rPr lang="en-US" dirty="0"/>
              <a:t>Exposes IP in cluster only</a:t>
            </a:r>
          </a:p>
          <a:p>
            <a:r>
              <a:rPr lang="en-US" dirty="0" err="1"/>
              <a:t>NodePort</a:t>
            </a:r>
            <a:endParaRPr lang="en-US" dirty="0"/>
          </a:p>
          <a:p>
            <a:pPr lvl="1"/>
            <a:r>
              <a:rPr lang="en-US" dirty="0"/>
              <a:t>For DEV, open port to worker nodes between 30000-32767</a:t>
            </a:r>
          </a:p>
          <a:p>
            <a:r>
              <a:rPr lang="en-US" dirty="0"/>
              <a:t>Load Balancer</a:t>
            </a:r>
          </a:p>
          <a:p>
            <a:pPr lvl="1"/>
            <a:r>
              <a:rPr lang="en-US" dirty="0"/>
              <a:t>Uses cloud providers LB, can get high costs</a:t>
            </a:r>
          </a:p>
          <a:p>
            <a:r>
              <a:rPr lang="en-US" dirty="0"/>
              <a:t>Ingress controller</a:t>
            </a:r>
          </a:p>
          <a:p>
            <a:pPr lvl="1"/>
            <a:r>
              <a:rPr lang="en-US" dirty="0"/>
              <a:t>No real service, reverse proxy using controller and ingress rules for routing</a:t>
            </a:r>
          </a:p>
          <a:p>
            <a:pPr lvl="1"/>
            <a:r>
              <a:rPr lang="en-US" dirty="0"/>
              <a:t>Use this in PROD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F122E-B659-419B-8297-09FA25CF1AFC}"/>
              </a:ext>
            </a:extLst>
          </p:cNvPr>
          <p:cNvSpPr/>
          <p:nvPr/>
        </p:nvSpPr>
        <p:spPr>
          <a:xfrm>
            <a:off x="5738555" y="903835"/>
            <a:ext cx="1410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Services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343572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21585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Kubernetes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B0970F-8AE9-46F2-B0C0-DC4652B958E9}"/>
              </a:ext>
            </a:extLst>
          </p:cNvPr>
          <p:cNvSpPr txBox="1">
            <a:spLocks/>
          </p:cNvSpPr>
          <p:nvPr/>
        </p:nvSpPr>
        <p:spPr>
          <a:xfrm>
            <a:off x="1846613" y="1642499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Cluster-wide storage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Types</a:t>
            </a:r>
          </a:p>
          <a:p>
            <a:r>
              <a:rPr lang="en-US" dirty="0" err="1"/>
              <a:t>PersistentVolume</a:t>
            </a:r>
            <a:endParaRPr lang="en-US" dirty="0"/>
          </a:p>
          <a:p>
            <a:r>
              <a:rPr lang="en-US" dirty="0" err="1"/>
              <a:t>PersistentVolumeClaim</a:t>
            </a:r>
            <a:endParaRPr lang="en-US" dirty="0"/>
          </a:p>
          <a:p>
            <a:r>
              <a:rPr lang="en-US" dirty="0"/>
              <a:t>StorageClass</a:t>
            </a:r>
          </a:p>
          <a:p>
            <a:r>
              <a:rPr lang="en-US" dirty="0" err="1"/>
              <a:t>ConfigMap</a:t>
            </a:r>
            <a:endParaRPr lang="en-US" dirty="0"/>
          </a:p>
          <a:p>
            <a:r>
              <a:rPr lang="en-US" dirty="0" err="1"/>
              <a:t>SecretMap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F122E-B659-419B-8297-09FA25CF1AFC}"/>
              </a:ext>
            </a:extLst>
          </p:cNvPr>
          <p:cNvSpPr/>
          <p:nvPr/>
        </p:nvSpPr>
        <p:spPr>
          <a:xfrm>
            <a:off x="5738555" y="903835"/>
            <a:ext cx="1364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Storage</a:t>
            </a:r>
            <a:endParaRPr lang="en-BE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4B2CCF-3F58-4364-A739-B1683E6313FD}"/>
              </a:ext>
            </a:extLst>
          </p:cNvPr>
          <p:cNvSpPr/>
          <p:nvPr/>
        </p:nvSpPr>
        <p:spPr>
          <a:xfrm>
            <a:off x="7629953" y="221585"/>
            <a:ext cx="4312018" cy="1770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Volumes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C5E11C-9683-4560-BD81-8246B13EA521}"/>
              </a:ext>
            </a:extLst>
          </p:cNvPr>
          <p:cNvSpPr/>
          <p:nvPr/>
        </p:nvSpPr>
        <p:spPr>
          <a:xfrm>
            <a:off x="7809810" y="635380"/>
            <a:ext cx="1713054" cy="1125638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Storage </a:t>
            </a:r>
            <a:br>
              <a:rPr lang="en-US" dirty="0"/>
            </a:br>
            <a:r>
              <a:rPr lang="en-US" dirty="0"/>
              <a:t>(+ Claims)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FD66C-234A-4FBD-A736-A470BD876363}"/>
              </a:ext>
            </a:extLst>
          </p:cNvPr>
          <p:cNvSpPr/>
          <p:nvPr/>
        </p:nvSpPr>
        <p:spPr>
          <a:xfrm>
            <a:off x="9956914" y="635380"/>
            <a:ext cx="1713054" cy="1125638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</a:t>
            </a:r>
            <a:br>
              <a:rPr lang="en-US" dirty="0"/>
            </a:br>
            <a:r>
              <a:rPr lang="en-US" dirty="0"/>
              <a:t>Classes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7686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21585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Kubernetes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B0970F-8AE9-46F2-B0C0-DC4652B958E9}"/>
              </a:ext>
            </a:extLst>
          </p:cNvPr>
          <p:cNvSpPr txBox="1">
            <a:spLocks/>
          </p:cNvSpPr>
          <p:nvPr/>
        </p:nvSpPr>
        <p:spPr>
          <a:xfrm>
            <a:off x="1846613" y="1642499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PersistentVolume</a:t>
            </a:r>
            <a:endParaRPr lang="en-US" dirty="0"/>
          </a:p>
          <a:p>
            <a:r>
              <a:rPr lang="en-US" dirty="0"/>
              <a:t>Static provisioning of volume</a:t>
            </a:r>
          </a:p>
          <a:p>
            <a:pPr marL="0" indent="0">
              <a:buNone/>
            </a:pPr>
            <a:r>
              <a:rPr lang="en-US" dirty="0"/>
              <a:t>StorageClass</a:t>
            </a:r>
          </a:p>
          <a:p>
            <a:r>
              <a:rPr lang="en-US" dirty="0"/>
              <a:t>Dynamic provisioning of volume</a:t>
            </a:r>
          </a:p>
          <a:p>
            <a:pPr marL="0" indent="0">
              <a:buNone/>
            </a:pPr>
            <a:r>
              <a:rPr lang="en-US" dirty="0" err="1"/>
              <a:t>PersistentVolumeClaim</a:t>
            </a:r>
            <a:endParaRPr lang="en-US" dirty="0"/>
          </a:p>
          <a:p>
            <a:r>
              <a:rPr lang="en-US" dirty="0"/>
              <a:t>Pod claims access to PV using a PVC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F122E-B659-419B-8297-09FA25CF1AFC}"/>
              </a:ext>
            </a:extLst>
          </p:cNvPr>
          <p:cNvSpPr/>
          <p:nvPr/>
        </p:nvSpPr>
        <p:spPr>
          <a:xfrm>
            <a:off x="5738555" y="903835"/>
            <a:ext cx="2609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Storage PV-PVC</a:t>
            </a:r>
            <a:endParaRPr lang="en-B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57060-9ECF-44BB-81A1-6BACD19A1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259" y="1427054"/>
            <a:ext cx="2906207" cy="483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1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21585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Kubernetes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B0970F-8AE9-46F2-B0C0-DC4652B958E9}"/>
              </a:ext>
            </a:extLst>
          </p:cNvPr>
          <p:cNvSpPr txBox="1">
            <a:spLocks/>
          </p:cNvSpPr>
          <p:nvPr/>
        </p:nvSpPr>
        <p:spPr>
          <a:xfrm>
            <a:off x="1846613" y="1642499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Config map: config files &amp; env variables</a:t>
            </a:r>
          </a:p>
          <a:p>
            <a:pPr marL="0" indent="0">
              <a:buNone/>
            </a:pPr>
            <a:r>
              <a:rPr lang="en-US" dirty="0" err="1"/>
              <a:t>Secret:passwords</a:t>
            </a:r>
            <a:r>
              <a:rPr lang="en-US" dirty="0"/>
              <a:t>, secret config…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F122E-B659-419B-8297-09FA25CF1AFC}"/>
              </a:ext>
            </a:extLst>
          </p:cNvPr>
          <p:cNvSpPr/>
          <p:nvPr/>
        </p:nvSpPr>
        <p:spPr>
          <a:xfrm>
            <a:off x="5738555" y="903835"/>
            <a:ext cx="4715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Storage – Config &amp; Secret Map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2279163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21585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Kubernetes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B0970F-8AE9-46F2-B0C0-DC4652B958E9}"/>
              </a:ext>
            </a:extLst>
          </p:cNvPr>
          <p:cNvSpPr txBox="1">
            <a:spLocks/>
          </p:cNvSpPr>
          <p:nvPr/>
        </p:nvSpPr>
        <p:spPr>
          <a:xfrm>
            <a:off x="1846613" y="1642499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and separate resources</a:t>
            </a:r>
          </a:p>
          <a:p>
            <a:r>
              <a:rPr lang="en-US" dirty="0"/>
              <a:t>Default namespace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F122E-B659-419B-8297-09FA25CF1AFC}"/>
              </a:ext>
            </a:extLst>
          </p:cNvPr>
          <p:cNvSpPr/>
          <p:nvPr/>
        </p:nvSpPr>
        <p:spPr>
          <a:xfrm>
            <a:off x="5738555" y="903835"/>
            <a:ext cx="20810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Namespaces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72390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21585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Kubernetes Resources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58B2B1-4E9A-4AB4-B9A7-C4C7C5FB0F5A}"/>
              </a:ext>
            </a:extLst>
          </p:cNvPr>
          <p:cNvSpPr/>
          <p:nvPr/>
        </p:nvSpPr>
        <p:spPr>
          <a:xfrm>
            <a:off x="7378412" y="1782501"/>
            <a:ext cx="4312018" cy="1770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Volumes</a:t>
            </a:r>
            <a:endParaRPr lang="en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EEBE93-BC29-46D4-8D92-EF270262FAD4}"/>
              </a:ext>
            </a:extLst>
          </p:cNvPr>
          <p:cNvSpPr/>
          <p:nvPr/>
        </p:nvSpPr>
        <p:spPr>
          <a:xfrm>
            <a:off x="1713053" y="1724628"/>
            <a:ext cx="3194613" cy="268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Deployment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011EDF-1869-4886-BA2A-B410E56DC72D}"/>
              </a:ext>
            </a:extLst>
          </p:cNvPr>
          <p:cNvSpPr/>
          <p:nvPr/>
        </p:nvSpPr>
        <p:spPr>
          <a:xfrm>
            <a:off x="1932972" y="2176040"/>
            <a:ext cx="2754775" cy="1967697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ReplicaSet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02CAF1-8AE9-4F5C-8702-C6A5DFA17765}"/>
              </a:ext>
            </a:extLst>
          </p:cNvPr>
          <p:cNvSpPr/>
          <p:nvPr/>
        </p:nvSpPr>
        <p:spPr>
          <a:xfrm>
            <a:off x="2060293" y="2650602"/>
            <a:ext cx="2500132" cy="1342664"/>
          </a:xfrm>
          <a:prstGeom prst="rect">
            <a:avLst/>
          </a:prstGeom>
          <a:solidFill>
            <a:srgbClr val="79C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Pod</a:t>
            </a:r>
            <a:endParaRPr lang="en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4CF8E0-6D79-4122-87A9-DD1DC39FFC8F}"/>
              </a:ext>
            </a:extLst>
          </p:cNvPr>
          <p:cNvSpPr/>
          <p:nvPr/>
        </p:nvSpPr>
        <p:spPr>
          <a:xfrm>
            <a:off x="2343873" y="3058610"/>
            <a:ext cx="1932972" cy="749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1B7C8E-8D41-422C-AB21-85D887A16F4D}"/>
              </a:ext>
            </a:extLst>
          </p:cNvPr>
          <p:cNvSpPr/>
          <p:nvPr/>
        </p:nvSpPr>
        <p:spPr>
          <a:xfrm>
            <a:off x="5335929" y="1759352"/>
            <a:ext cx="1493134" cy="2650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en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D29489-47B0-4969-8F2C-41D00E586AEE}"/>
              </a:ext>
            </a:extLst>
          </p:cNvPr>
          <p:cNvSpPr/>
          <p:nvPr/>
        </p:nvSpPr>
        <p:spPr>
          <a:xfrm>
            <a:off x="1713052" y="5278056"/>
            <a:ext cx="3194613" cy="360744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Workload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C8BD9-E608-442D-B377-FDDC87800726}"/>
              </a:ext>
            </a:extLst>
          </p:cNvPr>
          <p:cNvSpPr/>
          <p:nvPr/>
        </p:nvSpPr>
        <p:spPr>
          <a:xfrm>
            <a:off x="5335930" y="5278056"/>
            <a:ext cx="1493134" cy="360744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  <a:endParaRPr lang="en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BFA52E-3A74-4AC0-9CD6-D13B48CC8EC2}"/>
              </a:ext>
            </a:extLst>
          </p:cNvPr>
          <p:cNvSpPr/>
          <p:nvPr/>
        </p:nvSpPr>
        <p:spPr>
          <a:xfrm>
            <a:off x="7558269" y="2196296"/>
            <a:ext cx="1713054" cy="1125638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Storage </a:t>
            </a:r>
            <a:br>
              <a:rPr lang="en-US" dirty="0"/>
            </a:br>
            <a:r>
              <a:rPr lang="en-US" dirty="0"/>
              <a:t>(+ Claims)</a:t>
            </a:r>
            <a:endParaRPr lang="en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EB0732-902C-4936-A0E9-E0A8CC81F7E8}"/>
              </a:ext>
            </a:extLst>
          </p:cNvPr>
          <p:cNvSpPr/>
          <p:nvPr/>
        </p:nvSpPr>
        <p:spPr>
          <a:xfrm>
            <a:off x="9705373" y="2196296"/>
            <a:ext cx="1713054" cy="1125638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</a:t>
            </a:r>
            <a:br>
              <a:rPr lang="en-US" dirty="0"/>
            </a:br>
            <a:r>
              <a:rPr lang="en-US" dirty="0"/>
              <a:t>Classes</a:t>
            </a:r>
            <a:endParaRPr lang="en-B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ADF9E8-2685-450B-8CF3-10F37DC19DA8}"/>
              </a:ext>
            </a:extLst>
          </p:cNvPr>
          <p:cNvSpPr/>
          <p:nvPr/>
        </p:nvSpPr>
        <p:spPr>
          <a:xfrm>
            <a:off x="7378411" y="3689431"/>
            <a:ext cx="1892911" cy="72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Maps</a:t>
            </a:r>
            <a:endParaRPr lang="en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FA58C-6330-4E5A-846F-E5F72375A604}"/>
              </a:ext>
            </a:extLst>
          </p:cNvPr>
          <p:cNvSpPr/>
          <p:nvPr/>
        </p:nvSpPr>
        <p:spPr>
          <a:xfrm>
            <a:off x="9705374" y="3689431"/>
            <a:ext cx="2008208" cy="72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 Maps</a:t>
            </a:r>
            <a:endParaRPr lang="en-B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631017-A4DF-4432-80E5-4223145D49B7}"/>
              </a:ext>
            </a:extLst>
          </p:cNvPr>
          <p:cNvSpPr/>
          <p:nvPr/>
        </p:nvSpPr>
        <p:spPr>
          <a:xfrm>
            <a:off x="7378411" y="5278056"/>
            <a:ext cx="4312018" cy="360744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54375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AA20-A97D-49C7-AD2B-88A6D756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873" y="1195448"/>
            <a:ext cx="2565723" cy="692069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A1A1A1"/>
                </a:solidFill>
              </a:rPr>
              <a:t>Docker</a:t>
            </a:r>
            <a:endParaRPr lang="en-BE" dirty="0">
              <a:solidFill>
                <a:srgbClr val="A1A1A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07BDE-356A-42BD-A30E-45489744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191" y="1195447"/>
            <a:ext cx="4333898" cy="692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A1A1A1"/>
                </a:solidFill>
              </a:rPr>
              <a:t>The containers</a:t>
            </a:r>
            <a:endParaRPr lang="en-BE" sz="2800" dirty="0">
              <a:solidFill>
                <a:srgbClr val="A1A1A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7CC0AF-B8A6-4DA9-803A-8DB3EE574499}"/>
              </a:ext>
            </a:extLst>
          </p:cNvPr>
          <p:cNvSpPr txBox="1">
            <a:spLocks/>
          </p:cNvSpPr>
          <p:nvPr/>
        </p:nvSpPr>
        <p:spPr>
          <a:xfrm>
            <a:off x="2098873" y="2736932"/>
            <a:ext cx="2658322" cy="69206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>
                <a:solidFill>
                  <a:srgbClr val="A1A1A1"/>
                </a:solidFill>
              </a:rPr>
              <a:t>Kubernetes</a:t>
            </a:r>
            <a:endParaRPr lang="en-BE" dirty="0">
              <a:solidFill>
                <a:srgbClr val="A1A1A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60D4E0-9EEF-4457-9C2C-396410DA5477}"/>
              </a:ext>
            </a:extLst>
          </p:cNvPr>
          <p:cNvSpPr txBox="1">
            <a:spLocks/>
          </p:cNvSpPr>
          <p:nvPr/>
        </p:nvSpPr>
        <p:spPr>
          <a:xfrm>
            <a:off x="5511191" y="2736931"/>
            <a:ext cx="4333898" cy="692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solidFill>
                  <a:srgbClr val="A1A1A1"/>
                </a:solidFill>
              </a:rPr>
              <a:t>The container orchestrator</a:t>
            </a:r>
            <a:endParaRPr lang="en-BE" sz="2800" dirty="0">
              <a:solidFill>
                <a:srgbClr val="A1A1A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0D26CF-26F6-4D36-B2B2-4454D849AEDA}"/>
              </a:ext>
            </a:extLst>
          </p:cNvPr>
          <p:cNvSpPr txBox="1">
            <a:spLocks/>
          </p:cNvSpPr>
          <p:nvPr/>
        </p:nvSpPr>
        <p:spPr>
          <a:xfrm>
            <a:off x="2098873" y="4278415"/>
            <a:ext cx="2565723" cy="69206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>
                <a:solidFill>
                  <a:srgbClr val="1287C3"/>
                </a:solidFill>
              </a:rPr>
              <a:t>Helm</a:t>
            </a:r>
            <a:endParaRPr lang="en-BE" dirty="0">
              <a:solidFill>
                <a:srgbClr val="1287C3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5050F4-FD95-414D-80C2-F9F1F2C1E0AE}"/>
              </a:ext>
            </a:extLst>
          </p:cNvPr>
          <p:cNvSpPr txBox="1">
            <a:spLocks/>
          </p:cNvSpPr>
          <p:nvPr/>
        </p:nvSpPr>
        <p:spPr>
          <a:xfrm>
            <a:off x="5511191" y="4278415"/>
            <a:ext cx="4333898" cy="692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solidFill>
                  <a:srgbClr val="1287C3"/>
                </a:solidFill>
              </a:rPr>
              <a:t>The package manager</a:t>
            </a:r>
            <a:endParaRPr lang="en-BE" sz="2800" dirty="0">
              <a:solidFill>
                <a:srgbClr val="1287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22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56309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Why containers?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8C90-A688-4916-B42E-B881B724C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612" y="1947552"/>
            <a:ext cx="9721726" cy="3960421"/>
          </a:xfrm>
        </p:spPr>
        <p:txBody>
          <a:bodyPr anchor="t"/>
          <a:lstStyle/>
          <a:p>
            <a:r>
              <a:rPr lang="en-US" dirty="0"/>
              <a:t>A lot of unused resources</a:t>
            </a:r>
          </a:p>
          <a:p>
            <a:r>
              <a:rPr lang="en-US" dirty="0"/>
              <a:t>High cost for new hardware</a:t>
            </a:r>
          </a:p>
          <a:p>
            <a:pPr lvl="1"/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33E7E7-8ECE-41B0-A8EC-52806A94BC01}"/>
              </a:ext>
            </a:extLst>
          </p:cNvPr>
          <p:cNvSpPr/>
          <p:nvPr/>
        </p:nvSpPr>
        <p:spPr>
          <a:xfrm>
            <a:off x="4665633" y="1107021"/>
            <a:ext cx="2515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1 app per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D98AF6-79FC-4FEB-B316-879E8F6EFD81}"/>
              </a:ext>
            </a:extLst>
          </p:cNvPr>
          <p:cNvSpPr/>
          <p:nvPr/>
        </p:nvSpPr>
        <p:spPr>
          <a:xfrm>
            <a:off x="2920347" y="4741090"/>
            <a:ext cx="2299015" cy="466106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3DB2DA-9C35-488E-863B-5529F4C536C5}"/>
              </a:ext>
            </a:extLst>
          </p:cNvPr>
          <p:cNvSpPr/>
          <p:nvPr/>
        </p:nvSpPr>
        <p:spPr>
          <a:xfrm>
            <a:off x="5338517" y="4741090"/>
            <a:ext cx="2299015" cy="466106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6FD88-2D68-41D6-A682-2ED2CA08A19D}"/>
              </a:ext>
            </a:extLst>
          </p:cNvPr>
          <p:cNvSpPr/>
          <p:nvPr/>
        </p:nvSpPr>
        <p:spPr>
          <a:xfrm>
            <a:off x="7756687" y="4741090"/>
            <a:ext cx="2299015" cy="466106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B29F4C-D5DA-499A-8F3E-1E2FE52FA00C}"/>
              </a:ext>
            </a:extLst>
          </p:cNvPr>
          <p:cNvSpPr/>
          <p:nvPr/>
        </p:nvSpPr>
        <p:spPr>
          <a:xfrm>
            <a:off x="2920347" y="4116329"/>
            <a:ext cx="599688" cy="466106"/>
          </a:xfrm>
          <a:prstGeom prst="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4E4C47-AD0F-4494-AED8-AD1E68566FA0}"/>
              </a:ext>
            </a:extLst>
          </p:cNvPr>
          <p:cNvSpPr/>
          <p:nvPr/>
        </p:nvSpPr>
        <p:spPr>
          <a:xfrm>
            <a:off x="5338517" y="4116329"/>
            <a:ext cx="1491160" cy="466106"/>
          </a:xfrm>
          <a:prstGeom prst="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48DE72-A036-4B8C-A630-EC86BDE93DEC}"/>
              </a:ext>
            </a:extLst>
          </p:cNvPr>
          <p:cNvSpPr/>
          <p:nvPr/>
        </p:nvSpPr>
        <p:spPr>
          <a:xfrm>
            <a:off x="7756687" y="3860338"/>
            <a:ext cx="367716" cy="722097"/>
          </a:xfrm>
          <a:prstGeom prst="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App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3814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21585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Helm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B0970F-8AE9-46F2-B0C0-DC4652B958E9}"/>
              </a:ext>
            </a:extLst>
          </p:cNvPr>
          <p:cNvSpPr txBox="1">
            <a:spLocks/>
          </p:cNvSpPr>
          <p:nvPr/>
        </p:nvSpPr>
        <p:spPr>
          <a:xfrm>
            <a:off x="1846613" y="1642499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BFFF13A-B247-4728-8D95-CBD9DACBE6F6}"/>
              </a:ext>
            </a:extLst>
          </p:cNvPr>
          <p:cNvSpPr txBox="1">
            <a:spLocks/>
          </p:cNvSpPr>
          <p:nvPr/>
        </p:nvSpPr>
        <p:spPr>
          <a:xfrm>
            <a:off x="1846613" y="1273167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Package manager for Kubernetes</a:t>
            </a:r>
          </a:p>
          <a:p>
            <a:r>
              <a:rPr lang="en-US" dirty="0"/>
              <a:t>V2</a:t>
            </a:r>
          </a:p>
          <a:p>
            <a:pPr lvl="1"/>
            <a:r>
              <a:rPr lang="en-US" dirty="0"/>
              <a:t>Used Tiller, security issues when installing </a:t>
            </a:r>
          </a:p>
          <a:p>
            <a:r>
              <a:rPr lang="en-US" dirty="0"/>
              <a:t>V3</a:t>
            </a:r>
          </a:p>
          <a:p>
            <a:pPr lvl="1"/>
            <a:r>
              <a:rPr lang="en-US" dirty="0"/>
              <a:t>Without Tiller, newest version, use this</a:t>
            </a:r>
          </a:p>
        </p:txBody>
      </p:sp>
    </p:spTree>
    <p:extLst>
      <p:ext uri="{BB962C8B-B14F-4D97-AF65-F5344CB8AC3E}">
        <p14:creationId xmlns:p14="http://schemas.microsoft.com/office/powerpoint/2010/main" val="60865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21585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Helm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B0970F-8AE9-46F2-B0C0-DC4652B958E9}"/>
              </a:ext>
            </a:extLst>
          </p:cNvPr>
          <p:cNvSpPr txBox="1">
            <a:spLocks/>
          </p:cNvSpPr>
          <p:nvPr/>
        </p:nvSpPr>
        <p:spPr>
          <a:xfrm>
            <a:off x="1846613" y="1642499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BFFF13A-B247-4728-8D95-CBD9DACBE6F6}"/>
              </a:ext>
            </a:extLst>
          </p:cNvPr>
          <p:cNvSpPr txBox="1">
            <a:spLocks/>
          </p:cNvSpPr>
          <p:nvPr/>
        </p:nvSpPr>
        <p:spPr>
          <a:xfrm>
            <a:off x="1846613" y="1273167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C3C556-D54D-4742-BEE6-108C9E7A06DA}"/>
              </a:ext>
            </a:extLst>
          </p:cNvPr>
          <p:cNvSpPr/>
          <p:nvPr/>
        </p:nvSpPr>
        <p:spPr>
          <a:xfrm>
            <a:off x="5738555" y="903835"/>
            <a:ext cx="11544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Charts</a:t>
            </a:r>
            <a:endParaRPr lang="en-BE" sz="28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2A5B86C-6337-49D3-821E-19256473F7F4}"/>
              </a:ext>
            </a:extLst>
          </p:cNvPr>
          <p:cNvSpPr txBox="1">
            <a:spLocks/>
          </p:cNvSpPr>
          <p:nvPr/>
        </p:nvSpPr>
        <p:spPr>
          <a:xfrm>
            <a:off x="1999013" y="1794899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Combination of deployments, services, </a:t>
            </a:r>
            <a:r>
              <a:rPr lang="en-US" dirty="0" err="1"/>
              <a:t>configmaps</a:t>
            </a:r>
            <a:r>
              <a:rPr lang="en-US" dirty="0"/>
              <a:t>, …</a:t>
            </a:r>
          </a:p>
          <a:p>
            <a:r>
              <a:rPr lang="en-US" dirty="0"/>
              <a:t>Templates using the Go language</a:t>
            </a:r>
          </a:p>
          <a:p>
            <a:r>
              <a:rPr lang="en-US" dirty="0"/>
              <a:t>Dependencies, versioning, 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3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21585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Next steps…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2B0970F-8AE9-46F2-B0C0-DC4652B958E9}"/>
              </a:ext>
            </a:extLst>
          </p:cNvPr>
          <p:cNvSpPr txBox="1">
            <a:spLocks/>
          </p:cNvSpPr>
          <p:nvPr/>
        </p:nvSpPr>
        <p:spPr>
          <a:xfrm>
            <a:off x="1846613" y="1642499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BFFF13A-B247-4728-8D95-CBD9DACBE6F6}"/>
              </a:ext>
            </a:extLst>
          </p:cNvPr>
          <p:cNvSpPr txBox="1">
            <a:spLocks/>
          </p:cNvSpPr>
          <p:nvPr/>
        </p:nvSpPr>
        <p:spPr>
          <a:xfrm>
            <a:off x="1846613" y="1273167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2A5B86C-6337-49D3-821E-19256473F7F4}"/>
              </a:ext>
            </a:extLst>
          </p:cNvPr>
          <p:cNvSpPr txBox="1">
            <a:spLocks/>
          </p:cNvSpPr>
          <p:nvPr/>
        </p:nvSpPr>
        <p:spPr>
          <a:xfrm>
            <a:off x="1975864" y="1273167"/>
            <a:ext cx="10018713" cy="431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Workshop Kubernetes</a:t>
            </a:r>
          </a:p>
          <a:p>
            <a:r>
              <a:rPr lang="en-US" dirty="0"/>
              <a:t>Self-learning (Pluralsight, …)</a:t>
            </a:r>
          </a:p>
          <a:p>
            <a:r>
              <a:rPr lang="en-US" dirty="0"/>
              <a:t>Play with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4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56309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Questions?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76473-020E-4669-9511-D387F0E05A47}"/>
              </a:ext>
            </a:extLst>
          </p:cNvPr>
          <p:cNvSpPr txBox="1"/>
          <p:nvPr/>
        </p:nvSpPr>
        <p:spPr>
          <a:xfrm>
            <a:off x="6096000" y="1612739"/>
            <a:ext cx="187981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/>
              <a:t>?</a:t>
            </a:r>
            <a:endParaRPr lang="en-BE" sz="19900" dirty="0"/>
          </a:p>
        </p:txBody>
      </p:sp>
    </p:spTree>
    <p:extLst>
      <p:ext uri="{BB962C8B-B14F-4D97-AF65-F5344CB8AC3E}">
        <p14:creationId xmlns:p14="http://schemas.microsoft.com/office/powerpoint/2010/main" val="149805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56309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Why containers?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33E7E7-8ECE-41B0-A8EC-52806A94BC01}"/>
              </a:ext>
            </a:extLst>
          </p:cNvPr>
          <p:cNvSpPr/>
          <p:nvPr/>
        </p:nvSpPr>
        <p:spPr>
          <a:xfrm>
            <a:off x="5547664" y="3167390"/>
            <a:ext cx="1584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Solution?</a:t>
            </a:r>
          </a:p>
        </p:txBody>
      </p:sp>
    </p:spTree>
    <p:extLst>
      <p:ext uri="{BB962C8B-B14F-4D97-AF65-F5344CB8AC3E}">
        <p14:creationId xmlns:p14="http://schemas.microsoft.com/office/powerpoint/2010/main" val="184043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56309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Why containers?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D32A2-F68E-4C81-AEA1-AB4A86993C16}"/>
              </a:ext>
            </a:extLst>
          </p:cNvPr>
          <p:cNvSpPr txBox="1"/>
          <p:nvPr/>
        </p:nvSpPr>
        <p:spPr>
          <a:xfrm>
            <a:off x="4763744" y="1190007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Virtual Machines</a:t>
            </a:r>
            <a:endParaRPr lang="en-BE" sz="28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7A8907A-5504-4C05-A5D9-8B9CB3B44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612" y="1947552"/>
            <a:ext cx="9721726" cy="3960421"/>
          </a:xfrm>
        </p:spPr>
        <p:txBody>
          <a:bodyPr anchor="t"/>
          <a:lstStyle/>
          <a:p>
            <a:r>
              <a:rPr lang="en-US" dirty="0"/>
              <a:t>Server split into multiple VM’s</a:t>
            </a:r>
          </a:p>
          <a:p>
            <a:r>
              <a:rPr lang="en-US" dirty="0"/>
              <a:t>Fixed amount of shared resources on a server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B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13780B-82EF-4330-98C6-E3FC7F4F5E76}"/>
              </a:ext>
            </a:extLst>
          </p:cNvPr>
          <p:cNvSpPr/>
          <p:nvPr/>
        </p:nvSpPr>
        <p:spPr>
          <a:xfrm>
            <a:off x="4620551" y="6082948"/>
            <a:ext cx="4948291" cy="418297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B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E7E6F2-70BC-4DB2-9A00-D95B0721A14D}"/>
              </a:ext>
            </a:extLst>
          </p:cNvPr>
          <p:cNvSpPr/>
          <p:nvPr/>
        </p:nvSpPr>
        <p:spPr>
          <a:xfrm>
            <a:off x="4620551" y="5473708"/>
            <a:ext cx="4948291" cy="418297"/>
          </a:xfrm>
          <a:prstGeom prst="rect">
            <a:avLst/>
          </a:prstGeom>
          <a:solidFill>
            <a:srgbClr val="7B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  <a:endParaRPr lang="en-B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3E4A46-08BE-4BC2-94BB-2E2FCC39AD16}"/>
              </a:ext>
            </a:extLst>
          </p:cNvPr>
          <p:cNvSpPr/>
          <p:nvPr/>
        </p:nvSpPr>
        <p:spPr>
          <a:xfrm>
            <a:off x="4620551" y="4864468"/>
            <a:ext cx="1162742" cy="418297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  <a:endParaRPr lang="en-B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5C152E-00B9-4996-A805-D459403E6603}"/>
              </a:ext>
            </a:extLst>
          </p:cNvPr>
          <p:cNvSpPr/>
          <p:nvPr/>
        </p:nvSpPr>
        <p:spPr>
          <a:xfrm>
            <a:off x="4620551" y="3836931"/>
            <a:ext cx="1162742" cy="932066"/>
          </a:xfrm>
          <a:prstGeom prst="rect">
            <a:avLst/>
          </a:prstGeom>
          <a:solidFill>
            <a:srgbClr val="1287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  <a:endParaRPr lang="en-B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4E5368-A305-42FE-92F5-49AB952E57D3}"/>
              </a:ext>
            </a:extLst>
          </p:cNvPr>
          <p:cNvSpPr/>
          <p:nvPr/>
        </p:nvSpPr>
        <p:spPr>
          <a:xfrm>
            <a:off x="5882401" y="3325827"/>
            <a:ext cx="1162742" cy="418297"/>
          </a:xfrm>
          <a:prstGeom prst="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B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99104C-1609-497F-94CB-45744C34A110}"/>
              </a:ext>
            </a:extLst>
          </p:cNvPr>
          <p:cNvSpPr/>
          <p:nvPr/>
        </p:nvSpPr>
        <p:spPr>
          <a:xfrm>
            <a:off x="5882401" y="4864468"/>
            <a:ext cx="1162742" cy="418297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  <a:endParaRPr lang="en-B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9B74BC-50B6-4C6F-B3FA-72EF235318C1}"/>
              </a:ext>
            </a:extLst>
          </p:cNvPr>
          <p:cNvSpPr/>
          <p:nvPr/>
        </p:nvSpPr>
        <p:spPr>
          <a:xfrm>
            <a:off x="5882401" y="3836931"/>
            <a:ext cx="1162742" cy="932066"/>
          </a:xfrm>
          <a:prstGeom prst="rect">
            <a:avLst/>
          </a:prstGeom>
          <a:solidFill>
            <a:srgbClr val="1287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  <a:endParaRPr lang="en-BE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48CFD3-96AD-4A40-B4F5-94E9AEF0E830}"/>
              </a:ext>
            </a:extLst>
          </p:cNvPr>
          <p:cNvSpPr/>
          <p:nvPr/>
        </p:nvSpPr>
        <p:spPr>
          <a:xfrm>
            <a:off x="4620551" y="3325827"/>
            <a:ext cx="1162742" cy="418297"/>
          </a:xfrm>
          <a:prstGeom prst="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B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809FDD-1FCD-4456-B3FB-7775EDA02AA3}"/>
              </a:ext>
            </a:extLst>
          </p:cNvPr>
          <p:cNvSpPr/>
          <p:nvPr/>
        </p:nvSpPr>
        <p:spPr>
          <a:xfrm>
            <a:off x="7144250" y="4864468"/>
            <a:ext cx="1162742" cy="418297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  <a:endParaRPr lang="en-B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5E3E37-5B42-4C7C-9B90-A191A1D6CCCD}"/>
              </a:ext>
            </a:extLst>
          </p:cNvPr>
          <p:cNvSpPr/>
          <p:nvPr/>
        </p:nvSpPr>
        <p:spPr>
          <a:xfrm>
            <a:off x="7144250" y="3836931"/>
            <a:ext cx="1162742" cy="932066"/>
          </a:xfrm>
          <a:prstGeom prst="rect">
            <a:avLst/>
          </a:prstGeom>
          <a:solidFill>
            <a:srgbClr val="1287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  <a:endParaRPr lang="en-B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165645-C59B-42BE-BD46-8D8973FF22BB}"/>
              </a:ext>
            </a:extLst>
          </p:cNvPr>
          <p:cNvSpPr/>
          <p:nvPr/>
        </p:nvSpPr>
        <p:spPr>
          <a:xfrm>
            <a:off x="7144250" y="3325827"/>
            <a:ext cx="1162742" cy="418297"/>
          </a:xfrm>
          <a:prstGeom prst="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B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0F0F45-5704-44A4-8C6E-214451B38007}"/>
              </a:ext>
            </a:extLst>
          </p:cNvPr>
          <p:cNvSpPr/>
          <p:nvPr/>
        </p:nvSpPr>
        <p:spPr>
          <a:xfrm>
            <a:off x="8406100" y="4864468"/>
            <a:ext cx="1162742" cy="418297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  <a:endParaRPr lang="en-B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F65000-1BA9-4B56-8770-3982754E0CA1}"/>
              </a:ext>
            </a:extLst>
          </p:cNvPr>
          <p:cNvSpPr/>
          <p:nvPr/>
        </p:nvSpPr>
        <p:spPr>
          <a:xfrm>
            <a:off x="8406100" y="3836931"/>
            <a:ext cx="1162742" cy="932066"/>
          </a:xfrm>
          <a:prstGeom prst="rect">
            <a:avLst/>
          </a:prstGeom>
          <a:solidFill>
            <a:srgbClr val="1287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  <a:endParaRPr lang="en-B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1AE39D-E834-430B-987B-2B35B302862D}"/>
              </a:ext>
            </a:extLst>
          </p:cNvPr>
          <p:cNvSpPr/>
          <p:nvPr/>
        </p:nvSpPr>
        <p:spPr>
          <a:xfrm>
            <a:off x="8406100" y="3325827"/>
            <a:ext cx="1162742" cy="418297"/>
          </a:xfrm>
          <a:prstGeom prst="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5101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56309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Why containers?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33E7E7-8ECE-41B0-A8EC-52806A94BC01}"/>
              </a:ext>
            </a:extLst>
          </p:cNvPr>
          <p:cNvSpPr/>
          <p:nvPr/>
        </p:nvSpPr>
        <p:spPr>
          <a:xfrm>
            <a:off x="5547664" y="3167390"/>
            <a:ext cx="1776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However…</a:t>
            </a:r>
          </a:p>
        </p:txBody>
      </p:sp>
    </p:spTree>
    <p:extLst>
      <p:ext uri="{BB962C8B-B14F-4D97-AF65-F5344CB8AC3E}">
        <p14:creationId xmlns:p14="http://schemas.microsoft.com/office/powerpoint/2010/main" val="241157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56309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Why containers?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D32A2-F68E-4C81-AEA1-AB4A86993C16}"/>
              </a:ext>
            </a:extLst>
          </p:cNvPr>
          <p:cNvSpPr txBox="1"/>
          <p:nvPr/>
        </p:nvSpPr>
        <p:spPr>
          <a:xfrm>
            <a:off x="4763744" y="1190007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Virtual Machines</a:t>
            </a:r>
            <a:endParaRPr lang="en-BE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AB412D-4A96-4E1F-A434-04805475EEDD}"/>
              </a:ext>
            </a:extLst>
          </p:cNvPr>
          <p:cNvSpPr/>
          <p:nvPr/>
        </p:nvSpPr>
        <p:spPr>
          <a:xfrm>
            <a:off x="3446037" y="5088370"/>
            <a:ext cx="5533900" cy="466106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694800-A38E-4966-924A-B2B93E763ECB}"/>
              </a:ext>
            </a:extLst>
          </p:cNvPr>
          <p:cNvSpPr/>
          <p:nvPr/>
        </p:nvSpPr>
        <p:spPr>
          <a:xfrm>
            <a:off x="3446037" y="4409497"/>
            <a:ext cx="5533900" cy="466106"/>
          </a:xfrm>
          <a:prstGeom prst="rect">
            <a:avLst/>
          </a:prstGeom>
          <a:solidFill>
            <a:srgbClr val="7B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  <a:endParaRPr lang="en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C8E569-264B-4FA6-966A-FBD50717F62C}"/>
              </a:ext>
            </a:extLst>
          </p:cNvPr>
          <p:cNvSpPr/>
          <p:nvPr/>
        </p:nvSpPr>
        <p:spPr>
          <a:xfrm>
            <a:off x="3446037" y="3730624"/>
            <a:ext cx="1300348" cy="466106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D585CC-AE6D-4EFB-B3A4-78B493CDE51C}"/>
              </a:ext>
            </a:extLst>
          </p:cNvPr>
          <p:cNvSpPr/>
          <p:nvPr/>
        </p:nvSpPr>
        <p:spPr>
          <a:xfrm>
            <a:off x="3446037" y="2585645"/>
            <a:ext cx="1300348" cy="1038596"/>
          </a:xfrm>
          <a:prstGeom prst="rect">
            <a:avLst/>
          </a:prstGeom>
          <a:solidFill>
            <a:srgbClr val="1287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  <a:endParaRPr lang="en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824C35-4C70-4BAA-BE99-AD9FF3A06ECE}"/>
              </a:ext>
            </a:extLst>
          </p:cNvPr>
          <p:cNvSpPr/>
          <p:nvPr/>
        </p:nvSpPr>
        <p:spPr>
          <a:xfrm>
            <a:off x="4857221" y="2016125"/>
            <a:ext cx="1300348" cy="466106"/>
          </a:xfrm>
          <a:prstGeom prst="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01E5EF-FF66-4AD1-B058-6A053B3777F7}"/>
              </a:ext>
            </a:extLst>
          </p:cNvPr>
          <p:cNvSpPr/>
          <p:nvPr/>
        </p:nvSpPr>
        <p:spPr>
          <a:xfrm>
            <a:off x="4857221" y="3730624"/>
            <a:ext cx="1300348" cy="466106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  <a:endParaRPr lang="en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5813E3-25B9-4B02-A9EF-DA4669A09555}"/>
              </a:ext>
            </a:extLst>
          </p:cNvPr>
          <p:cNvSpPr/>
          <p:nvPr/>
        </p:nvSpPr>
        <p:spPr>
          <a:xfrm>
            <a:off x="4857221" y="2585645"/>
            <a:ext cx="1300348" cy="1038596"/>
          </a:xfrm>
          <a:prstGeom prst="rect">
            <a:avLst/>
          </a:prstGeom>
          <a:solidFill>
            <a:srgbClr val="1287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  <a:endParaRPr lang="en-B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1F5AB-9A98-4D37-9ACF-AB0167A23414}"/>
              </a:ext>
            </a:extLst>
          </p:cNvPr>
          <p:cNvSpPr/>
          <p:nvPr/>
        </p:nvSpPr>
        <p:spPr>
          <a:xfrm>
            <a:off x="3446037" y="2016125"/>
            <a:ext cx="1300348" cy="466106"/>
          </a:xfrm>
          <a:prstGeom prst="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B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48573A-F8F4-4398-907B-C4E53071A992}"/>
              </a:ext>
            </a:extLst>
          </p:cNvPr>
          <p:cNvSpPr/>
          <p:nvPr/>
        </p:nvSpPr>
        <p:spPr>
          <a:xfrm>
            <a:off x="6268405" y="3730624"/>
            <a:ext cx="1300348" cy="466106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  <a:endParaRPr lang="en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39E064-DDC8-49C0-8BAE-4E981DF1F5E1}"/>
              </a:ext>
            </a:extLst>
          </p:cNvPr>
          <p:cNvSpPr/>
          <p:nvPr/>
        </p:nvSpPr>
        <p:spPr>
          <a:xfrm>
            <a:off x="6268405" y="2585645"/>
            <a:ext cx="1300348" cy="1038596"/>
          </a:xfrm>
          <a:prstGeom prst="rect">
            <a:avLst/>
          </a:prstGeom>
          <a:solidFill>
            <a:srgbClr val="1287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  <a:endParaRPr lang="en-B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F8BCE6-97AC-49C8-99CF-481748969467}"/>
              </a:ext>
            </a:extLst>
          </p:cNvPr>
          <p:cNvSpPr/>
          <p:nvPr/>
        </p:nvSpPr>
        <p:spPr>
          <a:xfrm>
            <a:off x="6268405" y="2016125"/>
            <a:ext cx="1300348" cy="466106"/>
          </a:xfrm>
          <a:prstGeom prst="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53B8AE-8263-4A45-B04E-58E34D04450A}"/>
              </a:ext>
            </a:extLst>
          </p:cNvPr>
          <p:cNvSpPr/>
          <p:nvPr/>
        </p:nvSpPr>
        <p:spPr>
          <a:xfrm>
            <a:off x="7679589" y="3730624"/>
            <a:ext cx="1300348" cy="466106"/>
          </a:xfrm>
          <a:prstGeom prst="rect">
            <a:avLst/>
          </a:prstGeom>
          <a:solidFill>
            <a:srgbClr val="A1A1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  <a:endParaRPr lang="en-B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33704E-84BE-4EE5-BFE8-B86F5BECED93}"/>
              </a:ext>
            </a:extLst>
          </p:cNvPr>
          <p:cNvSpPr/>
          <p:nvPr/>
        </p:nvSpPr>
        <p:spPr>
          <a:xfrm>
            <a:off x="7679589" y="2585645"/>
            <a:ext cx="1300348" cy="1038596"/>
          </a:xfrm>
          <a:prstGeom prst="rect">
            <a:avLst/>
          </a:prstGeom>
          <a:solidFill>
            <a:srgbClr val="1287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  <a:endParaRPr lang="en-B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3B4A7D-FD64-42BE-8A24-517C1FCFE7B3}"/>
              </a:ext>
            </a:extLst>
          </p:cNvPr>
          <p:cNvSpPr/>
          <p:nvPr/>
        </p:nvSpPr>
        <p:spPr>
          <a:xfrm>
            <a:off x="7679589" y="2016125"/>
            <a:ext cx="1300348" cy="466106"/>
          </a:xfrm>
          <a:prstGeom prst="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BE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84D7C8-180E-4E11-9E36-2BF4491FFABA}"/>
              </a:ext>
            </a:extLst>
          </p:cNvPr>
          <p:cNvGrpSpPr/>
          <p:nvPr/>
        </p:nvGrpSpPr>
        <p:grpSpPr>
          <a:xfrm>
            <a:off x="2108050" y="2521679"/>
            <a:ext cx="1227151" cy="1798455"/>
            <a:chOff x="2108050" y="2521679"/>
            <a:chExt cx="1227151" cy="1798455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EC278709-02B7-4F44-89DF-437E47F828A4}"/>
                </a:ext>
              </a:extLst>
            </p:cNvPr>
            <p:cNvSpPr/>
            <p:nvPr/>
          </p:nvSpPr>
          <p:spPr>
            <a:xfrm>
              <a:off x="2898651" y="2521679"/>
              <a:ext cx="436550" cy="1798455"/>
            </a:xfrm>
            <a:prstGeom prst="leftBrace">
              <a:avLst/>
            </a:prstGeom>
            <a:ln w="190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971885-0957-4DBE-B93F-0CC2336C35E2}"/>
                </a:ext>
              </a:extLst>
            </p:cNvPr>
            <p:cNvSpPr txBox="1"/>
            <p:nvPr/>
          </p:nvSpPr>
          <p:spPr>
            <a:xfrm>
              <a:off x="2108050" y="3244333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Waste</a:t>
              </a:r>
              <a:endParaRPr lang="en-BE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7C95BA5-8148-4BEE-B6F0-2CF38E88B0EE}"/>
              </a:ext>
            </a:extLst>
          </p:cNvPr>
          <p:cNvSpPr txBox="1"/>
          <p:nvPr/>
        </p:nvSpPr>
        <p:spPr>
          <a:xfrm>
            <a:off x="9090773" y="2553482"/>
            <a:ext cx="1888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 costs</a:t>
            </a:r>
          </a:p>
          <a:p>
            <a:r>
              <a:rPr lang="en-US" dirty="0"/>
              <a:t>Updates/patching</a:t>
            </a:r>
          </a:p>
          <a:p>
            <a:r>
              <a:rPr lang="en-US" dirty="0"/>
              <a:t>Antivirus</a:t>
            </a:r>
          </a:p>
          <a:p>
            <a:r>
              <a:rPr lang="en-US" dirty="0"/>
              <a:t>More…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24057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56309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Why containers?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33E7E7-8ECE-41B0-A8EC-52806A94BC01}"/>
              </a:ext>
            </a:extLst>
          </p:cNvPr>
          <p:cNvSpPr/>
          <p:nvPr/>
        </p:nvSpPr>
        <p:spPr>
          <a:xfrm>
            <a:off x="5547664" y="3167390"/>
            <a:ext cx="1584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Solution?</a:t>
            </a:r>
          </a:p>
        </p:txBody>
      </p:sp>
    </p:spTree>
    <p:extLst>
      <p:ext uri="{BB962C8B-B14F-4D97-AF65-F5344CB8AC3E}">
        <p14:creationId xmlns:p14="http://schemas.microsoft.com/office/powerpoint/2010/main" val="231662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5E-584A-4D07-9B25-94516A83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613" y="256309"/>
            <a:ext cx="9721726" cy="81049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Why containers?</a:t>
            </a:r>
            <a:endParaRPr lang="en-BE" dirty="0">
              <a:solidFill>
                <a:srgbClr val="59595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D32A2-F68E-4C81-AEA1-AB4A86993C16}"/>
              </a:ext>
            </a:extLst>
          </p:cNvPr>
          <p:cNvSpPr txBox="1"/>
          <p:nvPr/>
        </p:nvSpPr>
        <p:spPr>
          <a:xfrm>
            <a:off x="4763744" y="1190007"/>
            <a:ext cx="1794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Containers</a:t>
            </a:r>
            <a:endParaRPr lang="en-BE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287DA3-FF43-4447-A966-809684E20E45}"/>
              </a:ext>
            </a:extLst>
          </p:cNvPr>
          <p:cNvGrpSpPr/>
          <p:nvPr/>
        </p:nvGrpSpPr>
        <p:grpSpPr>
          <a:xfrm>
            <a:off x="8526833" y="975509"/>
            <a:ext cx="3246076" cy="1325886"/>
            <a:chOff x="3446037" y="2016125"/>
            <a:chExt cx="5533900" cy="353835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AB412D-4A96-4E1F-A434-04805475EEDD}"/>
                </a:ext>
              </a:extLst>
            </p:cNvPr>
            <p:cNvSpPr/>
            <p:nvPr/>
          </p:nvSpPr>
          <p:spPr>
            <a:xfrm>
              <a:off x="3446037" y="5088370"/>
              <a:ext cx="5533900" cy="466106"/>
            </a:xfrm>
            <a:prstGeom prst="rect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Server</a:t>
              </a:r>
              <a:endParaRPr lang="en-BE" sz="12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694800-A38E-4966-924A-B2B93E763ECB}"/>
                </a:ext>
              </a:extLst>
            </p:cNvPr>
            <p:cNvSpPr/>
            <p:nvPr/>
          </p:nvSpPr>
          <p:spPr>
            <a:xfrm>
              <a:off x="3446037" y="4409497"/>
              <a:ext cx="5533900" cy="466106"/>
            </a:xfrm>
            <a:prstGeom prst="rect">
              <a:avLst/>
            </a:prstGeom>
            <a:solidFill>
              <a:srgbClr val="7B7B7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Hypervisor</a:t>
              </a:r>
              <a:endParaRPr lang="en-BE" sz="1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C8E569-264B-4FA6-966A-FBD50717F62C}"/>
                </a:ext>
              </a:extLst>
            </p:cNvPr>
            <p:cNvSpPr/>
            <p:nvPr/>
          </p:nvSpPr>
          <p:spPr>
            <a:xfrm>
              <a:off x="3446037" y="3730624"/>
              <a:ext cx="1300348" cy="466106"/>
            </a:xfrm>
            <a:prstGeom prst="rect">
              <a:avLst/>
            </a:prstGeom>
            <a:solidFill>
              <a:srgbClr val="A1A1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VM</a:t>
              </a:r>
              <a:endParaRPr lang="en-BE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D585CC-AE6D-4EFB-B3A4-78B493CDE51C}"/>
                </a:ext>
              </a:extLst>
            </p:cNvPr>
            <p:cNvSpPr/>
            <p:nvPr/>
          </p:nvSpPr>
          <p:spPr>
            <a:xfrm>
              <a:off x="3446037" y="2585645"/>
              <a:ext cx="1300348" cy="1038596"/>
            </a:xfrm>
            <a:prstGeom prst="rect">
              <a:avLst/>
            </a:prstGeom>
            <a:solidFill>
              <a:srgbClr val="1287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OS</a:t>
              </a:r>
              <a:endParaRPr lang="en-BE" sz="1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824C35-4C70-4BAA-BE99-AD9FF3A06ECE}"/>
                </a:ext>
              </a:extLst>
            </p:cNvPr>
            <p:cNvSpPr/>
            <p:nvPr/>
          </p:nvSpPr>
          <p:spPr>
            <a:xfrm>
              <a:off x="4857221" y="2016125"/>
              <a:ext cx="1300348" cy="466106"/>
            </a:xfrm>
            <a:prstGeom prst="rect">
              <a:avLst/>
            </a:prstGeom>
            <a:solidFill>
              <a:srgbClr val="30ACE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</a:t>
              </a:r>
              <a:endParaRPr lang="en-BE" sz="1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01E5EF-FF66-4AD1-B058-6A053B3777F7}"/>
                </a:ext>
              </a:extLst>
            </p:cNvPr>
            <p:cNvSpPr/>
            <p:nvPr/>
          </p:nvSpPr>
          <p:spPr>
            <a:xfrm>
              <a:off x="4857221" y="3730624"/>
              <a:ext cx="1300348" cy="466106"/>
            </a:xfrm>
            <a:prstGeom prst="rect">
              <a:avLst/>
            </a:prstGeom>
            <a:solidFill>
              <a:srgbClr val="A1A1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VM</a:t>
              </a:r>
              <a:endParaRPr lang="en-BE" sz="12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5813E3-25B9-4B02-A9EF-DA4669A09555}"/>
                </a:ext>
              </a:extLst>
            </p:cNvPr>
            <p:cNvSpPr/>
            <p:nvPr/>
          </p:nvSpPr>
          <p:spPr>
            <a:xfrm>
              <a:off x="4857221" y="2585645"/>
              <a:ext cx="1300348" cy="1038596"/>
            </a:xfrm>
            <a:prstGeom prst="rect">
              <a:avLst/>
            </a:prstGeom>
            <a:solidFill>
              <a:srgbClr val="1287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OS</a:t>
              </a:r>
              <a:endParaRPr lang="en-BE" sz="12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71F5AB-9A98-4D37-9ACF-AB0167A23414}"/>
                </a:ext>
              </a:extLst>
            </p:cNvPr>
            <p:cNvSpPr/>
            <p:nvPr/>
          </p:nvSpPr>
          <p:spPr>
            <a:xfrm>
              <a:off x="3446037" y="2016125"/>
              <a:ext cx="1300348" cy="466106"/>
            </a:xfrm>
            <a:prstGeom prst="rect">
              <a:avLst/>
            </a:prstGeom>
            <a:solidFill>
              <a:srgbClr val="30ACE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DB</a:t>
              </a:r>
              <a:endParaRPr lang="en-BE" sz="12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48573A-F8F4-4398-907B-C4E53071A992}"/>
                </a:ext>
              </a:extLst>
            </p:cNvPr>
            <p:cNvSpPr/>
            <p:nvPr/>
          </p:nvSpPr>
          <p:spPr>
            <a:xfrm>
              <a:off x="6268405" y="3730624"/>
              <a:ext cx="1300348" cy="466106"/>
            </a:xfrm>
            <a:prstGeom prst="rect">
              <a:avLst/>
            </a:prstGeom>
            <a:solidFill>
              <a:srgbClr val="A1A1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VM</a:t>
              </a:r>
              <a:endParaRPr lang="en-BE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39E064-DDC8-49C0-8BAE-4E981DF1F5E1}"/>
                </a:ext>
              </a:extLst>
            </p:cNvPr>
            <p:cNvSpPr/>
            <p:nvPr/>
          </p:nvSpPr>
          <p:spPr>
            <a:xfrm>
              <a:off x="6268405" y="2585645"/>
              <a:ext cx="1300348" cy="1038596"/>
            </a:xfrm>
            <a:prstGeom prst="rect">
              <a:avLst/>
            </a:prstGeom>
            <a:solidFill>
              <a:srgbClr val="1287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OS</a:t>
              </a:r>
              <a:endParaRPr lang="en-BE" sz="1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8BCE6-97AC-49C8-99CF-481748969467}"/>
                </a:ext>
              </a:extLst>
            </p:cNvPr>
            <p:cNvSpPr/>
            <p:nvPr/>
          </p:nvSpPr>
          <p:spPr>
            <a:xfrm>
              <a:off x="6268405" y="2016125"/>
              <a:ext cx="1300348" cy="466106"/>
            </a:xfrm>
            <a:prstGeom prst="rect">
              <a:avLst/>
            </a:prstGeom>
            <a:solidFill>
              <a:srgbClr val="30ACE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</a:t>
              </a:r>
              <a:endParaRPr lang="en-BE" sz="1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53B8AE-8263-4A45-B04E-58E34D04450A}"/>
                </a:ext>
              </a:extLst>
            </p:cNvPr>
            <p:cNvSpPr/>
            <p:nvPr/>
          </p:nvSpPr>
          <p:spPr>
            <a:xfrm>
              <a:off x="7679589" y="3730624"/>
              <a:ext cx="1300348" cy="466106"/>
            </a:xfrm>
            <a:prstGeom prst="rect">
              <a:avLst/>
            </a:prstGeom>
            <a:solidFill>
              <a:srgbClr val="A1A1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VM</a:t>
              </a:r>
              <a:endParaRPr lang="en-BE" sz="1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33704E-84BE-4EE5-BFE8-B86F5BECED93}"/>
                </a:ext>
              </a:extLst>
            </p:cNvPr>
            <p:cNvSpPr/>
            <p:nvPr/>
          </p:nvSpPr>
          <p:spPr>
            <a:xfrm>
              <a:off x="7679589" y="2585645"/>
              <a:ext cx="1300348" cy="1038596"/>
            </a:xfrm>
            <a:prstGeom prst="rect">
              <a:avLst/>
            </a:prstGeom>
            <a:solidFill>
              <a:srgbClr val="1287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OS</a:t>
              </a:r>
              <a:endParaRPr lang="en-BE" sz="1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3B4A7D-FD64-42BE-8A24-517C1FCFE7B3}"/>
                </a:ext>
              </a:extLst>
            </p:cNvPr>
            <p:cNvSpPr/>
            <p:nvPr/>
          </p:nvSpPr>
          <p:spPr>
            <a:xfrm>
              <a:off x="7679589" y="2016125"/>
              <a:ext cx="1300348" cy="466106"/>
            </a:xfrm>
            <a:prstGeom prst="rect">
              <a:avLst/>
            </a:prstGeom>
            <a:solidFill>
              <a:srgbClr val="30ACE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</a:t>
              </a:r>
              <a:endParaRPr lang="en-BE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BB6169F-0541-4A44-B1D5-7F059BFF62B6}"/>
              </a:ext>
            </a:extLst>
          </p:cNvPr>
          <p:cNvSpPr/>
          <p:nvPr/>
        </p:nvSpPr>
        <p:spPr>
          <a:xfrm>
            <a:off x="3446037" y="5088370"/>
            <a:ext cx="5533900" cy="466106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B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B5B3FA-4A3C-46C0-B41F-C2B4AC17EE4F}"/>
              </a:ext>
            </a:extLst>
          </p:cNvPr>
          <p:cNvSpPr/>
          <p:nvPr/>
        </p:nvSpPr>
        <p:spPr>
          <a:xfrm>
            <a:off x="3446037" y="4556605"/>
            <a:ext cx="5533900" cy="404635"/>
          </a:xfrm>
          <a:prstGeom prst="rect">
            <a:avLst/>
          </a:prstGeom>
          <a:solidFill>
            <a:srgbClr val="1287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(Linux/Windows server)</a:t>
            </a:r>
            <a:endParaRPr lang="en-B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C43318-A1C7-4622-AEC7-A4DEE7A758FA}"/>
              </a:ext>
            </a:extLst>
          </p:cNvPr>
          <p:cNvSpPr/>
          <p:nvPr/>
        </p:nvSpPr>
        <p:spPr>
          <a:xfrm>
            <a:off x="4236148" y="3916247"/>
            <a:ext cx="736128" cy="466106"/>
          </a:xfrm>
          <a:prstGeom prst="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B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6CFADB-580C-4B4E-B0AC-B07F740AA36C}"/>
              </a:ext>
            </a:extLst>
          </p:cNvPr>
          <p:cNvSpPr/>
          <p:nvPr/>
        </p:nvSpPr>
        <p:spPr>
          <a:xfrm>
            <a:off x="3431867" y="3916247"/>
            <a:ext cx="672809" cy="466106"/>
          </a:xfrm>
          <a:prstGeom prst="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en-B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90CB97-32C7-47EC-88DC-B4ABF4D1B9D0}"/>
              </a:ext>
            </a:extLst>
          </p:cNvPr>
          <p:cNvSpPr/>
          <p:nvPr/>
        </p:nvSpPr>
        <p:spPr>
          <a:xfrm>
            <a:off x="5103748" y="3916247"/>
            <a:ext cx="736128" cy="466106"/>
          </a:xfrm>
          <a:prstGeom prst="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BE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CD1F95-3234-4226-BEE1-78C5830E0E17}"/>
              </a:ext>
            </a:extLst>
          </p:cNvPr>
          <p:cNvSpPr/>
          <p:nvPr/>
        </p:nvSpPr>
        <p:spPr>
          <a:xfrm>
            <a:off x="5971348" y="3916247"/>
            <a:ext cx="736128" cy="466106"/>
          </a:xfrm>
          <a:prstGeom prst="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BE" dirty="0"/>
          </a:p>
        </p:txBody>
      </p:sp>
      <p:pic>
        <p:nvPicPr>
          <p:cNvPr id="3076" name="Picture 4" descr="Shipping Container Icon – Free Download, PNG and Vector">
            <a:extLst>
              <a:ext uri="{FF2B5EF4-FFF2-40B4-BE49-F238E27FC236}">
                <a16:creationId xmlns:a16="http://schemas.microsoft.com/office/drawing/2014/main" id="{3777CEAF-CF23-4649-A209-34C094DA9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406" y="3820942"/>
            <a:ext cx="672808" cy="6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Shipping Container Icon – Free Download, PNG and Vector">
            <a:extLst>
              <a:ext uri="{FF2B5EF4-FFF2-40B4-BE49-F238E27FC236}">
                <a16:creationId xmlns:a16="http://schemas.microsoft.com/office/drawing/2014/main" id="{933C7CF6-6891-49DC-BFF3-6B9EF6826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86" y="3834097"/>
            <a:ext cx="672808" cy="6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Shipping Container Icon – Free Download, PNG and Vector">
            <a:extLst>
              <a:ext uri="{FF2B5EF4-FFF2-40B4-BE49-F238E27FC236}">
                <a16:creationId xmlns:a16="http://schemas.microsoft.com/office/drawing/2014/main" id="{C2063986-E2E2-4FA6-A054-4CAF4878F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177" y="3820942"/>
            <a:ext cx="672808" cy="6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Shipping Container Icon – Free Download, PNG and Vector">
            <a:extLst>
              <a:ext uri="{FF2B5EF4-FFF2-40B4-BE49-F238E27FC236}">
                <a16:creationId xmlns:a16="http://schemas.microsoft.com/office/drawing/2014/main" id="{8C006CCB-2399-4C78-8ED2-07B30E4B4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668" y="3830966"/>
            <a:ext cx="672808" cy="6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2E2941-3269-4794-933E-F3CA09FD6406}"/>
              </a:ext>
            </a:extLst>
          </p:cNvPr>
          <p:cNvSpPr txBox="1"/>
          <p:nvPr/>
        </p:nvSpPr>
        <p:spPr>
          <a:xfrm>
            <a:off x="9735985" y="476888"/>
            <a:ext cx="65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VM’s</a:t>
            </a:r>
            <a:endParaRPr lang="en-B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186E36-DF63-49C3-9D81-3363194047BE}"/>
              </a:ext>
            </a:extLst>
          </p:cNvPr>
          <p:cNvSpPr/>
          <p:nvPr/>
        </p:nvSpPr>
        <p:spPr>
          <a:xfrm>
            <a:off x="6926782" y="3322010"/>
            <a:ext cx="2053155" cy="1099468"/>
          </a:xfrm>
          <a:prstGeom prst="rect">
            <a:avLst/>
          </a:prstGeom>
          <a:solidFill>
            <a:srgbClr val="79C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 resources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235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-4.58333E-6 -0.08009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-4.16667E-6 -0.0789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5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1.875E-6 -0.07893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5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2.59259E-6 L 0.00026 -0.07893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21" grpId="0"/>
      <p:bldP spid="3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9787</TotalTime>
  <Words>2534</Words>
  <Application>Microsoft Office PowerPoint</Application>
  <PresentationFormat>Widescreen</PresentationFormat>
  <Paragraphs>492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Corbel</vt:lpstr>
      <vt:lpstr>Parallax</vt:lpstr>
      <vt:lpstr>Docker Kubernetes + Helm</vt:lpstr>
      <vt:lpstr>Agenda</vt:lpstr>
      <vt:lpstr>Why containers?</vt:lpstr>
      <vt:lpstr>Why containers?</vt:lpstr>
      <vt:lpstr>Why containers?</vt:lpstr>
      <vt:lpstr>Why containers?</vt:lpstr>
      <vt:lpstr>Why containers?</vt:lpstr>
      <vt:lpstr>Why containers?</vt:lpstr>
      <vt:lpstr>Why containers?</vt:lpstr>
      <vt:lpstr>Docker</vt:lpstr>
      <vt:lpstr>Docker</vt:lpstr>
      <vt:lpstr>Docker-compose</vt:lpstr>
      <vt:lpstr>Docker</vt:lpstr>
      <vt:lpstr>Kubernetes (k8s)</vt:lpstr>
      <vt:lpstr>Kubernetes Cluster Architecture</vt:lpstr>
      <vt:lpstr>Kubernetes Controller Pattern</vt:lpstr>
      <vt:lpstr>Kubernetes Resources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 Resources</vt:lpstr>
      <vt:lpstr>Docker</vt:lpstr>
      <vt:lpstr>Helm</vt:lpstr>
      <vt:lpstr>Helm</vt:lpstr>
      <vt:lpstr>Next steps…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Kubernetes + Helm</dc:title>
  <dc:creator>Nils Goovaerts</dc:creator>
  <cp:lastModifiedBy>Nils Goovaerts</cp:lastModifiedBy>
  <cp:revision>126</cp:revision>
  <dcterms:created xsi:type="dcterms:W3CDTF">2021-07-01T07:18:51Z</dcterms:created>
  <dcterms:modified xsi:type="dcterms:W3CDTF">2021-09-24T06:17:37Z</dcterms:modified>
</cp:coreProperties>
</file>