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95" r:id="rId2"/>
    <p:sldId id="257" r:id="rId3"/>
    <p:sldId id="283" r:id="rId4"/>
    <p:sldId id="267" r:id="rId5"/>
    <p:sldId id="268" r:id="rId6"/>
    <p:sldId id="259" r:id="rId7"/>
    <p:sldId id="260" r:id="rId8"/>
    <p:sldId id="262" r:id="rId9"/>
    <p:sldId id="290" r:id="rId10"/>
    <p:sldId id="264" r:id="rId11"/>
    <p:sldId id="289" r:id="rId12"/>
    <p:sldId id="291" r:id="rId13"/>
    <p:sldId id="292" r:id="rId14"/>
    <p:sldId id="261" r:id="rId15"/>
    <p:sldId id="265" r:id="rId16"/>
    <p:sldId id="266" r:id="rId17"/>
    <p:sldId id="269" r:id="rId18"/>
    <p:sldId id="272" r:id="rId19"/>
    <p:sldId id="273" r:id="rId20"/>
    <p:sldId id="276" r:id="rId21"/>
    <p:sldId id="275" r:id="rId22"/>
    <p:sldId id="274" r:id="rId23"/>
    <p:sldId id="277" r:id="rId24"/>
    <p:sldId id="278" r:id="rId25"/>
    <p:sldId id="279" r:id="rId26"/>
    <p:sldId id="280" r:id="rId27"/>
    <p:sldId id="281" r:id="rId28"/>
    <p:sldId id="298" r:id="rId29"/>
    <p:sldId id="282" r:id="rId30"/>
    <p:sldId id="299" r:id="rId31"/>
    <p:sldId id="297" r:id="rId32"/>
    <p:sldId id="284" r:id="rId33"/>
    <p:sldId id="285" r:id="rId34"/>
    <p:sldId id="293" r:id="rId35"/>
    <p:sldId id="294" r:id="rId36"/>
    <p:sldId id="296" r:id="rId37"/>
    <p:sldId id="300" r:id="rId38"/>
    <p:sldId id="301" r:id="rId39"/>
    <p:sldId id="302" r:id="rId40"/>
    <p:sldId id="303" r:id="rId41"/>
    <p:sldId id="304" r:id="rId42"/>
    <p:sldId id="306" r:id="rId43"/>
    <p:sldId id="307" r:id="rId44"/>
    <p:sldId id="308" r:id="rId45"/>
    <p:sldId id="309" r:id="rId46"/>
    <p:sldId id="310" r:id="rId47"/>
    <p:sldId id="305" r:id="rId48"/>
    <p:sldId id="311" r:id="rId49"/>
    <p:sldId id="312" r:id="rId50"/>
    <p:sldId id="313" r:id="rId51"/>
    <p:sldId id="314" r:id="rId52"/>
    <p:sldId id="315" r:id="rId53"/>
    <p:sldId id="316" r:id="rId54"/>
    <p:sldId id="317" r:id="rId55"/>
    <p:sldId id="320" r:id="rId56"/>
    <p:sldId id="321" r:id="rId57"/>
    <p:sldId id="318" r:id="rId58"/>
    <p:sldId id="31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4" autoAdjust="0"/>
    <p:restoredTop sz="86831" autoAdjust="0"/>
  </p:normalViewPr>
  <p:slideViewPr>
    <p:cSldViewPr snapToGrid="0">
      <p:cViewPr varScale="1">
        <p:scale>
          <a:sx n="84" d="100"/>
          <a:sy n="84"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000B-E516-411A-8DC5-7F14C2C32E16}" type="datetimeFigureOut">
              <a:rPr lang="en-US" smtClean="0"/>
              <a:t>28-Apr-21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EDD5-902C-432D-8F03-98861FF8409A}" type="slidenum">
              <a:rPr lang="en-US" smtClean="0"/>
              <a:t>‹#›</a:t>
            </a:fld>
            <a:endParaRPr lang="en-US"/>
          </a:p>
        </p:txBody>
      </p:sp>
    </p:spTree>
    <p:extLst>
      <p:ext uri="{BB962C8B-B14F-4D97-AF65-F5344CB8AC3E}">
        <p14:creationId xmlns:p14="http://schemas.microsoft.com/office/powerpoint/2010/main" val="209386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a:t>
            </a:fld>
            <a:endParaRPr lang="en-US"/>
          </a:p>
        </p:txBody>
      </p:sp>
    </p:spTree>
    <p:extLst>
      <p:ext uri="{BB962C8B-B14F-4D97-AF65-F5344CB8AC3E}">
        <p14:creationId xmlns:p14="http://schemas.microsoft.com/office/powerpoint/2010/main" val="279312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command may be useful if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is installed but RStudio cannot find it (especially for other than Windows users).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10</a:t>
            </a:fld>
            <a:endParaRPr lang="en-US"/>
          </a:p>
        </p:txBody>
      </p:sp>
    </p:spTree>
    <p:extLst>
      <p:ext uri="{BB962C8B-B14F-4D97-AF65-F5344CB8AC3E}">
        <p14:creationId xmlns:p14="http://schemas.microsoft.com/office/powerpoint/2010/main" val="218779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command may be useful if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is installed but RStudio cannot find it (especially for other than Windows users).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11</a:t>
            </a:fld>
            <a:endParaRPr lang="en-US"/>
          </a:p>
        </p:txBody>
      </p:sp>
    </p:spTree>
    <p:extLst>
      <p:ext uri="{BB962C8B-B14F-4D97-AF65-F5344CB8AC3E}">
        <p14:creationId xmlns:p14="http://schemas.microsoft.com/office/powerpoint/2010/main" val="44648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command may be useful if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is installed but RStudio cannot find it (especially for other than Windows users).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12</a:t>
            </a:fld>
            <a:endParaRPr lang="en-US"/>
          </a:p>
        </p:txBody>
      </p:sp>
    </p:spTree>
    <p:extLst>
      <p:ext uri="{BB962C8B-B14F-4D97-AF65-F5344CB8AC3E}">
        <p14:creationId xmlns:p14="http://schemas.microsoft.com/office/powerpoint/2010/main" val="314313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command may be useful if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is installed but RStudio cannot find it (especially for other than Windows users).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13</a:t>
            </a:fld>
            <a:endParaRPr lang="en-US"/>
          </a:p>
        </p:txBody>
      </p:sp>
    </p:spTree>
    <p:extLst>
      <p:ext uri="{BB962C8B-B14F-4D97-AF65-F5344CB8AC3E}">
        <p14:creationId xmlns:p14="http://schemas.microsoft.com/office/powerpoint/2010/main" val="281963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15</a:t>
            </a:fld>
            <a:endParaRPr lang="en-US"/>
          </a:p>
        </p:txBody>
      </p:sp>
    </p:spTree>
    <p:extLst>
      <p:ext uri="{BB962C8B-B14F-4D97-AF65-F5344CB8AC3E}">
        <p14:creationId xmlns:p14="http://schemas.microsoft.com/office/powerpoint/2010/main" val="2352071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16</a:t>
            </a:fld>
            <a:endParaRPr lang="en-US"/>
          </a:p>
        </p:txBody>
      </p:sp>
    </p:spTree>
    <p:extLst>
      <p:ext uri="{BB962C8B-B14F-4D97-AF65-F5344CB8AC3E}">
        <p14:creationId xmlns:p14="http://schemas.microsoft.com/office/powerpoint/2010/main" val="2057881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17</a:t>
            </a:fld>
            <a:endParaRPr lang="en-US"/>
          </a:p>
        </p:txBody>
      </p:sp>
    </p:spTree>
    <p:extLst>
      <p:ext uri="{BB962C8B-B14F-4D97-AF65-F5344CB8AC3E}">
        <p14:creationId xmlns:p14="http://schemas.microsoft.com/office/powerpoint/2010/main" val="363396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18</a:t>
            </a:fld>
            <a:endParaRPr lang="en-US"/>
          </a:p>
        </p:txBody>
      </p:sp>
    </p:spTree>
    <p:extLst>
      <p:ext uri="{BB962C8B-B14F-4D97-AF65-F5344CB8AC3E}">
        <p14:creationId xmlns:p14="http://schemas.microsoft.com/office/powerpoint/2010/main" val="102907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19</a:t>
            </a:fld>
            <a:endParaRPr lang="en-US"/>
          </a:p>
        </p:txBody>
      </p:sp>
    </p:spTree>
    <p:extLst>
      <p:ext uri="{BB962C8B-B14F-4D97-AF65-F5344CB8AC3E}">
        <p14:creationId xmlns:p14="http://schemas.microsoft.com/office/powerpoint/2010/main" val="1659005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20</a:t>
            </a:fld>
            <a:endParaRPr lang="en-US"/>
          </a:p>
        </p:txBody>
      </p:sp>
    </p:spTree>
    <p:extLst>
      <p:ext uri="{BB962C8B-B14F-4D97-AF65-F5344CB8AC3E}">
        <p14:creationId xmlns:p14="http://schemas.microsoft.com/office/powerpoint/2010/main" val="109124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2</a:t>
            </a:fld>
            <a:endParaRPr lang="en-US"/>
          </a:p>
        </p:txBody>
      </p:sp>
    </p:spTree>
    <p:extLst>
      <p:ext uri="{BB962C8B-B14F-4D97-AF65-F5344CB8AC3E}">
        <p14:creationId xmlns:p14="http://schemas.microsoft.com/office/powerpoint/2010/main" val="3065096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21</a:t>
            </a:fld>
            <a:endParaRPr lang="en-US"/>
          </a:p>
        </p:txBody>
      </p:sp>
    </p:spTree>
    <p:extLst>
      <p:ext uri="{BB962C8B-B14F-4D97-AF65-F5344CB8AC3E}">
        <p14:creationId xmlns:p14="http://schemas.microsoft.com/office/powerpoint/2010/main" val="425972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22</a:t>
            </a:fld>
            <a:endParaRPr lang="en-US"/>
          </a:p>
        </p:txBody>
      </p:sp>
    </p:spTree>
    <p:extLst>
      <p:ext uri="{BB962C8B-B14F-4D97-AF65-F5344CB8AC3E}">
        <p14:creationId xmlns:p14="http://schemas.microsoft.com/office/powerpoint/2010/main" val="27569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23</a:t>
            </a:fld>
            <a:endParaRPr lang="en-US"/>
          </a:p>
        </p:txBody>
      </p:sp>
    </p:spTree>
    <p:extLst>
      <p:ext uri="{BB962C8B-B14F-4D97-AF65-F5344CB8AC3E}">
        <p14:creationId xmlns:p14="http://schemas.microsoft.com/office/powerpoint/2010/main" val="2361915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58</a:t>
            </a:fld>
            <a:endParaRPr lang="en-US"/>
          </a:p>
        </p:txBody>
      </p:sp>
    </p:spTree>
    <p:extLst>
      <p:ext uri="{BB962C8B-B14F-4D97-AF65-F5344CB8AC3E}">
        <p14:creationId xmlns:p14="http://schemas.microsoft.com/office/powerpoint/2010/main" val="276427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3</a:t>
            </a:fld>
            <a:endParaRPr lang="en-US"/>
          </a:p>
        </p:txBody>
      </p:sp>
    </p:spTree>
    <p:extLst>
      <p:ext uri="{BB962C8B-B14F-4D97-AF65-F5344CB8AC3E}">
        <p14:creationId xmlns:p14="http://schemas.microsoft.com/office/powerpoint/2010/main" val="147503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an installable and executable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(like an R or RStudio) while GitHub is a website, an online repository, where information</a:t>
            </a:r>
            <a:r>
              <a:rPr lang="en-US" sz="1200" kern="1200" baseline="0" dirty="0" smtClean="0">
                <a:solidFill>
                  <a:schemeClr val="tx1"/>
                </a:solidFill>
                <a:latin typeface="+mn-lt"/>
                <a:ea typeface="+mn-ea"/>
                <a:cs typeface="+mn-cs"/>
              </a:rPr>
              <a:t> (e.g. code) can be stored.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(software) can communicate with different online repositories (e.g. GitHub or </a:t>
            </a:r>
            <a:r>
              <a:rPr lang="en-US" sz="1200" kern="1200" baseline="0" dirty="0" err="1" smtClean="0">
                <a:solidFill>
                  <a:schemeClr val="tx1"/>
                </a:solidFill>
                <a:latin typeface="+mn-lt"/>
                <a:ea typeface="+mn-ea"/>
                <a:cs typeface="+mn-cs"/>
              </a:rPr>
              <a:t>GitLab</a:t>
            </a:r>
            <a:r>
              <a:rPr lang="en-US" sz="1200" kern="1200" baseline="0" dirty="0" smtClean="0">
                <a:solidFill>
                  <a:schemeClr val="tx1"/>
                </a:solidFill>
                <a:latin typeface="+mn-lt"/>
                <a:ea typeface="+mn-ea"/>
                <a:cs typeface="+mn-cs"/>
              </a:rPr>
              <a:t>) but these are independent tools.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4</a:t>
            </a:fld>
            <a:endParaRPr lang="en-US"/>
          </a:p>
        </p:txBody>
      </p:sp>
    </p:spTree>
    <p:extLst>
      <p:ext uri="{BB962C8B-B14F-4D97-AF65-F5344CB8AC3E}">
        <p14:creationId xmlns:p14="http://schemas.microsoft.com/office/powerpoint/2010/main" val="11002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an installable and executable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(like an R or RStudio) while GitHub is a website, an online repository, where information</a:t>
            </a:r>
            <a:r>
              <a:rPr lang="en-US" sz="1200" kern="1200" baseline="0" dirty="0" smtClean="0">
                <a:solidFill>
                  <a:schemeClr val="tx1"/>
                </a:solidFill>
                <a:latin typeface="+mn-lt"/>
                <a:ea typeface="+mn-ea"/>
                <a:cs typeface="+mn-cs"/>
              </a:rPr>
              <a:t> (e.g. code) can be stored.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(software) can communicate with different online repositories (e.g. GitHub or </a:t>
            </a:r>
            <a:r>
              <a:rPr lang="en-US" sz="1200" kern="1200" baseline="0" dirty="0" err="1" smtClean="0">
                <a:solidFill>
                  <a:schemeClr val="tx1"/>
                </a:solidFill>
                <a:latin typeface="+mn-lt"/>
                <a:ea typeface="+mn-ea"/>
                <a:cs typeface="+mn-cs"/>
              </a:rPr>
              <a:t>GitLab</a:t>
            </a:r>
            <a:r>
              <a:rPr lang="en-US" sz="1200" kern="1200" baseline="0" dirty="0" smtClean="0">
                <a:solidFill>
                  <a:schemeClr val="tx1"/>
                </a:solidFill>
                <a:latin typeface="+mn-lt"/>
                <a:ea typeface="+mn-ea"/>
                <a:cs typeface="+mn-cs"/>
              </a:rPr>
              <a:t>) but these are independent tools.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5</a:t>
            </a:fld>
            <a:endParaRPr lang="en-US"/>
          </a:p>
        </p:txBody>
      </p:sp>
    </p:spTree>
    <p:extLst>
      <p:ext uri="{BB962C8B-B14F-4D97-AF65-F5344CB8AC3E}">
        <p14:creationId xmlns:p14="http://schemas.microsoft.com/office/powerpoint/2010/main" val="43014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an installable and executable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(like an R or RStudio) while GitHub is a website, an online repository, where information</a:t>
            </a:r>
            <a:r>
              <a:rPr lang="en-US" sz="1200" kern="1200" baseline="0" dirty="0" smtClean="0">
                <a:solidFill>
                  <a:schemeClr val="tx1"/>
                </a:solidFill>
                <a:latin typeface="+mn-lt"/>
                <a:ea typeface="+mn-ea"/>
                <a:cs typeface="+mn-cs"/>
              </a:rPr>
              <a:t> (e.g. code) can be stored.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(software) can communicate with different online repositories (e.g. GitHub or </a:t>
            </a:r>
            <a:r>
              <a:rPr lang="en-US" sz="1200" kern="1200" baseline="0" dirty="0" err="1" smtClean="0">
                <a:solidFill>
                  <a:schemeClr val="tx1"/>
                </a:solidFill>
                <a:latin typeface="+mn-lt"/>
                <a:ea typeface="+mn-ea"/>
                <a:cs typeface="+mn-cs"/>
              </a:rPr>
              <a:t>GitLab</a:t>
            </a:r>
            <a:r>
              <a:rPr lang="en-US" sz="1200" kern="1200" baseline="0" dirty="0" smtClean="0">
                <a:solidFill>
                  <a:schemeClr val="tx1"/>
                </a:solidFill>
                <a:latin typeface="+mn-lt"/>
                <a:ea typeface="+mn-ea"/>
                <a:cs typeface="+mn-cs"/>
              </a:rPr>
              <a:t>) but these are independent tools.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6</a:t>
            </a:fld>
            <a:endParaRPr lang="en-US"/>
          </a:p>
        </p:txBody>
      </p:sp>
    </p:spTree>
    <p:extLst>
      <p:ext uri="{BB962C8B-B14F-4D97-AF65-F5344CB8AC3E}">
        <p14:creationId xmlns:p14="http://schemas.microsoft.com/office/powerpoint/2010/main" val="26061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1EDD5-902C-432D-8F03-98861FF8409A}" type="slidenum">
              <a:rPr lang="en-US" smtClean="0"/>
              <a:t>7</a:t>
            </a:fld>
            <a:endParaRPr lang="en-US"/>
          </a:p>
        </p:txBody>
      </p:sp>
    </p:spTree>
    <p:extLst>
      <p:ext uri="{BB962C8B-B14F-4D97-AF65-F5344CB8AC3E}">
        <p14:creationId xmlns:p14="http://schemas.microsoft.com/office/powerpoint/2010/main" val="256838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an installable and executable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(like an R or RStudio) while GitHub is a website, an online repository, where information</a:t>
            </a:r>
            <a:r>
              <a:rPr lang="en-US" sz="1200" kern="1200" baseline="0" dirty="0" smtClean="0">
                <a:solidFill>
                  <a:schemeClr val="tx1"/>
                </a:solidFill>
                <a:latin typeface="+mn-lt"/>
                <a:ea typeface="+mn-ea"/>
                <a:cs typeface="+mn-cs"/>
              </a:rPr>
              <a:t> (e.g. code) can be stored.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(software) can communicate with different online repositories (e.g. GitHub or </a:t>
            </a:r>
            <a:r>
              <a:rPr lang="en-US" sz="1200" kern="1200" baseline="0" dirty="0" err="1" smtClean="0">
                <a:solidFill>
                  <a:schemeClr val="tx1"/>
                </a:solidFill>
                <a:latin typeface="+mn-lt"/>
                <a:ea typeface="+mn-ea"/>
                <a:cs typeface="+mn-cs"/>
              </a:rPr>
              <a:t>GitLab</a:t>
            </a:r>
            <a:r>
              <a:rPr lang="en-US" sz="1200" kern="1200" baseline="0" dirty="0" smtClean="0">
                <a:solidFill>
                  <a:schemeClr val="tx1"/>
                </a:solidFill>
                <a:latin typeface="+mn-lt"/>
                <a:ea typeface="+mn-ea"/>
                <a:cs typeface="+mn-cs"/>
              </a:rPr>
              <a:t>) but these are independent tools.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8</a:t>
            </a:fld>
            <a:endParaRPr lang="en-US"/>
          </a:p>
        </p:txBody>
      </p:sp>
    </p:spTree>
    <p:extLst>
      <p:ext uri="{BB962C8B-B14F-4D97-AF65-F5344CB8AC3E}">
        <p14:creationId xmlns:p14="http://schemas.microsoft.com/office/powerpoint/2010/main" val="336187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an installable and executable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(like an R or RStudio) while GitHub is a website, an online repository, where information</a:t>
            </a:r>
            <a:r>
              <a:rPr lang="en-US" sz="1200" kern="1200" baseline="0" dirty="0" smtClean="0">
                <a:solidFill>
                  <a:schemeClr val="tx1"/>
                </a:solidFill>
                <a:latin typeface="+mn-lt"/>
                <a:ea typeface="+mn-ea"/>
                <a:cs typeface="+mn-cs"/>
              </a:rPr>
              <a:t> (e.g. code) can be stored.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(software) can communicate with different online repositories (e.g. GitHub or </a:t>
            </a:r>
            <a:r>
              <a:rPr lang="en-US" sz="1200" kern="1200" baseline="0" dirty="0" err="1" smtClean="0">
                <a:solidFill>
                  <a:schemeClr val="tx1"/>
                </a:solidFill>
                <a:latin typeface="+mn-lt"/>
                <a:ea typeface="+mn-ea"/>
                <a:cs typeface="+mn-cs"/>
              </a:rPr>
              <a:t>GitLab</a:t>
            </a:r>
            <a:r>
              <a:rPr lang="en-US" sz="1200" kern="1200" baseline="0" dirty="0" smtClean="0">
                <a:solidFill>
                  <a:schemeClr val="tx1"/>
                </a:solidFill>
                <a:latin typeface="+mn-lt"/>
                <a:ea typeface="+mn-ea"/>
                <a:cs typeface="+mn-cs"/>
              </a:rPr>
              <a:t>) but these are independent tools.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7E1EDD5-902C-432D-8F03-98861FF8409A}" type="slidenum">
              <a:rPr lang="en-US" smtClean="0"/>
              <a:t>9</a:t>
            </a:fld>
            <a:endParaRPr lang="en-US"/>
          </a:p>
        </p:txBody>
      </p:sp>
    </p:spTree>
    <p:extLst>
      <p:ext uri="{BB962C8B-B14F-4D97-AF65-F5344CB8AC3E}">
        <p14:creationId xmlns:p14="http://schemas.microsoft.com/office/powerpoint/2010/main" val="322834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6C9002-305C-4093-8D52-046F9291290C}" type="datetime1">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260600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6560F-5ACF-40E0-A77C-8B2FD361870A}" type="datetime1">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19525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0377B-F44D-4849-9B7A-2078A2ACD9F5}" type="datetime1">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103048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12559-4D13-4EE6-BB08-75ACB3189BDF}" type="datetime1">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322401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2670B-4DB4-4AB1-8847-FB99106B9DE3}" type="datetime1">
              <a:rPr lang="en-US" smtClean="0"/>
              <a:t>28-Apr-21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240397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92649-3A86-4EE1-A2D6-00B9842C391D}" type="datetime1">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36797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193685-3A8F-42AB-B655-363EB274D283}" type="datetime1">
              <a:rPr lang="en-US" smtClean="0"/>
              <a:t>28-Apr-21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241865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A04798-6212-4F17-A62B-4FC558E335E1}" type="datetime1">
              <a:rPr lang="en-US" smtClean="0"/>
              <a:t>28-Apr-21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374418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924C4-0274-42ED-BD6D-00CAE7B60227}" type="datetime1">
              <a:rPr lang="en-US" smtClean="0"/>
              <a:t>28-Apr-21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58599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9554D7-C5F7-4735-8FA2-9388B0C5DDB2}" type="datetime1">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353962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2F7932-9E30-4020-A01C-8D0F08E37864}" type="datetime1">
              <a:rPr lang="en-US" smtClean="0"/>
              <a:t>28-Apr-21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8C6D2-E2E4-49F9-A49A-E0BCC5553016}" type="slidenum">
              <a:rPr lang="en-US" smtClean="0"/>
              <a:t>‹#›</a:t>
            </a:fld>
            <a:endParaRPr lang="en-US"/>
          </a:p>
        </p:txBody>
      </p:sp>
    </p:spTree>
    <p:extLst>
      <p:ext uri="{BB962C8B-B14F-4D97-AF65-F5344CB8AC3E}">
        <p14:creationId xmlns:p14="http://schemas.microsoft.com/office/powerpoint/2010/main" val="27184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E0F43-B298-4C1E-8B09-1069E331B389}" type="datetime1">
              <a:rPr lang="en-US" smtClean="0"/>
              <a:t>28-Apr-21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C6D2-E2E4-49F9-A49A-E0BCC5553016}" type="slidenum">
              <a:rPr lang="en-US" smtClean="0"/>
              <a:t>‹#›</a:t>
            </a:fld>
            <a:endParaRPr lang="en-US"/>
          </a:p>
        </p:txBody>
      </p:sp>
    </p:spTree>
    <p:extLst>
      <p:ext uri="{BB962C8B-B14F-4D97-AF65-F5344CB8AC3E}">
        <p14:creationId xmlns:p14="http://schemas.microsoft.com/office/powerpoint/2010/main" val="3070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WORKS/EN_COURS/3923_IAB_ID_evolution/crea/ppt/logos.jpg"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fss.uchicago.edu/setup/git-with-rstudio/" TargetMode="External"/><Relationship Id="rId4" Type="http://schemas.openxmlformats.org/officeDocument/2006/relationships/hyperlink" Target="https://happygitwithr.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file:////WORKS/EN_COURS/3923_IAB_ID_evolution/crea/ppt/logos.jpg"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ricad-gitlab.univ-grenoble-alpes.fr/" TargetMode="External"/><Relationship Id="rId4" Type="http://schemas.openxmlformats.org/officeDocument/2006/relationships/hyperlink" Target="https://gitlab.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happygitwithr.com/shell.html#shel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Using </a:t>
            </a:r>
            <a:r>
              <a:rPr lang="en-US" b="1" dirty="0" err="1"/>
              <a:t>Git</a:t>
            </a:r>
            <a:r>
              <a:rPr lang="en-US" b="1" dirty="0"/>
              <a:t> within </a:t>
            </a:r>
            <a:r>
              <a:rPr lang="en-US" b="1" dirty="0" smtClean="0"/>
              <a:t>RStudio</a:t>
            </a:r>
            <a:endParaRPr lang="en-US" dirty="0"/>
          </a:p>
        </p:txBody>
      </p:sp>
      <p:sp>
        <p:nvSpPr>
          <p:cNvPr id="3" name="TextBox 2"/>
          <p:cNvSpPr txBox="1"/>
          <p:nvPr/>
        </p:nvSpPr>
        <p:spPr>
          <a:xfrm>
            <a:off x="2432561" y="3122442"/>
            <a:ext cx="7326878" cy="2194560"/>
          </a:xfrm>
          <a:prstGeom prst="rect">
            <a:avLst/>
          </a:prstGeom>
        </p:spPr>
        <p:txBody>
          <a:bodyPr vert="horz" lIns="91440" tIns="45720" rIns="91440" bIns="45720" rtlCol="0" anchor="ctr">
            <a:normAutofit fontScale="70000" lnSpcReduction="20000"/>
          </a:bodyPr>
          <a:lstStyle>
            <a:lvl1pPr algn="ctr">
              <a:lnSpc>
                <a:spcPct val="90000"/>
              </a:lnSpc>
              <a:spcBef>
                <a:spcPct val="0"/>
              </a:spcBef>
              <a:buNone/>
              <a:defRPr sz="4400" b="1">
                <a:latin typeface="+mj-lt"/>
                <a:ea typeface="+mj-ea"/>
                <a:cs typeface="+mj-cs"/>
              </a:defRPr>
            </a:lvl1pPr>
          </a:lstStyle>
          <a:p>
            <a:pPr>
              <a:lnSpc>
                <a:spcPct val="124000"/>
              </a:lnSpc>
            </a:pPr>
            <a:r>
              <a:rPr lang="en-US" sz="3600" dirty="0"/>
              <a:t>Paulina Jedynak, </a:t>
            </a:r>
            <a:r>
              <a:rPr lang="en-US" sz="3600" dirty="0" smtClean="0"/>
              <a:t>PhD</a:t>
            </a:r>
          </a:p>
          <a:p>
            <a:pPr>
              <a:lnSpc>
                <a:spcPct val="124000"/>
              </a:lnSpc>
            </a:pPr>
            <a:r>
              <a:rPr lang="en-US" sz="3600" b="0" dirty="0"/>
              <a:t>github.com/</a:t>
            </a:r>
            <a:r>
              <a:rPr lang="en-US" sz="3600" b="0" dirty="0" err="1"/>
              <a:t>paujedynak</a:t>
            </a:r>
            <a:endParaRPr lang="en-US" sz="3600" b="0" dirty="0"/>
          </a:p>
          <a:p>
            <a:pPr>
              <a:lnSpc>
                <a:spcPct val="124000"/>
              </a:lnSpc>
            </a:pPr>
            <a:endParaRPr lang="en-US" sz="3600" dirty="0"/>
          </a:p>
          <a:p>
            <a:pPr>
              <a:lnSpc>
                <a:spcPct val="124000"/>
              </a:lnSpc>
            </a:pPr>
            <a:r>
              <a:rPr lang="en-US" sz="3600" dirty="0"/>
              <a:t>Environmental Epidemiology </a:t>
            </a:r>
            <a:r>
              <a:rPr lang="en-US" sz="3600" dirty="0" smtClean="0"/>
              <a:t>lab</a:t>
            </a:r>
          </a:p>
          <a:p>
            <a:pPr>
              <a:lnSpc>
                <a:spcPct val="124000"/>
              </a:lnSpc>
            </a:pPr>
            <a:r>
              <a:rPr lang="en-US" sz="3600" b="0" dirty="0"/>
              <a:t>gricad-gitlab.univ-grenoble-alpes.fr</a:t>
            </a:r>
          </a:p>
        </p:txBody>
      </p:sp>
      <p:grpSp>
        <p:nvGrpSpPr>
          <p:cNvPr id="8" name="Group 7"/>
          <p:cNvGrpSpPr/>
          <p:nvPr/>
        </p:nvGrpSpPr>
        <p:grpSpPr>
          <a:xfrm>
            <a:off x="3544583" y="1493066"/>
            <a:ext cx="5102835" cy="1475234"/>
            <a:chOff x="3659507" y="1493066"/>
            <a:chExt cx="5102835" cy="1475234"/>
          </a:xfrm>
        </p:grpSpPr>
        <p:pic>
          <p:nvPicPr>
            <p:cNvPr id="6" name="Picture 5"/>
            <p:cNvPicPr>
              <a:picLocks noChangeAspect="1"/>
            </p:cNvPicPr>
            <p:nvPr/>
          </p:nvPicPr>
          <p:blipFill>
            <a:blip r:embed="rId3"/>
            <a:stretch>
              <a:fillRect/>
            </a:stretch>
          </p:blipFill>
          <p:spPr>
            <a:xfrm>
              <a:off x="3659507" y="1586102"/>
              <a:ext cx="1309200" cy="1289161"/>
            </a:xfrm>
            <a:prstGeom prst="rect">
              <a:avLst/>
            </a:prstGeom>
          </p:spPr>
        </p:pic>
        <p:pic>
          <p:nvPicPr>
            <p:cNvPr id="7" name="Picture 6"/>
            <p:cNvPicPr>
              <a:picLocks noChangeAspect="1"/>
            </p:cNvPicPr>
            <p:nvPr/>
          </p:nvPicPr>
          <p:blipFill>
            <a:blip r:embed="rId4"/>
            <a:stretch>
              <a:fillRect/>
            </a:stretch>
          </p:blipFill>
          <p:spPr>
            <a:xfrm>
              <a:off x="5448858" y="1493066"/>
              <a:ext cx="3313484" cy="1475234"/>
            </a:xfrm>
            <a:prstGeom prst="rect">
              <a:avLst/>
            </a:prstGeom>
          </p:spPr>
        </p:pic>
      </p:grpSp>
      <p:pic>
        <p:nvPicPr>
          <p:cNvPr id="10" name="Image 6">
            <a:extLst>
              <a:ext uri="{FF2B5EF4-FFF2-40B4-BE49-F238E27FC236}">
                <a16:creationId xmlns:a16="http://schemas.microsoft.com/office/drawing/2014/main" id="{4E1C4A9C-098D-FE43-A063-5AFFC92D0A80}"/>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15656" b="18165"/>
          <a:stretch>
            <a:fillRect/>
          </a:stretch>
        </p:blipFill>
        <p:spPr>
          <a:xfrm>
            <a:off x="2364246" y="5694482"/>
            <a:ext cx="7463508" cy="939782"/>
          </a:xfrm>
          <a:prstGeom prst="rect">
            <a:avLst/>
          </a:prstGeom>
        </p:spPr>
      </p:pic>
      <p:sp>
        <p:nvSpPr>
          <p:cNvPr id="11" name="Slide Number Placeholder 10"/>
          <p:cNvSpPr>
            <a:spLocks noGrp="1"/>
          </p:cNvSpPr>
          <p:nvPr>
            <p:ph type="sldNum" sz="quarter" idx="12"/>
          </p:nvPr>
        </p:nvSpPr>
        <p:spPr/>
        <p:txBody>
          <a:bodyPr/>
          <a:lstStyle/>
          <a:p>
            <a:fld id="{50E8C6D2-E2E4-49F9-A49A-E0BCC5553016}" type="slidenum">
              <a:rPr lang="en-US" smtClean="0"/>
              <a:t>1</a:t>
            </a:fld>
            <a:endParaRPr lang="en-US"/>
          </a:p>
        </p:txBody>
      </p:sp>
    </p:spTree>
    <p:extLst>
      <p:ext uri="{BB962C8B-B14F-4D97-AF65-F5344CB8AC3E}">
        <p14:creationId xmlns:p14="http://schemas.microsoft.com/office/powerpoint/2010/main" val="268168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742037" y="5309419"/>
            <a:ext cx="3923073" cy="369332"/>
            <a:chOff x="5732205" y="5830529"/>
            <a:chExt cx="3923073" cy="369332"/>
          </a:xfrm>
        </p:grpSpPr>
        <p:sp>
          <p:nvSpPr>
            <p:cNvPr id="5" name="TextBox 4"/>
            <p:cNvSpPr txBox="1"/>
            <p:nvPr/>
          </p:nvSpPr>
          <p:spPr>
            <a:xfrm>
              <a:off x="5732205" y="5830529"/>
              <a:ext cx="1543665" cy="369332"/>
            </a:xfrm>
            <a:prstGeom prst="rect">
              <a:avLst/>
            </a:prstGeom>
            <a:solidFill>
              <a:schemeClr val="bg1">
                <a:lumMod val="75000"/>
                <a:alpha val="30000"/>
              </a:schemeClr>
            </a:solidFill>
          </p:spPr>
          <p:txBody>
            <a:bodyPr wrap="square" rtlCol="0">
              <a:spAutoFit/>
            </a:bodyPr>
            <a:lstStyle/>
            <a:p>
              <a:endParaRPr lang="en-US" dirty="0"/>
            </a:p>
          </p:txBody>
        </p:sp>
        <p:sp>
          <p:nvSpPr>
            <p:cNvPr id="6" name="TextBox 5"/>
            <p:cNvSpPr txBox="1"/>
            <p:nvPr/>
          </p:nvSpPr>
          <p:spPr>
            <a:xfrm>
              <a:off x="8617973" y="5830529"/>
              <a:ext cx="1037305" cy="369332"/>
            </a:xfrm>
            <a:prstGeom prst="rect">
              <a:avLst/>
            </a:prstGeom>
            <a:solidFill>
              <a:schemeClr val="bg1">
                <a:lumMod val="75000"/>
                <a:alpha val="30000"/>
              </a:schemeClr>
            </a:solidFill>
          </p:spPr>
          <p:txBody>
            <a:bodyPr wrap="square" rtlCol="0">
              <a:spAutoFit/>
            </a:bodyPr>
            <a:lstStyle/>
            <a:p>
              <a:endParaRPr lang="en-US" dirty="0"/>
            </a:p>
          </p:txBody>
        </p:sp>
      </p:grpSp>
      <p:pic>
        <p:nvPicPr>
          <p:cNvPr id="3" name="Picture 2"/>
          <p:cNvPicPr>
            <a:picLocks noChangeAspect="1"/>
          </p:cNvPicPr>
          <p:nvPr/>
        </p:nvPicPr>
        <p:blipFill>
          <a:blip r:embed="rId3"/>
          <a:stretch>
            <a:fillRect/>
          </a:stretch>
        </p:blipFill>
        <p:spPr>
          <a:xfrm>
            <a:off x="219054" y="1588963"/>
            <a:ext cx="9446056" cy="4818883"/>
          </a:xfrm>
          <a:prstGeom prst="rect">
            <a:avLst/>
          </a:prstGeom>
        </p:spPr>
      </p:pic>
      <p:pic>
        <p:nvPicPr>
          <p:cNvPr id="7" name="Picture 6"/>
          <p:cNvPicPr>
            <a:picLocks noChangeAspect="1"/>
          </p:cNvPicPr>
          <p:nvPr/>
        </p:nvPicPr>
        <p:blipFill>
          <a:blip r:embed="rId4"/>
          <a:stretch>
            <a:fillRect/>
          </a:stretch>
        </p:blipFill>
        <p:spPr>
          <a:xfrm>
            <a:off x="5611787" y="4411048"/>
            <a:ext cx="6390941" cy="2424150"/>
          </a:xfrm>
          <a:prstGeom prst="rect">
            <a:avLst/>
          </a:prstGeom>
        </p:spPr>
      </p:pic>
      <p:sp>
        <p:nvSpPr>
          <p:cNvPr id="10"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a:t>1. Initial </a:t>
            </a:r>
            <a:r>
              <a:rPr lang="en-US" b="1" dirty="0" smtClean="0"/>
              <a:t>installations</a:t>
            </a:r>
            <a:endParaRPr lang="en-US" dirty="0"/>
          </a:p>
        </p:txBody>
      </p:sp>
      <p:sp>
        <p:nvSpPr>
          <p:cNvPr id="11" name="TextBox 10"/>
          <p:cNvSpPr txBox="1"/>
          <p:nvPr/>
        </p:nvSpPr>
        <p:spPr>
          <a:xfrm>
            <a:off x="322634" y="3998404"/>
            <a:ext cx="3927550" cy="523220"/>
          </a:xfrm>
          <a:prstGeom prst="rect">
            <a:avLst/>
          </a:prstGeom>
          <a:noFill/>
        </p:spPr>
        <p:txBody>
          <a:bodyPr wrap="none" rtlCol="0">
            <a:spAutoFit/>
          </a:bodyPr>
          <a:lstStyle/>
          <a:p>
            <a:r>
              <a:rPr lang="en-US" sz="2800" dirty="0" smtClean="0">
                <a:solidFill>
                  <a:srgbClr val="FF0000"/>
                </a:solidFill>
              </a:rPr>
              <a:t>Restart/ reopen RStudio!!</a:t>
            </a:r>
            <a:endParaRPr lang="en-US" sz="2800" dirty="0">
              <a:solidFill>
                <a:srgbClr val="FF0000"/>
              </a:solidFill>
            </a:endParaRPr>
          </a:p>
        </p:txBody>
      </p:sp>
      <p:sp>
        <p:nvSpPr>
          <p:cNvPr id="12" name="Slide Number Placeholder 11"/>
          <p:cNvSpPr>
            <a:spLocks noGrp="1"/>
          </p:cNvSpPr>
          <p:nvPr>
            <p:ph type="sldNum" sz="quarter" idx="12"/>
          </p:nvPr>
        </p:nvSpPr>
        <p:spPr/>
        <p:txBody>
          <a:bodyPr/>
          <a:lstStyle/>
          <a:p>
            <a:fld id="{50E8C6D2-E2E4-49F9-A49A-E0BCC5553016}" type="slidenum">
              <a:rPr lang="en-US" smtClean="0"/>
              <a:t>10</a:t>
            </a:fld>
            <a:endParaRPr lang="en-US"/>
          </a:p>
        </p:txBody>
      </p:sp>
    </p:spTree>
    <p:extLst>
      <p:ext uri="{BB962C8B-B14F-4D97-AF65-F5344CB8AC3E}">
        <p14:creationId xmlns:p14="http://schemas.microsoft.com/office/powerpoint/2010/main" val="177369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10515600" cy="1325563"/>
          </a:xfrm>
        </p:spPr>
        <p:txBody>
          <a:bodyPr anchor="t"/>
          <a:lstStyle/>
          <a:p>
            <a:pPr algn="ctr">
              <a:lnSpc>
                <a:spcPct val="150000"/>
              </a:lnSpc>
            </a:pPr>
            <a:r>
              <a:rPr lang="en-US" b="1" dirty="0"/>
              <a:t>1. </a:t>
            </a:r>
            <a:r>
              <a:rPr lang="en-US" b="1" dirty="0" smtClean="0"/>
              <a:t>Initial </a:t>
            </a:r>
            <a:r>
              <a:rPr lang="en-US" b="1" dirty="0"/>
              <a:t>installations</a:t>
            </a:r>
            <a:endParaRPr lang="en-US" dirty="0"/>
          </a:p>
        </p:txBody>
      </p:sp>
      <p:pic>
        <p:nvPicPr>
          <p:cNvPr id="11" name="Picture 10"/>
          <p:cNvPicPr>
            <a:picLocks noChangeAspect="1"/>
          </p:cNvPicPr>
          <p:nvPr/>
        </p:nvPicPr>
        <p:blipFill>
          <a:blip r:embed="rId3"/>
          <a:stretch>
            <a:fillRect/>
          </a:stretch>
        </p:blipFill>
        <p:spPr>
          <a:xfrm>
            <a:off x="107576" y="1804147"/>
            <a:ext cx="7924800" cy="4038600"/>
          </a:xfrm>
          <a:prstGeom prst="rect">
            <a:avLst/>
          </a:prstGeom>
        </p:spPr>
      </p:pic>
      <p:sp>
        <p:nvSpPr>
          <p:cNvPr id="13" name="TextBox 12"/>
          <p:cNvSpPr txBox="1"/>
          <p:nvPr/>
        </p:nvSpPr>
        <p:spPr>
          <a:xfrm>
            <a:off x="1559859" y="1321356"/>
            <a:ext cx="10104241" cy="369332"/>
          </a:xfrm>
          <a:prstGeom prst="rect">
            <a:avLst/>
          </a:prstGeom>
          <a:noFill/>
        </p:spPr>
        <p:txBody>
          <a:bodyPr wrap="none" rtlCol="0">
            <a:spAutoFit/>
          </a:bodyPr>
          <a:lstStyle/>
          <a:p>
            <a:r>
              <a:rPr lang="en-US" dirty="0" smtClean="0"/>
              <a:t>Make sure the RStudio “sees” </a:t>
            </a:r>
            <a:r>
              <a:rPr lang="en-US" dirty="0" err="1" smtClean="0"/>
              <a:t>Git</a:t>
            </a:r>
            <a:r>
              <a:rPr lang="en-US" dirty="0" smtClean="0"/>
              <a:t> (in Windows, after installation </a:t>
            </a:r>
            <a:r>
              <a:rPr lang="en-US" dirty="0" err="1" smtClean="0"/>
              <a:t>Git</a:t>
            </a:r>
            <a:r>
              <a:rPr lang="en-US" dirty="0" smtClean="0"/>
              <a:t> should be recognized automatically)</a:t>
            </a:r>
            <a:endParaRPr lang="en-US" dirty="0"/>
          </a:p>
        </p:txBody>
      </p:sp>
      <p:sp>
        <p:nvSpPr>
          <p:cNvPr id="14" name="Oval 13"/>
          <p:cNvSpPr/>
          <p:nvPr/>
        </p:nvSpPr>
        <p:spPr>
          <a:xfrm>
            <a:off x="1712068" y="2266545"/>
            <a:ext cx="680936" cy="5933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50E8C6D2-E2E4-49F9-A49A-E0BCC5553016}" type="slidenum">
              <a:rPr lang="en-US" smtClean="0"/>
              <a:t>11</a:t>
            </a:fld>
            <a:endParaRPr lang="en-US"/>
          </a:p>
        </p:txBody>
      </p:sp>
    </p:spTree>
    <p:extLst>
      <p:ext uri="{BB962C8B-B14F-4D97-AF65-F5344CB8AC3E}">
        <p14:creationId xmlns:p14="http://schemas.microsoft.com/office/powerpoint/2010/main" val="2841987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10515600" cy="1325563"/>
          </a:xfrm>
        </p:spPr>
        <p:txBody>
          <a:bodyPr anchor="t"/>
          <a:lstStyle/>
          <a:p>
            <a:pPr algn="ctr">
              <a:lnSpc>
                <a:spcPct val="150000"/>
              </a:lnSpc>
            </a:pPr>
            <a:r>
              <a:rPr lang="en-US" b="1" dirty="0"/>
              <a:t>1. </a:t>
            </a:r>
            <a:r>
              <a:rPr lang="en-US" b="1" dirty="0" smtClean="0"/>
              <a:t>Initial </a:t>
            </a:r>
            <a:r>
              <a:rPr lang="en-US" b="1" dirty="0"/>
              <a:t>installations</a:t>
            </a:r>
            <a:endParaRPr lang="en-US" dirty="0"/>
          </a:p>
        </p:txBody>
      </p:sp>
      <p:pic>
        <p:nvPicPr>
          <p:cNvPr id="11" name="Picture 10"/>
          <p:cNvPicPr>
            <a:picLocks noChangeAspect="1"/>
          </p:cNvPicPr>
          <p:nvPr/>
        </p:nvPicPr>
        <p:blipFill>
          <a:blip r:embed="rId3"/>
          <a:stretch>
            <a:fillRect/>
          </a:stretch>
        </p:blipFill>
        <p:spPr>
          <a:xfrm>
            <a:off x="107576" y="1804147"/>
            <a:ext cx="7924800" cy="4038600"/>
          </a:xfrm>
          <a:prstGeom prst="rect">
            <a:avLst/>
          </a:prstGeom>
        </p:spPr>
      </p:pic>
      <p:pic>
        <p:nvPicPr>
          <p:cNvPr id="12" name="Picture 11"/>
          <p:cNvPicPr>
            <a:picLocks noChangeAspect="1"/>
          </p:cNvPicPr>
          <p:nvPr/>
        </p:nvPicPr>
        <p:blipFill rotWithShape="1">
          <a:blip r:embed="rId4"/>
          <a:srcRect l="-1" r="1943" b="17004"/>
          <a:stretch/>
        </p:blipFill>
        <p:spPr>
          <a:xfrm>
            <a:off x="6501653" y="1804147"/>
            <a:ext cx="5669280" cy="5029200"/>
          </a:xfrm>
          <a:prstGeom prst="rect">
            <a:avLst/>
          </a:prstGeom>
        </p:spPr>
      </p:pic>
      <p:sp>
        <p:nvSpPr>
          <p:cNvPr id="2" name="TextBox 1"/>
          <p:cNvSpPr txBox="1"/>
          <p:nvPr/>
        </p:nvSpPr>
        <p:spPr>
          <a:xfrm>
            <a:off x="1559859" y="1321356"/>
            <a:ext cx="9974397" cy="646331"/>
          </a:xfrm>
          <a:prstGeom prst="rect">
            <a:avLst/>
          </a:prstGeom>
          <a:noFill/>
        </p:spPr>
        <p:txBody>
          <a:bodyPr wrap="none" rtlCol="0">
            <a:spAutoFit/>
          </a:bodyPr>
          <a:lstStyle/>
          <a:p>
            <a:r>
              <a:rPr lang="en-US" dirty="0" smtClean="0"/>
              <a:t>Make sure the RStudio “sees” </a:t>
            </a:r>
            <a:r>
              <a:rPr lang="en-US" dirty="0" err="1" smtClean="0"/>
              <a:t>Git</a:t>
            </a:r>
            <a:r>
              <a:rPr lang="en-US" dirty="0" smtClean="0"/>
              <a:t> (in Windows</a:t>
            </a:r>
            <a:r>
              <a:rPr lang="en-US" dirty="0"/>
              <a:t>, after </a:t>
            </a:r>
            <a:r>
              <a:rPr lang="en-US" dirty="0" smtClean="0"/>
              <a:t>installation </a:t>
            </a:r>
            <a:r>
              <a:rPr lang="en-US" dirty="0" err="1" smtClean="0"/>
              <a:t>Git</a:t>
            </a:r>
            <a:r>
              <a:rPr lang="en-US" dirty="0" smtClean="0"/>
              <a:t> </a:t>
            </a:r>
            <a:r>
              <a:rPr lang="en-US" dirty="0"/>
              <a:t>should be recognized automatically)</a:t>
            </a:r>
          </a:p>
          <a:p>
            <a:endParaRPr lang="en-US" dirty="0"/>
          </a:p>
        </p:txBody>
      </p:sp>
      <p:sp>
        <p:nvSpPr>
          <p:cNvPr id="3" name="Oval 2"/>
          <p:cNvSpPr/>
          <p:nvPr/>
        </p:nvSpPr>
        <p:spPr>
          <a:xfrm>
            <a:off x="6501653" y="5280212"/>
            <a:ext cx="1324535" cy="4392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77953" y="2439272"/>
            <a:ext cx="4156303" cy="7342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59567" y="4965584"/>
            <a:ext cx="4303059" cy="1754326"/>
          </a:xfrm>
          <a:prstGeom prst="rect">
            <a:avLst/>
          </a:prstGeom>
          <a:noFill/>
          <a:ln>
            <a:solidFill>
              <a:srgbClr val="FF0000"/>
            </a:solidFill>
          </a:ln>
        </p:spPr>
        <p:txBody>
          <a:bodyPr wrap="square" rtlCol="0">
            <a:spAutoFit/>
          </a:bodyPr>
          <a:lstStyle/>
          <a:p>
            <a:r>
              <a:rPr lang="en-US" dirty="0" smtClean="0"/>
              <a:t>If this field is empty you need to provide the location of the git.exe file. To find it</a:t>
            </a:r>
          </a:p>
          <a:p>
            <a:pPr>
              <a:lnSpc>
                <a:spcPct val="200000"/>
              </a:lnSpc>
            </a:pPr>
            <a:r>
              <a:rPr lang="en-US" dirty="0" smtClean="0"/>
              <a:t>type </a:t>
            </a:r>
            <a:r>
              <a:rPr lang="en-US" sz="1600" dirty="0">
                <a:latin typeface="Consolas" panose="020B0609020204030204" pitchFamily="49" charset="0"/>
              </a:rPr>
              <a:t>where.exe </a:t>
            </a:r>
            <a:r>
              <a:rPr lang="en-US" sz="1600" dirty="0" err="1">
                <a:latin typeface="Consolas" panose="020B0609020204030204" pitchFamily="49" charset="0"/>
              </a:rPr>
              <a:t>git</a:t>
            </a:r>
            <a:r>
              <a:rPr lang="en-US" sz="1600" b="1" dirty="0">
                <a:latin typeface="Consolas" panose="020B0609020204030204" pitchFamily="49" charset="0"/>
              </a:rPr>
              <a:t> </a:t>
            </a:r>
            <a:r>
              <a:rPr lang="en-US" dirty="0"/>
              <a:t>(Windows) </a:t>
            </a:r>
          </a:p>
          <a:p>
            <a:pPr>
              <a:lnSpc>
                <a:spcPct val="200000"/>
              </a:lnSpc>
            </a:pPr>
            <a:r>
              <a:rPr lang="en-US" dirty="0"/>
              <a:t>or </a:t>
            </a:r>
            <a:r>
              <a:rPr lang="en-US" sz="1600" dirty="0">
                <a:latin typeface="Consolas" panose="020B0609020204030204" pitchFamily="49" charset="0"/>
              </a:rPr>
              <a:t>which </a:t>
            </a:r>
            <a:r>
              <a:rPr lang="en-US" sz="1600" dirty="0" err="1">
                <a:latin typeface="Consolas" panose="020B0609020204030204" pitchFamily="49" charset="0"/>
              </a:rPr>
              <a:t>git</a:t>
            </a:r>
            <a:r>
              <a:rPr lang="en-US" sz="1600" dirty="0">
                <a:latin typeface="Consolas" panose="020B0609020204030204" pitchFamily="49" charset="0"/>
              </a:rPr>
              <a:t> </a:t>
            </a:r>
            <a:r>
              <a:rPr lang="en-US" dirty="0"/>
              <a:t>(Mac, Linux) in the </a:t>
            </a:r>
            <a:r>
              <a:rPr lang="en-US" dirty="0" smtClean="0"/>
              <a:t>shell</a:t>
            </a:r>
            <a:endParaRPr lang="en-US" dirty="0"/>
          </a:p>
        </p:txBody>
      </p:sp>
    </p:spTree>
    <p:extLst>
      <p:ext uri="{BB962C8B-B14F-4D97-AF65-F5344CB8AC3E}">
        <p14:creationId xmlns:p14="http://schemas.microsoft.com/office/powerpoint/2010/main" val="269036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10515600" cy="1325563"/>
          </a:xfrm>
        </p:spPr>
        <p:txBody>
          <a:bodyPr anchor="t"/>
          <a:lstStyle/>
          <a:p>
            <a:pPr algn="ctr">
              <a:lnSpc>
                <a:spcPct val="150000"/>
              </a:lnSpc>
            </a:pPr>
            <a:r>
              <a:rPr lang="en-US" b="1" dirty="0"/>
              <a:t>1. </a:t>
            </a:r>
            <a:r>
              <a:rPr lang="en-US" b="1" dirty="0" smtClean="0"/>
              <a:t>Initial </a:t>
            </a:r>
            <a:r>
              <a:rPr lang="en-US" b="1" dirty="0"/>
              <a:t>installations</a:t>
            </a:r>
            <a:endParaRPr lang="en-US" dirty="0"/>
          </a:p>
        </p:txBody>
      </p:sp>
      <p:pic>
        <p:nvPicPr>
          <p:cNvPr id="11" name="Picture 10"/>
          <p:cNvPicPr>
            <a:picLocks noChangeAspect="1"/>
          </p:cNvPicPr>
          <p:nvPr/>
        </p:nvPicPr>
        <p:blipFill>
          <a:blip r:embed="rId3"/>
          <a:stretch>
            <a:fillRect/>
          </a:stretch>
        </p:blipFill>
        <p:spPr>
          <a:xfrm>
            <a:off x="107576" y="1804147"/>
            <a:ext cx="7924800" cy="4038600"/>
          </a:xfrm>
          <a:prstGeom prst="rect">
            <a:avLst/>
          </a:prstGeom>
        </p:spPr>
      </p:pic>
      <p:pic>
        <p:nvPicPr>
          <p:cNvPr id="12" name="Picture 11"/>
          <p:cNvPicPr>
            <a:picLocks noChangeAspect="1"/>
          </p:cNvPicPr>
          <p:nvPr/>
        </p:nvPicPr>
        <p:blipFill rotWithShape="1">
          <a:blip r:embed="rId4"/>
          <a:srcRect l="-1" r="1943" b="17004"/>
          <a:stretch/>
        </p:blipFill>
        <p:spPr>
          <a:xfrm>
            <a:off x="6501653" y="1804147"/>
            <a:ext cx="5669280" cy="5029200"/>
          </a:xfrm>
          <a:prstGeom prst="rect">
            <a:avLst/>
          </a:prstGeom>
        </p:spPr>
      </p:pic>
      <p:sp>
        <p:nvSpPr>
          <p:cNvPr id="2" name="TextBox 1"/>
          <p:cNvSpPr txBox="1"/>
          <p:nvPr/>
        </p:nvSpPr>
        <p:spPr>
          <a:xfrm>
            <a:off x="1559859" y="1321356"/>
            <a:ext cx="9974397" cy="646331"/>
          </a:xfrm>
          <a:prstGeom prst="rect">
            <a:avLst/>
          </a:prstGeom>
          <a:noFill/>
        </p:spPr>
        <p:txBody>
          <a:bodyPr wrap="none" rtlCol="0">
            <a:spAutoFit/>
          </a:bodyPr>
          <a:lstStyle/>
          <a:p>
            <a:r>
              <a:rPr lang="en-US" dirty="0" smtClean="0"/>
              <a:t>Make sure the RStudio “sees” </a:t>
            </a:r>
            <a:r>
              <a:rPr lang="en-US" dirty="0" err="1" smtClean="0"/>
              <a:t>Git</a:t>
            </a:r>
            <a:r>
              <a:rPr lang="en-US" dirty="0" smtClean="0"/>
              <a:t> (in Windows</a:t>
            </a:r>
            <a:r>
              <a:rPr lang="en-US" dirty="0"/>
              <a:t>, after </a:t>
            </a:r>
            <a:r>
              <a:rPr lang="en-US" dirty="0" smtClean="0"/>
              <a:t>installation </a:t>
            </a:r>
            <a:r>
              <a:rPr lang="en-US" dirty="0" err="1" smtClean="0"/>
              <a:t>Git</a:t>
            </a:r>
            <a:r>
              <a:rPr lang="en-US" dirty="0" smtClean="0"/>
              <a:t> </a:t>
            </a:r>
            <a:r>
              <a:rPr lang="en-US" dirty="0"/>
              <a:t>should be recognized automatically)</a:t>
            </a:r>
          </a:p>
          <a:p>
            <a:endParaRPr lang="en-US" dirty="0"/>
          </a:p>
        </p:txBody>
      </p:sp>
      <p:sp>
        <p:nvSpPr>
          <p:cNvPr id="3" name="Oval 2"/>
          <p:cNvSpPr/>
          <p:nvPr/>
        </p:nvSpPr>
        <p:spPr>
          <a:xfrm>
            <a:off x="6501653" y="5280212"/>
            <a:ext cx="1324535" cy="4392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77953" y="2439272"/>
            <a:ext cx="4156303" cy="7342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59567" y="4965584"/>
            <a:ext cx="4303059" cy="1754326"/>
          </a:xfrm>
          <a:prstGeom prst="rect">
            <a:avLst/>
          </a:prstGeom>
          <a:noFill/>
          <a:ln>
            <a:solidFill>
              <a:srgbClr val="FF0000"/>
            </a:solidFill>
          </a:ln>
        </p:spPr>
        <p:txBody>
          <a:bodyPr wrap="square" rtlCol="0">
            <a:spAutoFit/>
          </a:bodyPr>
          <a:lstStyle/>
          <a:p>
            <a:r>
              <a:rPr lang="en-US" dirty="0" smtClean="0"/>
              <a:t>If this field is empty you need to provide the location of the git.exe file. To find it</a:t>
            </a:r>
          </a:p>
          <a:p>
            <a:pPr>
              <a:lnSpc>
                <a:spcPct val="200000"/>
              </a:lnSpc>
            </a:pPr>
            <a:r>
              <a:rPr lang="en-US" dirty="0" smtClean="0"/>
              <a:t>type </a:t>
            </a:r>
            <a:r>
              <a:rPr lang="en-US" sz="1600" dirty="0">
                <a:latin typeface="Consolas" panose="020B0609020204030204" pitchFamily="49" charset="0"/>
              </a:rPr>
              <a:t>where.exe </a:t>
            </a:r>
            <a:r>
              <a:rPr lang="en-US" sz="1600" dirty="0" err="1">
                <a:latin typeface="Consolas" panose="020B0609020204030204" pitchFamily="49" charset="0"/>
              </a:rPr>
              <a:t>git</a:t>
            </a:r>
            <a:r>
              <a:rPr lang="en-US" sz="1600" b="1" dirty="0">
                <a:latin typeface="Consolas" panose="020B0609020204030204" pitchFamily="49" charset="0"/>
              </a:rPr>
              <a:t> </a:t>
            </a:r>
            <a:r>
              <a:rPr lang="en-US" dirty="0"/>
              <a:t>(Windows) </a:t>
            </a:r>
          </a:p>
          <a:p>
            <a:pPr>
              <a:lnSpc>
                <a:spcPct val="200000"/>
              </a:lnSpc>
            </a:pPr>
            <a:r>
              <a:rPr lang="en-US" dirty="0"/>
              <a:t>or </a:t>
            </a:r>
            <a:r>
              <a:rPr lang="en-US" sz="1600" dirty="0">
                <a:latin typeface="Consolas" panose="020B0609020204030204" pitchFamily="49" charset="0"/>
              </a:rPr>
              <a:t>which </a:t>
            </a:r>
            <a:r>
              <a:rPr lang="en-US" sz="1600" dirty="0" err="1">
                <a:latin typeface="Consolas" panose="020B0609020204030204" pitchFamily="49" charset="0"/>
              </a:rPr>
              <a:t>git</a:t>
            </a:r>
            <a:r>
              <a:rPr lang="en-US" sz="1600" dirty="0">
                <a:latin typeface="Consolas" panose="020B0609020204030204" pitchFamily="49" charset="0"/>
              </a:rPr>
              <a:t> </a:t>
            </a:r>
            <a:r>
              <a:rPr lang="en-US" dirty="0"/>
              <a:t>(Mac, Linux) in the </a:t>
            </a:r>
            <a:r>
              <a:rPr lang="en-US" dirty="0" smtClean="0"/>
              <a:t>shell</a:t>
            </a:r>
            <a:endParaRPr lang="en-US" dirty="0"/>
          </a:p>
        </p:txBody>
      </p:sp>
      <p:sp>
        <p:nvSpPr>
          <p:cNvPr id="13" name="TextBox 12"/>
          <p:cNvSpPr txBox="1"/>
          <p:nvPr/>
        </p:nvSpPr>
        <p:spPr>
          <a:xfrm>
            <a:off x="322634" y="3998404"/>
            <a:ext cx="3927550" cy="523220"/>
          </a:xfrm>
          <a:prstGeom prst="rect">
            <a:avLst/>
          </a:prstGeom>
          <a:noFill/>
        </p:spPr>
        <p:txBody>
          <a:bodyPr wrap="none" rtlCol="0">
            <a:spAutoFit/>
          </a:bodyPr>
          <a:lstStyle/>
          <a:p>
            <a:r>
              <a:rPr lang="en-US" sz="2800" dirty="0" smtClean="0">
                <a:solidFill>
                  <a:srgbClr val="FF0000"/>
                </a:solidFill>
              </a:rPr>
              <a:t>Restart/ reopen RStudio!!</a:t>
            </a:r>
            <a:endParaRPr lang="en-US" sz="2800" dirty="0">
              <a:solidFill>
                <a:srgbClr val="FF0000"/>
              </a:solidFill>
            </a:endParaRPr>
          </a:p>
        </p:txBody>
      </p:sp>
    </p:spTree>
    <p:extLst>
      <p:ext uri="{BB962C8B-B14F-4D97-AF65-F5344CB8AC3E}">
        <p14:creationId xmlns:p14="http://schemas.microsoft.com/office/powerpoint/2010/main" val="2194871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2. Introduce yourself to </a:t>
            </a:r>
            <a:r>
              <a:rPr lang="en-US" b="1" dirty="0" err="1" smtClean="0"/>
              <a:t>Git</a:t>
            </a:r>
            <a:endParaRPr lang="en-US" dirty="0"/>
          </a:p>
        </p:txBody>
      </p:sp>
      <p:pic>
        <p:nvPicPr>
          <p:cNvPr id="5" name="Picture 4"/>
          <p:cNvPicPr>
            <a:picLocks noChangeAspect="1"/>
          </p:cNvPicPr>
          <p:nvPr/>
        </p:nvPicPr>
        <p:blipFill>
          <a:blip r:embed="rId2"/>
          <a:stretch>
            <a:fillRect/>
          </a:stretch>
        </p:blipFill>
        <p:spPr>
          <a:xfrm>
            <a:off x="4171950" y="1543206"/>
            <a:ext cx="3848100" cy="2247900"/>
          </a:xfrm>
          <a:prstGeom prst="rect">
            <a:avLst/>
          </a:prstGeom>
        </p:spPr>
      </p:pic>
      <p:pic>
        <p:nvPicPr>
          <p:cNvPr id="6" name="Picture 5"/>
          <p:cNvPicPr>
            <a:picLocks noChangeAspect="1"/>
          </p:cNvPicPr>
          <p:nvPr/>
        </p:nvPicPr>
        <p:blipFill>
          <a:blip r:embed="rId3"/>
          <a:stretch>
            <a:fillRect/>
          </a:stretch>
        </p:blipFill>
        <p:spPr>
          <a:xfrm>
            <a:off x="2077181" y="4171183"/>
            <a:ext cx="8037638" cy="2141128"/>
          </a:xfrm>
          <a:prstGeom prst="rect">
            <a:avLst/>
          </a:prstGeom>
        </p:spPr>
      </p:pic>
      <p:sp>
        <p:nvSpPr>
          <p:cNvPr id="3" name="Slide Number Placeholder 2"/>
          <p:cNvSpPr>
            <a:spLocks noGrp="1"/>
          </p:cNvSpPr>
          <p:nvPr>
            <p:ph type="sldNum" sz="quarter" idx="12"/>
          </p:nvPr>
        </p:nvSpPr>
        <p:spPr/>
        <p:txBody>
          <a:bodyPr/>
          <a:lstStyle/>
          <a:p>
            <a:fld id="{50E8C6D2-E2E4-49F9-A49A-E0BCC5553016}" type="slidenum">
              <a:rPr lang="en-US" smtClean="0"/>
              <a:t>14</a:t>
            </a:fld>
            <a:endParaRPr lang="en-US"/>
          </a:p>
        </p:txBody>
      </p:sp>
    </p:spTree>
    <p:extLst>
      <p:ext uri="{BB962C8B-B14F-4D97-AF65-F5344CB8AC3E}">
        <p14:creationId xmlns:p14="http://schemas.microsoft.com/office/powerpoint/2010/main" val="632584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2. Introduce </a:t>
            </a:r>
            <a:r>
              <a:rPr lang="en-US" b="1" dirty="0" smtClean="0"/>
              <a:t>yourself to </a:t>
            </a:r>
            <a:r>
              <a:rPr lang="en-US" b="1" dirty="0" err="1" smtClean="0"/>
              <a:t>Git</a:t>
            </a:r>
            <a:endParaRPr lang="en-US" dirty="0"/>
          </a:p>
        </p:txBody>
      </p:sp>
      <p:pic>
        <p:nvPicPr>
          <p:cNvPr id="3" name="Picture 2"/>
          <p:cNvPicPr>
            <a:picLocks noChangeAspect="1"/>
          </p:cNvPicPr>
          <p:nvPr/>
        </p:nvPicPr>
        <p:blipFill>
          <a:blip r:embed="rId3"/>
          <a:stretch>
            <a:fillRect/>
          </a:stretch>
        </p:blipFill>
        <p:spPr>
          <a:xfrm>
            <a:off x="4171950" y="1543206"/>
            <a:ext cx="3848100" cy="2247900"/>
          </a:xfrm>
          <a:prstGeom prst="rect">
            <a:avLst/>
          </a:prstGeom>
        </p:spPr>
      </p:pic>
      <p:pic>
        <p:nvPicPr>
          <p:cNvPr id="4" name="Picture 3"/>
          <p:cNvPicPr>
            <a:picLocks noChangeAspect="1"/>
          </p:cNvPicPr>
          <p:nvPr/>
        </p:nvPicPr>
        <p:blipFill>
          <a:blip r:embed="rId4"/>
          <a:stretch>
            <a:fillRect/>
          </a:stretch>
        </p:blipFill>
        <p:spPr>
          <a:xfrm>
            <a:off x="2077181" y="4171183"/>
            <a:ext cx="8037638" cy="2141128"/>
          </a:xfrm>
          <a:prstGeom prst="rect">
            <a:avLst/>
          </a:prstGeom>
        </p:spPr>
      </p:pic>
      <p:sp>
        <p:nvSpPr>
          <p:cNvPr id="5" name="Rectangle 4"/>
          <p:cNvSpPr/>
          <p:nvPr/>
        </p:nvSpPr>
        <p:spPr>
          <a:xfrm>
            <a:off x="5508333" y="5241747"/>
            <a:ext cx="4866332" cy="369332"/>
          </a:xfrm>
          <a:prstGeom prst="rect">
            <a:avLst/>
          </a:prstGeom>
        </p:spPr>
        <p:txBody>
          <a:bodyPr wrap="none">
            <a:spAutoFit/>
          </a:bodyPr>
          <a:lstStyle/>
          <a:p>
            <a:r>
              <a:rPr lang="en-US" dirty="0"/>
              <a:t>This </a:t>
            </a:r>
            <a:r>
              <a:rPr lang="en-US" b="1" u="sng" dirty="0"/>
              <a:t>does not have to be</a:t>
            </a:r>
            <a:r>
              <a:rPr lang="en-US" b="1" dirty="0"/>
              <a:t> </a:t>
            </a:r>
            <a:r>
              <a:rPr lang="en-US" dirty="0"/>
              <a:t>your GitHub user </a:t>
            </a:r>
            <a:r>
              <a:rPr lang="en-US" dirty="0" smtClean="0"/>
              <a:t>name</a:t>
            </a:r>
            <a:endParaRPr lang="en-US" dirty="0"/>
          </a:p>
        </p:txBody>
      </p:sp>
      <p:cxnSp>
        <p:nvCxnSpPr>
          <p:cNvPr id="7" name="Straight Arrow Connector 6"/>
          <p:cNvCxnSpPr/>
          <p:nvPr/>
        </p:nvCxnSpPr>
        <p:spPr>
          <a:xfrm flipH="1">
            <a:off x="5978013" y="5611079"/>
            <a:ext cx="872461" cy="297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50473" y="6473969"/>
            <a:ext cx="5341527" cy="369332"/>
          </a:xfrm>
          <a:prstGeom prst="rect">
            <a:avLst/>
          </a:prstGeom>
        </p:spPr>
        <p:txBody>
          <a:bodyPr wrap="none">
            <a:spAutoFit/>
          </a:bodyPr>
          <a:lstStyle/>
          <a:p>
            <a:r>
              <a:rPr lang="en-US" dirty="0"/>
              <a:t>This </a:t>
            </a:r>
            <a:r>
              <a:rPr lang="en-US" b="1" u="sng" dirty="0" smtClean="0"/>
              <a:t>must be</a:t>
            </a:r>
            <a:r>
              <a:rPr lang="en-US" b="1" dirty="0" smtClean="0"/>
              <a:t> </a:t>
            </a:r>
            <a:r>
              <a:rPr lang="en-US" dirty="0" smtClean="0"/>
              <a:t>the email associated with </a:t>
            </a:r>
            <a:r>
              <a:rPr lang="en-US" dirty="0"/>
              <a:t>GitHub </a:t>
            </a:r>
            <a:r>
              <a:rPr lang="en-US" dirty="0" smtClean="0"/>
              <a:t>account</a:t>
            </a:r>
            <a:endParaRPr lang="en-US" dirty="0"/>
          </a:p>
        </p:txBody>
      </p:sp>
      <p:cxnSp>
        <p:nvCxnSpPr>
          <p:cNvPr id="10" name="Straight Arrow Connector 9"/>
          <p:cNvCxnSpPr/>
          <p:nvPr/>
        </p:nvCxnSpPr>
        <p:spPr>
          <a:xfrm flipV="1">
            <a:off x="7865805" y="6174658"/>
            <a:ext cx="776750" cy="362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8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2. Introduce </a:t>
            </a:r>
            <a:r>
              <a:rPr lang="en-US" b="1" dirty="0" smtClean="0"/>
              <a:t>yourself to </a:t>
            </a:r>
            <a:r>
              <a:rPr lang="en-US" b="1" dirty="0" err="1" smtClean="0"/>
              <a:t>Git</a:t>
            </a:r>
            <a:endParaRPr lang="en-US" dirty="0"/>
          </a:p>
        </p:txBody>
      </p:sp>
      <p:sp>
        <p:nvSpPr>
          <p:cNvPr id="8" name="Rectangle 7"/>
          <p:cNvSpPr/>
          <p:nvPr/>
        </p:nvSpPr>
        <p:spPr>
          <a:xfrm>
            <a:off x="1082151" y="1367522"/>
            <a:ext cx="10027699" cy="880369"/>
          </a:xfrm>
          <a:prstGeom prst="rect">
            <a:avLst/>
          </a:prstGeom>
        </p:spPr>
        <p:txBody>
          <a:bodyPr wrap="square">
            <a:spAutoFit/>
          </a:bodyPr>
          <a:lstStyle/>
          <a:p>
            <a:pPr algn="ctr">
              <a:lnSpc>
                <a:spcPct val="150000"/>
              </a:lnSpc>
            </a:pPr>
            <a:r>
              <a:rPr lang="en-US" dirty="0"/>
              <a:t>You </a:t>
            </a:r>
            <a:r>
              <a:rPr lang="en-US" dirty="0" smtClean="0"/>
              <a:t>may </a:t>
            </a:r>
            <a:r>
              <a:rPr lang="en-US" dirty="0"/>
              <a:t>check </a:t>
            </a:r>
            <a:r>
              <a:rPr lang="en-US" dirty="0" smtClean="0"/>
              <a:t>whether </a:t>
            </a:r>
            <a:r>
              <a:rPr lang="en-US" dirty="0" err="1"/>
              <a:t>Git</a:t>
            </a:r>
            <a:r>
              <a:rPr lang="en-US" dirty="0"/>
              <a:t> understood what you </a:t>
            </a:r>
            <a:r>
              <a:rPr lang="en-US" dirty="0" smtClean="0"/>
              <a:t>typed by using the command</a:t>
            </a:r>
          </a:p>
          <a:p>
            <a:pPr algn="ctr">
              <a:lnSpc>
                <a:spcPct val="150000"/>
              </a:lnSpc>
            </a:pPr>
            <a:r>
              <a:rPr lang="en-US" sz="1600" dirty="0" err="1">
                <a:latin typeface="Consolas" panose="020B0609020204030204" pitchFamily="49" charset="0"/>
              </a:rPr>
              <a:t>git</a:t>
            </a:r>
            <a:r>
              <a:rPr lang="en-US" sz="1600" dirty="0">
                <a:latin typeface="Consolas" panose="020B0609020204030204" pitchFamily="49" charset="0"/>
              </a:rPr>
              <a:t> </a:t>
            </a:r>
            <a:r>
              <a:rPr lang="en-US" sz="1600" dirty="0" err="1">
                <a:latin typeface="Consolas" panose="020B0609020204030204" pitchFamily="49" charset="0"/>
              </a:rPr>
              <a:t>config</a:t>
            </a:r>
            <a:r>
              <a:rPr lang="en-US" sz="1600" dirty="0">
                <a:latin typeface="Consolas" panose="020B0609020204030204" pitchFamily="49" charset="0"/>
              </a:rPr>
              <a:t> --global </a:t>
            </a:r>
            <a:r>
              <a:rPr lang="en-US" sz="1600" dirty="0" smtClean="0">
                <a:latin typeface="Consolas" panose="020B0609020204030204" pitchFamily="49" charset="0"/>
              </a:rPr>
              <a:t>–list </a:t>
            </a:r>
            <a:r>
              <a:rPr lang="en-US" dirty="0" smtClean="0"/>
              <a:t>(again in the shell) </a:t>
            </a:r>
            <a:endParaRPr lang="en-US" dirty="0"/>
          </a:p>
        </p:txBody>
      </p:sp>
      <p:pic>
        <p:nvPicPr>
          <p:cNvPr id="12" name="Picture 11"/>
          <p:cNvPicPr>
            <a:picLocks noChangeAspect="1"/>
          </p:cNvPicPr>
          <p:nvPr/>
        </p:nvPicPr>
        <p:blipFill>
          <a:blip r:embed="rId3"/>
          <a:stretch>
            <a:fillRect/>
          </a:stretch>
        </p:blipFill>
        <p:spPr>
          <a:xfrm>
            <a:off x="91234" y="2314992"/>
            <a:ext cx="8905282" cy="4543008"/>
          </a:xfrm>
          <a:prstGeom prst="rect">
            <a:avLst/>
          </a:prstGeom>
        </p:spPr>
      </p:pic>
      <p:pic>
        <p:nvPicPr>
          <p:cNvPr id="13" name="Picture 12"/>
          <p:cNvPicPr>
            <a:picLocks noChangeAspect="1"/>
          </p:cNvPicPr>
          <p:nvPr/>
        </p:nvPicPr>
        <p:blipFill>
          <a:blip r:embed="rId4"/>
          <a:stretch>
            <a:fillRect/>
          </a:stretch>
        </p:blipFill>
        <p:spPr>
          <a:xfrm>
            <a:off x="3543300" y="4448558"/>
            <a:ext cx="8648700" cy="2486025"/>
          </a:xfrm>
          <a:prstGeom prst="rect">
            <a:avLst/>
          </a:prstGeom>
        </p:spPr>
      </p:pic>
      <p:sp>
        <p:nvSpPr>
          <p:cNvPr id="14" name="TextBox 13"/>
          <p:cNvSpPr txBox="1"/>
          <p:nvPr/>
        </p:nvSpPr>
        <p:spPr>
          <a:xfrm>
            <a:off x="3706760" y="1869077"/>
            <a:ext cx="2939846" cy="369332"/>
          </a:xfrm>
          <a:prstGeom prst="rect">
            <a:avLst/>
          </a:prstGeom>
          <a:solidFill>
            <a:schemeClr val="bg1">
              <a:lumMod val="75000"/>
              <a:alpha val="30000"/>
            </a:schemeClr>
          </a:solidFill>
        </p:spPr>
        <p:txBody>
          <a:bodyPr wrap="square" rtlCol="0">
            <a:spAutoFit/>
          </a:bodyPr>
          <a:lstStyle/>
          <a:p>
            <a:endParaRPr lang="en-US" dirty="0"/>
          </a:p>
        </p:txBody>
      </p:sp>
    </p:spTree>
    <p:extLst>
      <p:ext uri="{BB962C8B-B14F-4D97-AF65-F5344CB8AC3E}">
        <p14:creationId xmlns:p14="http://schemas.microsoft.com/office/powerpoint/2010/main" val="2010767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3. Connect </a:t>
            </a:r>
            <a:r>
              <a:rPr lang="en-US" b="1" dirty="0"/>
              <a:t>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t>Go to https://github.com and make sure you are logged </a:t>
            </a:r>
            <a:r>
              <a:rPr lang="en-US" dirty="0" smtClean="0"/>
              <a:t>in</a:t>
            </a:r>
            <a:endParaRPr lang="en-US" dirty="0"/>
          </a:p>
          <a:p>
            <a:pPr marL="342900" indent="-342900">
              <a:lnSpc>
                <a:spcPct val="150000"/>
              </a:lnSpc>
              <a:buFont typeface="+mj-lt"/>
              <a:buAutoNum type="arabicPeriod"/>
            </a:pPr>
            <a:r>
              <a:rPr lang="en-US" dirty="0"/>
              <a:t>Click green “</a:t>
            </a:r>
            <a:r>
              <a:rPr lang="en-US" dirty="0" smtClean="0"/>
              <a:t>New” </a:t>
            </a:r>
            <a:r>
              <a:rPr lang="en-US" dirty="0"/>
              <a:t>button. Or, if you are on your own profile page, click </a:t>
            </a:r>
            <a:r>
              <a:rPr lang="en-US" dirty="0" smtClean="0"/>
              <a:t>first on </a:t>
            </a:r>
            <a:r>
              <a:rPr lang="en-US" dirty="0"/>
              <a:t>“Repositories”, then click the green “New” </a:t>
            </a:r>
            <a:r>
              <a:rPr lang="en-US" dirty="0" smtClean="0"/>
              <a:t>button</a:t>
            </a:r>
            <a:endParaRPr lang="en-US" dirty="0"/>
          </a:p>
        </p:txBody>
      </p:sp>
      <p:pic>
        <p:nvPicPr>
          <p:cNvPr id="5" name="Picture 4"/>
          <p:cNvPicPr>
            <a:picLocks noChangeAspect="1"/>
          </p:cNvPicPr>
          <p:nvPr/>
        </p:nvPicPr>
        <p:blipFill>
          <a:blip r:embed="rId3"/>
          <a:stretch>
            <a:fillRect/>
          </a:stretch>
        </p:blipFill>
        <p:spPr>
          <a:xfrm>
            <a:off x="395093" y="2489588"/>
            <a:ext cx="5466331" cy="3764976"/>
          </a:xfrm>
          <a:prstGeom prst="rect">
            <a:avLst/>
          </a:prstGeom>
        </p:spPr>
      </p:pic>
      <p:sp>
        <p:nvSpPr>
          <p:cNvPr id="6" name="Oval 5"/>
          <p:cNvSpPr/>
          <p:nvPr/>
        </p:nvSpPr>
        <p:spPr>
          <a:xfrm>
            <a:off x="2132106" y="3379695"/>
            <a:ext cx="1013012" cy="6544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0E8C6D2-E2E4-49F9-A49A-E0BCC5553016}" type="slidenum">
              <a:rPr lang="en-US" smtClean="0"/>
              <a:t>17</a:t>
            </a:fld>
            <a:endParaRPr lang="en-US"/>
          </a:p>
        </p:txBody>
      </p:sp>
    </p:spTree>
    <p:extLst>
      <p:ext uri="{BB962C8B-B14F-4D97-AF65-F5344CB8AC3E}">
        <p14:creationId xmlns:p14="http://schemas.microsoft.com/office/powerpoint/2010/main" val="3273745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t>Go to https://github.com and make sure you are logged </a:t>
            </a:r>
            <a:r>
              <a:rPr lang="en-US" dirty="0" smtClean="0"/>
              <a:t>in</a:t>
            </a:r>
            <a:endParaRPr lang="en-US" dirty="0"/>
          </a:p>
          <a:p>
            <a:pPr marL="342900" indent="-342900">
              <a:lnSpc>
                <a:spcPct val="150000"/>
              </a:lnSpc>
              <a:buFont typeface="+mj-lt"/>
              <a:buAutoNum type="arabicPeriod"/>
            </a:pPr>
            <a:r>
              <a:rPr lang="en-US" dirty="0"/>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Slide Number Placeholder 2"/>
          <p:cNvSpPr>
            <a:spLocks noGrp="1"/>
          </p:cNvSpPr>
          <p:nvPr>
            <p:ph type="sldNum" sz="quarter" idx="12"/>
          </p:nvPr>
        </p:nvSpPr>
        <p:spPr/>
        <p:txBody>
          <a:bodyPr/>
          <a:lstStyle/>
          <a:p>
            <a:fld id="{50E8C6D2-E2E4-49F9-A49A-E0BCC5553016}" type="slidenum">
              <a:rPr lang="en-US" smtClean="0"/>
              <a:t>18</a:t>
            </a:fld>
            <a:endParaRPr lang="en-US"/>
          </a:p>
        </p:txBody>
      </p:sp>
    </p:spTree>
    <p:extLst>
      <p:ext uri="{BB962C8B-B14F-4D97-AF65-F5344CB8AC3E}">
        <p14:creationId xmlns:p14="http://schemas.microsoft.com/office/powerpoint/2010/main" val="2527438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lumMod val="75000"/>
                  </a:schemeClr>
                </a:solidFill>
              </a:rPr>
              <a:t>Go to https://github.com and make sure you are logged </a:t>
            </a:r>
            <a:r>
              <a:rPr lang="en-US" dirty="0" smtClean="0">
                <a:solidFill>
                  <a:schemeClr val="bg1">
                    <a:lumMod val="75000"/>
                  </a:schemeClr>
                </a:solidFill>
              </a:rPr>
              <a:t>in</a:t>
            </a:r>
            <a:endParaRPr lang="en-US" dirty="0">
              <a:solidFill>
                <a:schemeClr val="bg1">
                  <a:lumMod val="75000"/>
                </a:schemeClr>
              </a:solidFill>
            </a:endParaRPr>
          </a:p>
          <a:p>
            <a:pPr marL="342900" indent="-342900">
              <a:lnSpc>
                <a:spcPct val="150000"/>
              </a:lnSpc>
              <a:buFont typeface="+mj-lt"/>
              <a:buAutoNum type="arabicPeriod"/>
            </a:pPr>
            <a:r>
              <a:rPr lang="en-US" dirty="0">
                <a:solidFill>
                  <a:schemeClr val="bg1">
                    <a:lumMod val="75000"/>
                  </a:schemeClr>
                </a:solidFill>
              </a:rPr>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Rectangle 2"/>
          <p:cNvSpPr/>
          <p:nvPr/>
        </p:nvSpPr>
        <p:spPr>
          <a:xfrm>
            <a:off x="395093" y="2436512"/>
            <a:ext cx="4427919" cy="923330"/>
          </a:xfrm>
          <a:prstGeom prst="rect">
            <a:avLst/>
          </a:prstGeom>
        </p:spPr>
        <p:txBody>
          <a:bodyPr wrap="square">
            <a:spAutoFit/>
          </a:bodyPr>
          <a:lstStyle/>
          <a:p>
            <a:pPr>
              <a:lnSpc>
                <a:spcPct val="150000"/>
              </a:lnSpc>
            </a:pPr>
            <a:r>
              <a:rPr lang="en-US" dirty="0"/>
              <a:t>How to fill this in:</a:t>
            </a:r>
          </a:p>
          <a:p>
            <a:pPr marL="342900" indent="-342900">
              <a:lnSpc>
                <a:spcPct val="150000"/>
              </a:lnSpc>
              <a:buFont typeface="+mj-lt"/>
              <a:buAutoNum type="arabicPeriod"/>
            </a:pPr>
            <a:r>
              <a:rPr lang="en-US" dirty="0"/>
              <a:t>Repository name: e.g. test</a:t>
            </a:r>
          </a:p>
        </p:txBody>
      </p:sp>
      <p:sp>
        <p:nvSpPr>
          <p:cNvPr id="4" name="Oval 3"/>
          <p:cNvSpPr/>
          <p:nvPr/>
        </p:nvSpPr>
        <p:spPr>
          <a:xfrm>
            <a:off x="8803341" y="3242479"/>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50E8C6D2-E2E4-49F9-A49A-E0BCC5553016}" type="slidenum">
              <a:rPr lang="en-US" smtClean="0"/>
              <a:t>19</a:t>
            </a:fld>
            <a:endParaRPr lang="en-US"/>
          </a:p>
        </p:txBody>
      </p:sp>
    </p:spTree>
    <p:extLst>
      <p:ext uri="{BB962C8B-B14F-4D97-AF65-F5344CB8AC3E}">
        <p14:creationId xmlns:p14="http://schemas.microsoft.com/office/powerpoint/2010/main" val="3930430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Using </a:t>
            </a:r>
            <a:r>
              <a:rPr lang="en-US" b="1" dirty="0" err="1"/>
              <a:t>Git</a:t>
            </a:r>
            <a:r>
              <a:rPr lang="en-US" b="1" dirty="0"/>
              <a:t> within </a:t>
            </a:r>
            <a:r>
              <a:rPr lang="en-US" b="1" dirty="0" smtClean="0"/>
              <a:t>RStudio</a:t>
            </a:r>
            <a:endParaRPr lang="en-US" dirty="0"/>
          </a:p>
        </p:txBody>
      </p:sp>
      <p:sp>
        <p:nvSpPr>
          <p:cNvPr id="4" name="TextBox 3"/>
          <p:cNvSpPr txBox="1"/>
          <p:nvPr/>
        </p:nvSpPr>
        <p:spPr>
          <a:xfrm>
            <a:off x="838200" y="1690688"/>
            <a:ext cx="10515600" cy="880369"/>
          </a:xfrm>
          <a:prstGeom prst="rect">
            <a:avLst/>
          </a:prstGeom>
          <a:noFill/>
        </p:spPr>
        <p:txBody>
          <a:bodyPr wrap="square" rtlCol="0">
            <a:spAutoFit/>
          </a:bodyPr>
          <a:lstStyle/>
          <a:p>
            <a:pPr algn="ctr">
              <a:lnSpc>
                <a:spcPct val="150000"/>
              </a:lnSpc>
            </a:pPr>
            <a:r>
              <a:rPr lang="en-US" dirty="0" smtClean="0"/>
              <a:t>This demo will be based on Windows OS and </a:t>
            </a:r>
            <a:r>
              <a:rPr lang="en-US" dirty="0"/>
              <a:t>GitHub platform </a:t>
            </a:r>
            <a:r>
              <a:rPr lang="en-US" dirty="0" smtClean="0"/>
              <a:t>but do not worry – most of the procedures are common for different systems and platforms</a:t>
            </a:r>
            <a:endParaRPr lang="en-US" dirty="0"/>
          </a:p>
        </p:txBody>
      </p:sp>
      <p:sp>
        <p:nvSpPr>
          <p:cNvPr id="8" name="Slide Number Placeholder 7"/>
          <p:cNvSpPr>
            <a:spLocks noGrp="1"/>
          </p:cNvSpPr>
          <p:nvPr>
            <p:ph type="sldNum" sz="quarter" idx="12"/>
          </p:nvPr>
        </p:nvSpPr>
        <p:spPr/>
        <p:txBody>
          <a:bodyPr/>
          <a:lstStyle/>
          <a:p>
            <a:fld id="{50E8C6D2-E2E4-49F9-A49A-E0BCC5553016}" type="slidenum">
              <a:rPr lang="en-US" smtClean="0"/>
              <a:t>2</a:t>
            </a:fld>
            <a:endParaRPr lang="en-US"/>
          </a:p>
        </p:txBody>
      </p:sp>
    </p:spTree>
    <p:extLst>
      <p:ext uri="{BB962C8B-B14F-4D97-AF65-F5344CB8AC3E}">
        <p14:creationId xmlns:p14="http://schemas.microsoft.com/office/powerpoint/2010/main" val="3338457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lumMod val="75000"/>
                  </a:schemeClr>
                </a:solidFill>
              </a:rPr>
              <a:t>Go to https://github.com and make sure you are logged </a:t>
            </a:r>
            <a:r>
              <a:rPr lang="en-US" dirty="0" smtClean="0">
                <a:solidFill>
                  <a:schemeClr val="bg1">
                    <a:lumMod val="75000"/>
                  </a:schemeClr>
                </a:solidFill>
              </a:rPr>
              <a:t>in</a:t>
            </a:r>
            <a:endParaRPr lang="en-US" dirty="0">
              <a:solidFill>
                <a:schemeClr val="bg1">
                  <a:lumMod val="75000"/>
                </a:schemeClr>
              </a:solidFill>
            </a:endParaRPr>
          </a:p>
          <a:p>
            <a:pPr marL="342900" indent="-342900">
              <a:lnSpc>
                <a:spcPct val="150000"/>
              </a:lnSpc>
              <a:buFont typeface="+mj-lt"/>
              <a:buAutoNum type="arabicPeriod"/>
            </a:pPr>
            <a:r>
              <a:rPr lang="en-US" dirty="0">
                <a:solidFill>
                  <a:schemeClr val="bg1">
                    <a:lumMod val="75000"/>
                  </a:schemeClr>
                </a:solidFill>
              </a:rPr>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Rectangle 2"/>
          <p:cNvSpPr/>
          <p:nvPr/>
        </p:nvSpPr>
        <p:spPr>
          <a:xfrm>
            <a:off x="395093" y="2436512"/>
            <a:ext cx="4427919" cy="1338828"/>
          </a:xfrm>
          <a:prstGeom prst="rect">
            <a:avLst/>
          </a:prstGeom>
        </p:spPr>
        <p:txBody>
          <a:bodyPr wrap="square">
            <a:spAutoFit/>
          </a:bodyPr>
          <a:lstStyle/>
          <a:p>
            <a:pPr>
              <a:lnSpc>
                <a:spcPct val="150000"/>
              </a:lnSpc>
            </a:pPr>
            <a:r>
              <a:rPr lang="en-US" dirty="0"/>
              <a:t>How to fill this in:</a:t>
            </a:r>
          </a:p>
          <a:p>
            <a:pPr marL="342900" indent="-342900">
              <a:lnSpc>
                <a:spcPct val="150000"/>
              </a:lnSpc>
              <a:buFont typeface="+mj-lt"/>
              <a:buAutoNum type="arabicPeriod"/>
            </a:pPr>
            <a:r>
              <a:rPr lang="en-US" dirty="0"/>
              <a:t>Repository name: e.g. test</a:t>
            </a:r>
          </a:p>
          <a:p>
            <a:pPr marL="342900" indent="-342900">
              <a:lnSpc>
                <a:spcPct val="150000"/>
              </a:lnSpc>
              <a:buFont typeface="+mj-lt"/>
              <a:buAutoNum type="arabicPeriod"/>
            </a:pPr>
            <a:r>
              <a:rPr lang="en-US" dirty="0"/>
              <a:t>Description: </a:t>
            </a:r>
            <a:r>
              <a:rPr lang="en-US" dirty="0" smtClean="0"/>
              <a:t>optional but useful </a:t>
            </a:r>
            <a:endParaRPr lang="en-US" dirty="0"/>
          </a:p>
        </p:txBody>
      </p:sp>
      <p:sp>
        <p:nvSpPr>
          <p:cNvPr id="4" name="Oval 3"/>
          <p:cNvSpPr/>
          <p:nvPr/>
        </p:nvSpPr>
        <p:spPr>
          <a:xfrm>
            <a:off x="8803341" y="3242479"/>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8" name="Oval 7"/>
          <p:cNvSpPr/>
          <p:nvPr/>
        </p:nvSpPr>
        <p:spPr>
          <a:xfrm>
            <a:off x="6311152" y="3833057"/>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50E8C6D2-E2E4-49F9-A49A-E0BCC5553016}" type="slidenum">
              <a:rPr lang="en-US" smtClean="0"/>
              <a:t>20</a:t>
            </a:fld>
            <a:endParaRPr lang="en-US"/>
          </a:p>
        </p:txBody>
      </p:sp>
    </p:spTree>
    <p:extLst>
      <p:ext uri="{BB962C8B-B14F-4D97-AF65-F5344CB8AC3E}">
        <p14:creationId xmlns:p14="http://schemas.microsoft.com/office/powerpoint/2010/main" val="4172707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lumMod val="75000"/>
                  </a:schemeClr>
                </a:solidFill>
              </a:rPr>
              <a:t>Go to https://github.com and make sure you are logged </a:t>
            </a:r>
            <a:r>
              <a:rPr lang="en-US" dirty="0" smtClean="0">
                <a:solidFill>
                  <a:schemeClr val="bg1">
                    <a:lumMod val="75000"/>
                  </a:schemeClr>
                </a:solidFill>
              </a:rPr>
              <a:t>in</a:t>
            </a:r>
            <a:endParaRPr lang="en-US" dirty="0">
              <a:solidFill>
                <a:schemeClr val="bg1">
                  <a:lumMod val="75000"/>
                </a:schemeClr>
              </a:solidFill>
            </a:endParaRPr>
          </a:p>
          <a:p>
            <a:pPr marL="342900" indent="-342900">
              <a:lnSpc>
                <a:spcPct val="150000"/>
              </a:lnSpc>
              <a:buFont typeface="+mj-lt"/>
              <a:buAutoNum type="arabicPeriod"/>
            </a:pPr>
            <a:r>
              <a:rPr lang="en-US" dirty="0">
                <a:solidFill>
                  <a:schemeClr val="bg1">
                    <a:lumMod val="75000"/>
                  </a:schemeClr>
                </a:solidFill>
              </a:rPr>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Rectangle 2"/>
          <p:cNvSpPr/>
          <p:nvPr/>
        </p:nvSpPr>
        <p:spPr>
          <a:xfrm>
            <a:off x="395093" y="2436512"/>
            <a:ext cx="4427919" cy="1754326"/>
          </a:xfrm>
          <a:prstGeom prst="rect">
            <a:avLst/>
          </a:prstGeom>
        </p:spPr>
        <p:txBody>
          <a:bodyPr wrap="square">
            <a:spAutoFit/>
          </a:bodyPr>
          <a:lstStyle/>
          <a:p>
            <a:pPr>
              <a:lnSpc>
                <a:spcPct val="150000"/>
              </a:lnSpc>
            </a:pPr>
            <a:r>
              <a:rPr lang="en-US" dirty="0"/>
              <a:t>How to fill this in:</a:t>
            </a:r>
          </a:p>
          <a:p>
            <a:pPr marL="342900" indent="-342900">
              <a:lnSpc>
                <a:spcPct val="150000"/>
              </a:lnSpc>
              <a:buFont typeface="+mj-lt"/>
              <a:buAutoNum type="arabicPeriod"/>
            </a:pPr>
            <a:r>
              <a:rPr lang="en-US" dirty="0"/>
              <a:t>Repository name: e.g. test</a:t>
            </a:r>
          </a:p>
          <a:p>
            <a:pPr marL="342900" indent="-342900">
              <a:lnSpc>
                <a:spcPct val="150000"/>
              </a:lnSpc>
              <a:buFont typeface="+mj-lt"/>
              <a:buAutoNum type="arabicPeriod"/>
            </a:pPr>
            <a:r>
              <a:rPr lang="en-US" dirty="0"/>
              <a:t>Description: </a:t>
            </a:r>
            <a:r>
              <a:rPr lang="en-US" dirty="0" smtClean="0"/>
              <a:t>optional but useful </a:t>
            </a:r>
            <a:endParaRPr lang="en-US" dirty="0"/>
          </a:p>
          <a:p>
            <a:pPr marL="342900" indent="-342900">
              <a:lnSpc>
                <a:spcPct val="150000"/>
              </a:lnSpc>
              <a:buFont typeface="+mj-lt"/>
              <a:buAutoNum type="arabicPeriod"/>
            </a:pPr>
            <a:r>
              <a:rPr lang="en-US" dirty="0" smtClean="0"/>
              <a:t>Choose visibility: public or private*</a:t>
            </a:r>
          </a:p>
        </p:txBody>
      </p:sp>
      <p:sp>
        <p:nvSpPr>
          <p:cNvPr id="4" name="Oval 3"/>
          <p:cNvSpPr/>
          <p:nvPr/>
        </p:nvSpPr>
        <p:spPr>
          <a:xfrm>
            <a:off x="8803341" y="3242479"/>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8" name="Oval 7"/>
          <p:cNvSpPr/>
          <p:nvPr/>
        </p:nvSpPr>
        <p:spPr>
          <a:xfrm>
            <a:off x="6311152" y="3833057"/>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10" name="Oval 9"/>
          <p:cNvSpPr/>
          <p:nvPr/>
        </p:nvSpPr>
        <p:spPr>
          <a:xfrm>
            <a:off x="6311152" y="4563766"/>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
        <p:nvSpPr>
          <p:cNvPr id="13" name="TextBox 12"/>
          <p:cNvSpPr txBox="1"/>
          <p:nvPr/>
        </p:nvSpPr>
        <p:spPr>
          <a:xfrm>
            <a:off x="395093" y="5621939"/>
            <a:ext cx="4248625" cy="390107"/>
          </a:xfrm>
          <a:prstGeom prst="rect">
            <a:avLst/>
          </a:prstGeom>
          <a:noFill/>
        </p:spPr>
        <p:txBody>
          <a:bodyPr wrap="square" rtlCol="0">
            <a:spAutoFit/>
          </a:bodyPr>
          <a:lstStyle/>
          <a:p>
            <a:pPr>
              <a:lnSpc>
                <a:spcPct val="114000"/>
              </a:lnSpc>
            </a:pPr>
            <a:r>
              <a:rPr lang="en-US" dirty="0" smtClean="0"/>
              <a:t>*Up to 3 collaborators</a:t>
            </a:r>
          </a:p>
        </p:txBody>
      </p:sp>
      <p:sp>
        <p:nvSpPr>
          <p:cNvPr id="5" name="Slide Number Placeholder 4"/>
          <p:cNvSpPr>
            <a:spLocks noGrp="1"/>
          </p:cNvSpPr>
          <p:nvPr>
            <p:ph type="sldNum" sz="quarter" idx="12"/>
          </p:nvPr>
        </p:nvSpPr>
        <p:spPr/>
        <p:txBody>
          <a:bodyPr/>
          <a:lstStyle/>
          <a:p>
            <a:fld id="{50E8C6D2-E2E4-49F9-A49A-E0BCC5553016}" type="slidenum">
              <a:rPr lang="en-US" smtClean="0"/>
              <a:t>21</a:t>
            </a:fld>
            <a:endParaRPr lang="en-US"/>
          </a:p>
        </p:txBody>
      </p:sp>
    </p:spTree>
    <p:extLst>
      <p:ext uri="{BB962C8B-B14F-4D97-AF65-F5344CB8AC3E}">
        <p14:creationId xmlns:p14="http://schemas.microsoft.com/office/powerpoint/2010/main" val="3710912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lumMod val="75000"/>
                  </a:schemeClr>
                </a:solidFill>
              </a:rPr>
              <a:t>Go to https://github.com and make sure you are logged </a:t>
            </a:r>
            <a:r>
              <a:rPr lang="en-US" dirty="0" smtClean="0">
                <a:solidFill>
                  <a:schemeClr val="bg1">
                    <a:lumMod val="75000"/>
                  </a:schemeClr>
                </a:solidFill>
              </a:rPr>
              <a:t>in</a:t>
            </a:r>
            <a:endParaRPr lang="en-US" dirty="0">
              <a:solidFill>
                <a:schemeClr val="bg1">
                  <a:lumMod val="75000"/>
                </a:schemeClr>
              </a:solidFill>
            </a:endParaRPr>
          </a:p>
          <a:p>
            <a:pPr marL="342900" indent="-342900">
              <a:lnSpc>
                <a:spcPct val="150000"/>
              </a:lnSpc>
              <a:buFont typeface="+mj-lt"/>
              <a:buAutoNum type="arabicPeriod"/>
            </a:pPr>
            <a:r>
              <a:rPr lang="en-US" dirty="0">
                <a:solidFill>
                  <a:schemeClr val="bg1">
                    <a:lumMod val="75000"/>
                  </a:schemeClr>
                </a:solidFill>
              </a:rPr>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Rectangle 2"/>
          <p:cNvSpPr/>
          <p:nvPr/>
        </p:nvSpPr>
        <p:spPr>
          <a:xfrm>
            <a:off x="395093" y="2436512"/>
            <a:ext cx="4427919" cy="2585323"/>
          </a:xfrm>
          <a:prstGeom prst="rect">
            <a:avLst/>
          </a:prstGeom>
        </p:spPr>
        <p:txBody>
          <a:bodyPr wrap="square">
            <a:spAutoFit/>
          </a:bodyPr>
          <a:lstStyle/>
          <a:p>
            <a:pPr>
              <a:lnSpc>
                <a:spcPct val="150000"/>
              </a:lnSpc>
            </a:pPr>
            <a:r>
              <a:rPr lang="en-US" dirty="0"/>
              <a:t>How to fill this in:</a:t>
            </a:r>
          </a:p>
          <a:p>
            <a:pPr marL="342900" indent="-342900">
              <a:lnSpc>
                <a:spcPct val="150000"/>
              </a:lnSpc>
              <a:buFont typeface="+mj-lt"/>
              <a:buAutoNum type="arabicPeriod"/>
            </a:pPr>
            <a:r>
              <a:rPr lang="en-US" dirty="0"/>
              <a:t>Repository name: </a:t>
            </a:r>
            <a:r>
              <a:rPr lang="en-US" dirty="0" smtClean="0"/>
              <a:t>e.g. test</a:t>
            </a:r>
            <a:endParaRPr lang="en-US" dirty="0"/>
          </a:p>
          <a:p>
            <a:pPr marL="342900" indent="-342900">
              <a:lnSpc>
                <a:spcPct val="150000"/>
              </a:lnSpc>
              <a:buFont typeface="+mj-lt"/>
              <a:buAutoNum type="arabicPeriod"/>
            </a:pPr>
            <a:r>
              <a:rPr lang="en-US" dirty="0"/>
              <a:t>Description: </a:t>
            </a:r>
            <a:r>
              <a:rPr lang="en-US" dirty="0" smtClean="0"/>
              <a:t>optional but useful </a:t>
            </a:r>
            <a:endParaRPr lang="en-US" dirty="0"/>
          </a:p>
          <a:p>
            <a:pPr marL="342900" indent="-342900">
              <a:lnSpc>
                <a:spcPct val="150000"/>
              </a:lnSpc>
              <a:buFont typeface="+mj-lt"/>
              <a:buAutoNum type="arabicPeriod"/>
            </a:pPr>
            <a:r>
              <a:rPr lang="en-US" dirty="0" smtClean="0"/>
              <a:t>Choose visibility: public or private*</a:t>
            </a:r>
          </a:p>
          <a:p>
            <a:pPr marL="342900" indent="-342900">
              <a:lnSpc>
                <a:spcPct val="150000"/>
              </a:lnSpc>
              <a:buFont typeface="+mj-lt"/>
              <a:buAutoNum type="arabicPeriod"/>
            </a:pPr>
            <a:r>
              <a:rPr lang="en-US" dirty="0" smtClean="0"/>
              <a:t>Optional: add README if needed; </a:t>
            </a:r>
            <a:br>
              <a:rPr lang="en-US" dirty="0" smtClean="0"/>
            </a:br>
            <a:r>
              <a:rPr lang="en-US" dirty="0" smtClean="0"/>
              <a:t>add .</a:t>
            </a:r>
            <a:r>
              <a:rPr lang="en-US" dirty="0" err="1" smtClean="0"/>
              <a:t>gitignore</a:t>
            </a:r>
            <a:r>
              <a:rPr lang="en-US" dirty="0" smtClean="0"/>
              <a:t> file</a:t>
            </a:r>
            <a:r>
              <a:rPr lang="en-US" dirty="0"/>
              <a:t>** with R template</a:t>
            </a:r>
          </a:p>
        </p:txBody>
      </p:sp>
      <p:sp>
        <p:nvSpPr>
          <p:cNvPr id="4" name="Oval 3"/>
          <p:cNvSpPr/>
          <p:nvPr/>
        </p:nvSpPr>
        <p:spPr>
          <a:xfrm>
            <a:off x="8803341" y="3242479"/>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8" name="Oval 7"/>
          <p:cNvSpPr/>
          <p:nvPr/>
        </p:nvSpPr>
        <p:spPr>
          <a:xfrm>
            <a:off x="6311152" y="3833057"/>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10" name="Oval 9"/>
          <p:cNvSpPr/>
          <p:nvPr/>
        </p:nvSpPr>
        <p:spPr>
          <a:xfrm>
            <a:off x="6311152" y="4563766"/>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
        <p:nvSpPr>
          <p:cNvPr id="11" name="Oval 10"/>
          <p:cNvSpPr/>
          <p:nvPr/>
        </p:nvSpPr>
        <p:spPr>
          <a:xfrm>
            <a:off x="6311152" y="5534584"/>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4</a:t>
            </a:r>
            <a:endParaRPr lang="en-US" dirty="0">
              <a:solidFill>
                <a:srgbClr val="FF0000"/>
              </a:solidFill>
            </a:endParaRPr>
          </a:p>
        </p:txBody>
      </p:sp>
      <p:sp>
        <p:nvSpPr>
          <p:cNvPr id="13" name="TextBox 12"/>
          <p:cNvSpPr txBox="1"/>
          <p:nvPr/>
        </p:nvSpPr>
        <p:spPr>
          <a:xfrm>
            <a:off x="395093" y="5621939"/>
            <a:ext cx="4248625" cy="1021690"/>
          </a:xfrm>
          <a:prstGeom prst="rect">
            <a:avLst/>
          </a:prstGeom>
          <a:noFill/>
        </p:spPr>
        <p:txBody>
          <a:bodyPr wrap="square" rtlCol="0">
            <a:spAutoFit/>
          </a:bodyPr>
          <a:lstStyle/>
          <a:p>
            <a:pPr>
              <a:lnSpc>
                <a:spcPct val="114000"/>
              </a:lnSpc>
            </a:pPr>
            <a:r>
              <a:rPr lang="en-US" dirty="0" smtClean="0"/>
              <a:t>*Up to 3 collaborators</a:t>
            </a:r>
          </a:p>
          <a:p>
            <a:pPr>
              <a:lnSpc>
                <a:spcPct val="114000"/>
              </a:lnSpc>
            </a:pPr>
            <a:r>
              <a:rPr lang="en-US" dirty="0" smtClean="0"/>
              <a:t>**Enables ‘hiding’ some files from being traced by </a:t>
            </a:r>
            <a:r>
              <a:rPr lang="en-US" dirty="0" err="1" smtClean="0"/>
              <a:t>Git</a:t>
            </a:r>
            <a:r>
              <a:rPr lang="en-US" dirty="0" smtClean="0"/>
              <a:t> </a:t>
            </a:r>
            <a:endParaRPr lang="en-US" dirty="0"/>
          </a:p>
        </p:txBody>
      </p:sp>
      <p:sp>
        <p:nvSpPr>
          <p:cNvPr id="5" name="Slide Number Placeholder 4"/>
          <p:cNvSpPr>
            <a:spLocks noGrp="1"/>
          </p:cNvSpPr>
          <p:nvPr>
            <p:ph type="sldNum" sz="quarter" idx="12"/>
          </p:nvPr>
        </p:nvSpPr>
        <p:spPr/>
        <p:txBody>
          <a:bodyPr/>
          <a:lstStyle/>
          <a:p>
            <a:fld id="{50E8C6D2-E2E4-49F9-A49A-E0BCC5553016}" type="slidenum">
              <a:rPr lang="en-US" smtClean="0"/>
              <a:t>22</a:t>
            </a:fld>
            <a:endParaRPr lang="en-US"/>
          </a:p>
        </p:txBody>
      </p:sp>
    </p:spTree>
    <p:extLst>
      <p:ext uri="{BB962C8B-B14F-4D97-AF65-F5344CB8AC3E}">
        <p14:creationId xmlns:p14="http://schemas.microsoft.com/office/powerpoint/2010/main" val="792434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3. Connect to GitHub</a:t>
            </a:r>
          </a:p>
        </p:txBody>
      </p:sp>
      <p:sp>
        <p:nvSpPr>
          <p:cNvPr id="9" name="TextBox 8"/>
          <p:cNvSpPr txBox="1"/>
          <p:nvPr/>
        </p:nvSpPr>
        <p:spPr>
          <a:xfrm>
            <a:off x="395093" y="1110949"/>
            <a:ext cx="10958707" cy="133882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lumMod val="75000"/>
                  </a:schemeClr>
                </a:solidFill>
              </a:rPr>
              <a:t>Go to https://github.com and make sure you are logged </a:t>
            </a:r>
            <a:r>
              <a:rPr lang="en-US" dirty="0" smtClean="0">
                <a:solidFill>
                  <a:schemeClr val="bg1">
                    <a:lumMod val="75000"/>
                  </a:schemeClr>
                </a:solidFill>
              </a:rPr>
              <a:t>in</a:t>
            </a:r>
            <a:endParaRPr lang="en-US" dirty="0">
              <a:solidFill>
                <a:schemeClr val="bg1">
                  <a:lumMod val="75000"/>
                </a:schemeClr>
              </a:solidFill>
            </a:endParaRPr>
          </a:p>
          <a:p>
            <a:pPr marL="342900" indent="-342900">
              <a:lnSpc>
                <a:spcPct val="150000"/>
              </a:lnSpc>
              <a:buFont typeface="+mj-lt"/>
              <a:buAutoNum type="arabicPeriod"/>
            </a:pPr>
            <a:r>
              <a:rPr lang="en-US" dirty="0">
                <a:solidFill>
                  <a:schemeClr val="bg1">
                    <a:lumMod val="75000"/>
                  </a:schemeClr>
                </a:solidFill>
              </a:rPr>
              <a:t>Click green “New” button. Or, if you are on your own profile page, click first on “Repositories”, then click the green “New” button</a:t>
            </a:r>
          </a:p>
        </p:txBody>
      </p:sp>
      <p:pic>
        <p:nvPicPr>
          <p:cNvPr id="7" name="Picture 6"/>
          <p:cNvPicPr>
            <a:picLocks noChangeAspect="1"/>
          </p:cNvPicPr>
          <p:nvPr/>
        </p:nvPicPr>
        <p:blipFill>
          <a:blip r:embed="rId3"/>
          <a:stretch>
            <a:fillRect/>
          </a:stretch>
        </p:blipFill>
        <p:spPr>
          <a:xfrm>
            <a:off x="4954963" y="2056272"/>
            <a:ext cx="5964049" cy="4708004"/>
          </a:xfrm>
          <a:prstGeom prst="rect">
            <a:avLst/>
          </a:prstGeom>
        </p:spPr>
      </p:pic>
      <p:sp>
        <p:nvSpPr>
          <p:cNvPr id="3" name="Rectangle 2"/>
          <p:cNvSpPr/>
          <p:nvPr/>
        </p:nvSpPr>
        <p:spPr>
          <a:xfrm>
            <a:off x="395093" y="2436512"/>
            <a:ext cx="4427919" cy="3000821"/>
          </a:xfrm>
          <a:prstGeom prst="rect">
            <a:avLst/>
          </a:prstGeom>
        </p:spPr>
        <p:txBody>
          <a:bodyPr wrap="square">
            <a:spAutoFit/>
          </a:bodyPr>
          <a:lstStyle/>
          <a:p>
            <a:pPr>
              <a:lnSpc>
                <a:spcPct val="150000"/>
              </a:lnSpc>
            </a:pPr>
            <a:r>
              <a:rPr lang="en-US" dirty="0"/>
              <a:t>How to fill this in:</a:t>
            </a:r>
          </a:p>
          <a:p>
            <a:pPr marL="342900" indent="-342900">
              <a:lnSpc>
                <a:spcPct val="150000"/>
              </a:lnSpc>
              <a:buFont typeface="+mj-lt"/>
              <a:buAutoNum type="arabicPeriod"/>
            </a:pPr>
            <a:r>
              <a:rPr lang="en-US" dirty="0"/>
              <a:t>Repository name: e.g. test</a:t>
            </a:r>
          </a:p>
          <a:p>
            <a:pPr marL="342900" indent="-342900">
              <a:lnSpc>
                <a:spcPct val="150000"/>
              </a:lnSpc>
              <a:buFont typeface="+mj-lt"/>
              <a:buAutoNum type="arabicPeriod"/>
            </a:pPr>
            <a:r>
              <a:rPr lang="en-US" dirty="0"/>
              <a:t>Description: </a:t>
            </a:r>
            <a:r>
              <a:rPr lang="en-US" dirty="0" smtClean="0"/>
              <a:t>optional but useful </a:t>
            </a:r>
            <a:endParaRPr lang="en-US" dirty="0"/>
          </a:p>
          <a:p>
            <a:pPr marL="342900" indent="-342900">
              <a:lnSpc>
                <a:spcPct val="150000"/>
              </a:lnSpc>
              <a:buFont typeface="+mj-lt"/>
              <a:buAutoNum type="arabicPeriod"/>
            </a:pPr>
            <a:r>
              <a:rPr lang="en-US" dirty="0" smtClean="0"/>
              <a:t>Choose visibility: public or private*</a:t>
            </a:r>
          </a:p>
          <a:p>
            <a:pPr marL="342900" indent="-342900">
              <a:lnSpc>
                <a:spcPct val="150000"/>
              </a:lnSpc>
              <a:buFont typeface="+mj-lt"/>
              <a:buAutoNum type="arabicPeriod"/>
            </a:pPr>
            <a:r>
              <a:rPr lang="en-US" dirty="0" smtClean="0"/>
              <a:t>Optional: add README if needed; </a:t>
            </a:r>
            <a:br>
              <a:rPr lang="en-US" dirty="0" smtClean="0"/>
            </a:br>
            <a:r>
              <a:rPr lang="en-US" dirty="0" smtClean="0"/>
              <a:t>add .</a:t>
            </a:r>
            <a:r>
              <a:rPr lang="en-US" dirty="0" err="1" smtClean="0"/>
              <a:t>gitignore</a:t>
            </a:r>
            <a:r>
              <a:rPr lang="en-US" dirty="0" smtClean="0"/>
              <a:t> file** with R template</a:t>
            </a:r>
          </a:p>
          <a:p>
            <a:pPr marL="342900" indent="-342900">
              <a:lnSpc>
                <a:spcPct val="150000"/>
              </a:lnSpc>
              <a:buFont typeface="+mj-lt"/>
              <a:buAutoNum type="arabicPeriod"/>
            </a:pPr>
            <a:r>
              <a:rPr lang="en-US" dirty="0"/>
              <a:t>Click </a:t>
            </a:r>
            <a:r>
              <a:rPr lang="en-US" dirty="0" smtClean="0"/>
              <a:t>green </a:t>
            </a:r>
            <a:r>
              <a:rPr lang="en-US" dirty="0"/>
              <a:t>button “Create </a:t>
            </a:r>
            <a:r>
              <a:rPr lang="en-US" dirty="0" smtClean="0"/>
              <a:t>repository”</a:t>
            </a:r>
            <a:endParaRPr lang="en-US" dirty="0"/>
          </a:p>
        </p:txBody>
      </p:sp>
      <p:sp>
        <p:nvSpPr>
          <p:cNvPr id="4" name="Oval 3"/>
          <p:cNvSpPr/>
          <p:nvPr/>
        </p:nvSpPr>
        <p:spPr>
          <a:xfrm>
            <a:off x="8803341" y="3242479"/>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1</a:t>
            </a:r>
            <a:endParaRPr lang="en-US" dirty="0">
              <a:solidFill>
                <a:srgbClr val="FF0000"/>
              </a:solidFill>
            </a:endParaRPr>
          </a:p>
        </p:txBody>
      </p:sp>
      <p:sp>
        <p:nvSpPr>
          <p:cNvPr id="8" name="Oval 7"/>
          <p:cNvSpPr/>
          <p:nvPr/>
        </p:nvSpPr>
        <p:spPr>
          <a:xfrm>
            <a:off x="6311152" y="3833057"/>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2</a:t>
            </a:r>
            <a:endParaRPr lang="en-US" dirty="0">
              <a:solidFill>
                <a:srgbClr val="FF0000"/>
              </a:solidFill>
            </a:endParaRPr>
          </a:p>
        </p:txBody>
      </p:sp>
      <p:sp>
        <p:nvSpPr>
          <p:cNvPr id="10" name="Oval 9"/>
          <p:cNvSpPr/>
          <p:nvPr/>
        </p:nvSpPr>
        <p:spPr>
          <a:xfrm>
            <a:off x="6311152" y="4563766"/>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3</a:t>
            </a:r>
            <a:endParaRPr lang="en-US" dirty="0">
              <a:solidFill>
                <a:srgbClr val="FF0000"/>
              </a:solidFill>
            </a:endParaRPr>
          </a:p>
        </p:txBody>
      </p:sp>
      <p:sp>
        <p:nvSpPr>
          <p:cNvPr id="11" name="Oval 10"/>
          <p:cNvSpPr/>
          <p:nvPr/>
        </p:nvSpPr>
        <p:spPr>
          <a:xfrm>
            <a:off x="6311152" y="5534584"/>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4</a:t>
            </a:r>
            <a:endParaRPr lang="en-US" dirty="0">
              <a:solidFill>
                <a:srgbClr val="FF0000"/>
              </a:solidFill>
            </a:endParaRPr>
          </a:p>
        </p:txBody>
      </p:sp>
      <p:sp>
        <p:nvSpPr>
          <p:cNvPr id="5" name="TextBox 4"/>
          <p:cNvSpPr txBox="1"/>
          <p:nvPr/>
        </p:nvSpPr>
        <p:spPr>
          <a:xfrm>
            <a:off x="395093" y="5621939"/>
            <a:ext cx="4248625" cy="1021690"/>
          </a:xfrm>
          <a:prstGeom prst="rect">
            <a:avLst/>
          </a:prstGeom>
          <a:noFill/>
        </p:spPr>
        <p:txBody>
          <a:bodyPr wrap="square" rtlCol="0">
            <a:spAutoFit/>
          </a:bodyPr>
          <a:lstStyle/>
          <a:p>
            <a:pPr>
              <a:lnSpc>
                <a:spcPct val="114000"/>
              </a:lnSpc>
            </a:pPr>
            <a:r>
              <a:rPr lang="en-US" dirty="0" smtClean="0"/>
              <a:t>*Up to 3 collaborators</a:t>
            </a:r>
          </a:p>
          <a:p>
            <a:pPr>
              <a:lnSpc>
                <a:spcPct val="114000"/>
              </a:lnSpc>
            </a:pPr>
            <a:r>
              <a:rPr lang="en-US" dirty="0" smtClean="0"/>
              <a:t>**Enables ‘hiding’ some files from being traced by </a:t>
            </a:r>
            <a:r>
              <a:rPr lang="en-US" dirty="0" err="1" smtClean="0"/>
              <a:t>Git</a:t>
            </a:r>
            <a:r>
              <a:rPr lang="en-US" dirty="0" smtClean="0"/>
              <a:t> </a:t>
            </a:r>
            <a:endParaRPr lang="en-US" dirty="0"/>
          </a:p>
        </p:txBody>
      </p:sp>
      <p:sp>
        <p:nvSpPr>
          <p:cNvPr id="12" name="Oval 11"/>
          <p:cNvSpPr/>
          <p:nvPr/>
        </p:nvSpPr>
        <p:spPr>
          <a:xfrm>
            <a:off x="7901127" y="6127782"/>
            <a:ext cx="735106" cy="6364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5</a:t>
            </a:r>
            <a:endParaRPr lang="en-US" dirty="0">
              <a:solidFill>
                <a:srgbClr val="FF0000"/>
              </a:solidFill>
            </a:endParaRPr>
          </a:p>
        </p:txBody>
      </p:sp>
      <p:sp>
        <p:nvSpPr>
          <p:cNvPr id="13" name="Slide Number Placeholder 12"/>
          <p:cNvSpPr>
            <a:spLocks noGrp="1"/>
          </p:cNvSpPr>
          <p:nvPr>
            <p:ph type="sldNum" sz="quarter" idx="12"/>
          </p:nvPr>
        </p:nvSpPr>
        <p:spPr/>
        <p:txBody>
          <a:bodyPr/>
          <a:lstStyle/>
          <a:p>
            <a:fld id="{50E8C6D2-E2E4-49F9-A49A-E0BCC5553016}" type="slidenum">
              <a:rPr lang="en-US" smtClean="0"/>
              <a:t>23</a:t>
            </a:fld>
            <a:endParaRPr lang="en-US"/>
          </a:p>
        </p:txBody>
      </p:sp>
    </p:spTree>
    <p:extLst>
      <p:ext uri="{BB962C8B-B14F-4D97-AF65-F5344CB8AC3E}">
        <p14:creationId xmlns:p14="http://schemas.microsoft.com/office/powerpoint/2010/main" val="2547902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199" y="1325563"/>
            <a:ext cx="11540284" cy="5195700"/>
          </a:xfrm>
          <a:prstGeom prst="rect">
            <a:avLst/>
          </a:prstGeom>
        </p:spPr>
      </p:pic>
      <p:sp>
        <p:nvSpPr>
          <p:cNvPr id="5" name="Title 1"/>
          <p:cNvSpPr>
            <a:spLocks noGrp="1"/>
          </p:cNvSpPr>
          <p:nvPr>
            <p:ph type="title"/>
          </p:nvPr>
        </p:nvSpPr>
        <p:spPr>
          <a:xfrm>
            <a:off x="838200" y="0"/>
            <a:ext cx="10515600" cy="1325563"/>
          </a:xfrm>
        </p:spPr>
        <p:txBody>
          <a:bodyPr/>
          <a:lstStyle/>
          <a:p>
            <a:pPr algn="ctr"/>
            <a:r>
              <a:rPr lang="en-US" b="1" dirty="0"/>
              <a:t>3. Connect to GitHub</a:t>
            </a:r>
          </a:p>
        </p:txBody>
      </p:sp>
      <p:sp>
        <p:nvSpPr>
          <p:cNvPr id="6" name="Slide Number Placeholder 5"/>
          <p:cNvSpPr>
            <a:spLocks noGrp="1"/>
          </p:cNvSpPr>
          <p:nvPr>
            <p:ph type="sldNum" sz="quarter" idx="12"/>
          </p:nvPr>
        </p:nvSpPr>
        <p:spPr/>
        <p:txBody>
          <a:bodyPr/>
          <a:lstStyle/>
          <a:p>
            <a:fld id="{50E8C6D2-E2E4-49F9-A49A-E0BCC5553016}" type="slidenum">
              <a:rPr lang="en-US" smtClean="0"/>
              <a:t>24</a:t>
            </a:fld>
            <a:endParaRPr lang="en-US"/>
          </a:p>
        </p:txBody>
      </p:sp>
    </p:spTree>
    <p:extLst>
      <p:ext uri="{BB962C8B-B14F-4D97-AF65-F5344CB8AC3E}">
        <p14:creationId xmlns:p14="http://schemas.microsoft.com/office/powerpoint/2010/main" val="2648294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199" y="1325563"/>
            <a:ext cx="11540284" cy="5195700"/>
          </a:xfrm>
          <a:prstGeom prst="rect">
            <a:avLst/>
          </a:prstGeom>
        </p:spPr>
      </p:pic>
      <p:sp>
        <p:nvSpPr>
          <p:cNvPr id="5" name="Title 1"/>
          <p:cNvSpPr>
            <a:spLocks noGrp="1"/>
          </p:cNvSpPr>
          <p:nvPr>
            <p:ph type="title"/>
          </p:nvPr>
        </p:nvSpPr>
        <p:spPr>
          <a:xfrm>
            <a:off x="838200" y="0"/>
            <a:ext cx="10515600" cy="1325563"/>
          </a:xfrm>
        </p:spPr>
        <p:txBody>
          <a:bodyPr/>
          <a:lstStyle/>
          <a:p>
            <a:pPr algn="ctr"/>
            <a:r>
              <a:rPr lang="en-US" b="1" dirty="0"/>
              <a:t>3. Connect to GitHub</a:t>
            </a:r>
          </a:p>
        </p:txBody>
      </p:sp>
      <p:sp>
        <p:nvSpPr>
          <p:cNvPr id="2" name="Oval 1"/>
          <p:cNvSpPr/>
          <p:nvPr/>
        </p:nvSpPr>
        <p:spPr>
          <a:xfrm>
            <a:off x="2026024" y="2510118"/>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6024" y="5728447"/>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26024" y="5056095"/>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0E8C6D2-E2E4-49F9-A49A-E0BCC5553016}" type="slidenum">
              <a:rPr lang="en-US" smtClean="0"/>
              <a:t>25</a:t>
            </a:fld>
            <a:endParaRPr lang="en-US"/>
          </a:p>
        </p:txBody>
      </p:sp>
    </p:spTree>
    <p:extLst>
      <p:ext uri="{BB962C8B-B14F-4D97-AF65-F5344CB8AC3E}">
        <p14:creationId xmlns:p14="http://schemas.microsoft.com/office/powerpoint/2010/main" val="2670829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199" y="1325563"/>
            <a:ext cx="11540284" cy="5195700"/>
          </a:xfrm>
          <a:prstGeom prst="rect">
            <a:avLst/>
          </a:prstGeom>
        </p:spPr>
      </p:pic>
      <p:sp>
        <p:nvSpPr>
          <p:cNvPr id="5" name="Title 1"/>
          <p:cNvSpPr>
            <a:spLocks noGrp="1"/>
          </p:cNvSpPr>
          <p:nvPr>
            <p:ph type="title"/>
          </p:nvPr>
        </p:nvSpPr>
        <p:spPr>
          <a:xfrm>
            <a:off x="838200" y="0"/>
            <a:ext cx="10515600" cy="1325563"/>
          </a:xfrm>
        </p:spPr>
        <p:txBody>
          <a:bodyPr/>
          <a:lstStyle/>
          <a:p>
            <a:pPr algn="ctr"/>
            <a:r>
              <a:rPr lang="en-US" b="1" dirty="0"/>
              <a:t>3. Connect to GitHub</a:t>
            </a:r>
          </a:p>
        </p:txBody>
      </p:sp>
      <p:sp>
        <p:nvSpPr>
          <p:cNvPr id="2" name="Oval 1"/>
          <p:cNvSpPr/>
          <p:nvPr/>
        </p:nvSpPr>
        <p:spPr>
          <a:xfrm>
            <a:off x="10461813" y="3845859"/>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461813" y="3875042"/>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84443" y="4462044"/>
            <a:ext cx="5740508" cy="880369"/>
          </a:xfrm>
          <a:prstGeom prst="rect">
            <a:avLst/>
          </a:prstGeom>
          <a:solidFill>
            <a:schemeClr val="bg1"/>
          </a:solidFill>
        </p:spPr>
        <p:txBody>
          <a:bodyPr wrap="square" anchor="ctr">
            <a:spAutoFit/>
          </a:bodyPr>
          <a:lstStyle/>
          <a:p>
            <a:pPr marL="342900" indent="-342900">
              <a:lnSpc>
                <a:spcPct val="150000"/>
              </a:lnSpc>
              <a:buFont typeface="+mj-lt"/>
              <a:buAutoNum type="arabicPeriod"/>
            </a:pPr>
            <a:r>
              <a:rPr lang="en-US" dirty="0"/>
              <a:t>Click the Code </a:t>
            </a:r>
            <a:r>
              <a:rPr lang="en-US" dirty="0" smtClean="0"/>
              <a:t>button</a:t>
            </a:r>
            <a:br>
              <a:rPr lang="en-US" dirty="0" smtClean="0"/>
            </a:br>
            <a:endParaRPr lang="en-US" dirty="0"/>
          </a:p>
        </p:txBody>
      </p:sp>
      <p:sp>
        <p:nvSpPr>
          <p:cNvPr id="3" name="Slide Number Placeholder 2"/>
          <p:cNvSpPr>
            <a:spLocks noGrp="1"/>
          </p:cNvSpPr>
          <p:nvPr>
            <p:ph type="sldNum" sz="quarter" idx="12"/>
          </p:nvPr>
        </p:nvSpPr>
        <p:spPr/>
        <p:txBody>
          <a:bodyPr/>
          <a:lstStyle/>
          <a:p>
            <a:fld id="{50E8C6D2-E2E4-49F9-A49A-E0BCC5553016}" type="slidenum">
              <a:rPr lang="en-US" smtClean="0"/>
              <a:t>26</a:t>
            </a:fld>
            <a:endParaRPr lang="en-US"/>
          </a:p>
        </p:txBody>
      </p:sp>
    </p:spTree>
    <p:extLst>
      <p:ext uri="{BB962C8B-B14F-4D97-AF65-F5344CB8AC3E}">
        <p14:creationId xmlns:p14="http://schemas.microsoft.com/office/powerpoint/2010/main" val="2165351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048" y="375513"/>
            <a:ext cx="12100952" cy="6278206"/>
          </a:xfrm>
          <a:prstGeom prst="rect">
            <a:avLst/>
          </a:prstGeom>
        </p:spPr>
      </p:pic>
      <p:sp>
        <p:nvSpPr>
          <p:cNvPr id="7" name="Oval 6"/>
          <p:cNvSpPr/>
          <p:nvPr/>
        </p:nvSpPr>
        <p:spPr>
          <a:xfrm>
            <a:off x="10705004" y="3038464"/>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062733" y="4299244"/>
            <a:ext cx="995941"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74715" y="3686800"/>
            <a:ext cx="5740508" cy="923330"/>
          </a:xfrm>
          <a:prstGeom prst="rect">
            <a:avLst/>
          </a:prstGeom>
          <a:solidFill>
            <a:schemeClr val="bg1"/>
          </a:solidFill>
        </p:spPr>
        <p:txBody>
          <a:bodyPr wrap="square" anchor="ctr">
            <a:spAutoFit/>
          </a:bodyPr>
          <a:lstStyle/>
          <a:p>
            <a:pPr marL="342900" indent="-342900">
              <a:lnSpc>
                <a:spcPct val="150000"/>
              </a:lnSpc>
              <a:buFont typeface="+mj-lt"/>
              <a:buAutoNum type="arabicPeriod"/>
            </a:pPr>
            <a:r>
              <a:rPr lang="en-US" dirty="0">
                <a:solidFill>
                  <a:schemeClr val="bg1">
                    <a:lumMod val="75000"/>
                  </a:schemeClr>
                </a:solidFill>
              </a:rPr>
              <a:t>Click the Code button</a:t>
            </a:r>
          </a:p>
          <a:p>
            <a:pPr marL="342900" indent="-342900">
              <a:lnSpc>
                <a:spcPct val="150000"/>
              </a:lnSpc>
              <a:buFont typeface="+mj-lt"/>
              <a:buAutoNum type="arabicPeriod"/>
            </a:pPr>
            <a:r>
              <a:rPr lang="en-US" dirty="0" smtClean="0"/>
              <a:t>Copy the link from the HTTPS tab to your Clipboard</a:t>
            </a:r>
            <a:endParaRPr lang="en-US" dirty="0"/>
          </a:p>
        </p:txBody>
      </p:sp>
      <p:sp>
        <p:nvSpPr>
          <p:cNvPr id="11" name="Slide Number Placeholder 10"/>
          <p:cNvSpPr>
            <a:spLocks noGrp="1"/>
          </p:cNvSpPr>
          <p:nvPr>
            <p:ph type="sldNum" sz="quarter" idx="12"/>
          </p:nvPr>
        </p:nvSpPr>
        <p:spPr/>
        <p:txBody>
          <a:bodyPr/>
          <a:lstStyle/>
          <a:p>
            <a:fld id="{50E8C6D2-E2E4-49F9-A49A-E0BCC5553016}" type="slidenum">
              <a:rPr lang="en-US" smtClean="0"/>
              <a:t>27</a:t>
            </a:fld>
            <a:endParaRPr lang="en-US"/>
          </a:p>
        </p:txBody>
      </p:sp>
    </p:spTree>
    <p:extLst>
      <p:ext uri="{BB962C8B-B14F-4D97-AF65-F5344CB8AC3E}">
        <p14:creationId xmlns:p14="http://schemas.microsoft.com/office/powerpoint/2010/main" val="412875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048" y="375513"/>
            <a:ext cx="12100952" cy="6278206"/>
          </a:xfrm>
          <a:prstGeom prst="rect">
            <a:avLst/>
          </a:prstGeom>
        </p:spPr>
      </p:pic>
      <p:sp>
        <p:nvSpPr>
          <p:cNvPr id="7" name="Oval 6"/>
          <p:cNvSpPr/>
          <p:nvPr/>
        </p:nvSpPr>
        <p:spPr>
          <a:xfrm>
            <a:off x="10705004" y="3038464"/>
            <a:ext cx="13536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062733" y="4299244"/>
            <a:ext cx="995941"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74715" y="3686800"/>
            <a:ext cx="5740508" cy="923330"/>
          </a:xfrm>
          <a:prstGeom prst="rect">
            <a:avLst/>
          </a:prstGeom>
          <a:solidFill>
            <a:schemeClr val="bg1"/>
          </a:solidFill>
        </p:spPr>
        <p:txBody>
          <a:bodyPr wrap="square" anchor="ctr">
            <a:spAutoFit/>
          </a:bodyPr>
          <a:lstStyle/>
          <a:p>
            <a:pPr marL="342900" indent="-342900">
              <a:lnSpc>
                <a:spcPct val="150000"/>
              </a:lnSpc>
              <a:buFont typeface="+mj-lt"/>
              <a:buAutoNum type="arabicPeriod"/>
            </a:pPr>
            <a:r>
              <a:rPr lang="en-US" dirty="0">
                <a:solidFill>
                  <a:schemeClr val="bg1">
                    <a:lumMod val="75000"/>
                  </a:schemeClr>
                </a:solidFill>
              </a:rPr>
              <a:t>Click the Code button</a:t>
            </a:r>
          </a:p>
          <a:p>
            <a:pPr marL="342900" indent="-342900">
              <a:lnSpc>
                <a:spcPct val="150000"/>
              </a:lnSpc>
              <a:buFont typeface="+mj-lt"/>
              <a:buAutoNum type="arabicPeriod"/>
            </a:pPr>
            <a:r>
              <a:rPr lang="en-US" dirty="0" smtClean="0"/>
              <a:t>Copy the link from the HTTPS tab to your Clipboard</a:t>
            </a:r>
            <a:endParaRPr lang="en-US" dirty="0"/>
          </a:p>
        </p:txBody>
      </p:sp>
      <p:sp>
        <p:nvSpPr>
          <p:cNvPr id="11" name="Slide Number Placeholder 10"/>
          <p:cNvSpPr>
            <a:spLocks noGrp="1"/>
          </p:cNvSpPr>
          <p:nvPr>
            <p:ph type="sldNum" sz="quarter" idx="12"/>
          </p:nvPr>
        </p:nvSpPr>
        <p:spPr/>
        <p:txBody>
          <a:bodyPr/>
          <a:lstStyle/>
          <a:p>
            <a:fld id="{50E8C6D2-E2E4-49F9-A49A-E0BCC5553016}" type="slidenum">
              <a:rPr lang="en-US" smtClean="0"/>
              <a:t>28</a:t>
            </a:fld>
            <a:endParaRPr lang="en-US"/>
          </a:p>
        </p:txBody>
      </p:sp>
      <p:sp>
        <p:nvSpPr>
          <p:cNvPr id="9" name="Rectangle 8"/>
          <p:cNvSpPr/>
          <p:nvPr/>
        </p:nvSpPr>
        <p:spPr>
          <a:xfrm>
            <a:off x="1974715" y="4899393"/>
            <a:ext cx="5740508" cy="1754326"/>
          </a:xfrm>
          <a:prstGeom prst="rect">
            <a:avLst/>
          </a:prstGeom>
          <a:solidFill>
            <a:schemeClr val="bg1"/>
          </a:solidFill>
        </p:spPr>
        <p:txBody>
          <a:bodyPr wrap="square" anchor="ctr">
            <a:spAutoFit/>
          </a:bodyPr>
          <a:lstStyle/>
          <a:p>
            <a:pPr>
              <a:lnSpc>
                <a:spcPct val="150000"/>
              </a:lnSpc>
            </a:pPr>
            <a:r>
              <a:rPr lang="en-US" dirty="0" smtClean="0">
                <a:solidFill>
                  <a:srgbClr val="FF0000"/>
                </a:solidFill>
              </a:rPr>
              <a:t>IF YOU CANNOT FIND THE ‘CODE’ BUTTON, DON’T PANIC!</a:t>
            </a:r>
          </a:p>
          <a:p>
            <a:pPr>
              <a:lnSpc>
                <a:spcPct val="150000"/>
              </a:lnSpc>
            </a:pPr>
            <a:r>
              <a:rPr lang="en-US" dirty="0" smtClean="0">
                <a:solidFill>
                  <a:srgbClr val="FF0000"/>
                </a:solidFill>
              </a:rPr>
              <a:t>It means you created an empty repository (without README, .</a:t>
            </a:r>
            <a:r>
              <a:rPr lang="en-US" dirty="0" err="1" smtClean="0">
                <a:solidFill>
                  <a:srgbClr val="FF0000"/>
                </a:solidFill>
              </a:rPr>
              <a:t>gitignore</a:t>
            </a:r>
            <a:r>
              <a:rPr lang="en-US" dirty="0" smtClean="0">
                <a:solidFill>
                  <a:srgbClr val="FF0000"/>
                </a:solidFill>
              </a:rPr>
              <a:t> or any other file). As soon you add a file to the repo (e.g. README), the button will appear</a:t>
            </a:r>
            <a:endParaRPr lang="en-US" dirty="0">
              <a:solidFill>
                <a:srgbClr val="FF0000"/>
              </a:solidFill>
            </a:endParaRPr>
          </a:p>
        </p:txBody>
      </p:sp>
    </p:spTree>
    <p:extLst>
      <p:ext uri="{BB962C8B-B14F-4D97-AF65-F5344CB8AC3E}">
        <p14:creationId xmlns:p14="http://schemas.microsoft.com/office/powerpoint/2010/main" val="3196768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pPr algn="ctr"/>
            <a:r>
              <a:rPr lang="en-US" b="1" dirty="0" smtClean="0"/>
              <a:t>4. Clone </a:t>
            </a:r>
            <a:r>
              <a:rPr lang="en-US" b="1" dirty="0"/>
              <a:t>the repo to your local </a:t>
            </a:r>
            <a:r>
              <a:rPr lang="en-US" b="1" dirty="0" smtClean="0"/>
              <a:t>machine</a:t>
            </a:r>
            <a:endParaRPr lang="en-US" b="1" dirty="0"/>
          </a:p>
        </p:txBody>
      </p:sp>
      <p:sp>
        <p:nvSpPr>
          <p:cNvPr id="6" name="TextBox 5"/>
          <p:cNvSpPr txBox="1"/>
          <p:nvPr/>
        </p:nvSpPr>
        <p:spPr>
          <a:xfrm>
            <a:off x="770106" y="1147862"/>
            <a:ext cx="10583694" cy="923330"/>
          </a:xfrm>
          <a:prstGeom prst="rect">
            <a:avLst/>
          </a:prstGeom>
          <a:noFill/>
        </p:spPr>
        <p:txBody>
          <a:bodyPr wrap="square" rtlCol="0">
            <a:spAutoFit/>
          </a:bodyPr>
          <a:lstStyle/>
          <a:p>
            <a:pPr algn="ctr">
              <a:lnSpc>
                <a:spcPct val="150000"/>
              </a:lnSpc>
            </a:pPr>
            <a:r>
              <a:rPr lang="en-US" dirty="0" smtClean="0"/>
              <a:t>Now you have 2 options depending if you are </a:t>
            </a:r>
            <a:r>
              <a:rPr lang="en-US" dirty="0"/>
              <a:t>starting a new R </a:t>
            </a:r>
            <a:r>
              <a:rPr lang="en-US" dirty="0" smtClean="0"/>
              <a:t>Project </a:t>
            </a:r>
            <a:r>
              <a:rPr lang="en-US" dirty="0"/>
              <a:t>or </a:t>
            </a:r>
            <a:r>
              <a:rPr lang="en-US" dirty="0" smtClean="0"/>
              <a:t>you  already have an existing R Project that you want to connect with </a:t>
            </a:r>
            <a:r>
              <a:rPr lang="en-US" dirty="0" err="1" smtClean="0"/>
              <a:t>Git</a:t>
            </a:r>
            <a:endParaRPr lang="en-US" dirty="0"/>
          </a:p>
        </p:txBody>
      </p:sp>
      <p:sp>
        <p:nvSpPr>
          <p:cNvPr id="10" name="Slide Number Placeholder 9"/>
          <p:cNvSpPr>
            <a:spLocks noGrp="1"/>
          </p:cNvSpPr>
          <p:nvPr>
            <p:ph type="sldNum" sz="quarter" idx="12"/>
          </p:nvPr>
        </p:nvSpPr>
        <p:spPr/>
        <p:txBody>
          <a:bodyPr/>
          <a:lstStyle/>
          <a:p>
            <a:fld id="{50E8C6D2-E2E4-49F9-A49A-E0BCC5553016}" type="slidenum">
              <a:rPr lang="en-US" smtClean="0"/>
              <a:t>29</a:t>
            </a:fld>
            <a:endParaRPr lang="en-US"/>
          </a:p>
        </p:txBody>
      </p:sp>
    </p:spTree>
    <p:extLst>
      <p:ext uri="{BB962C8B-B14F-4D97-AF65-F5344CB8AC3E}">
        <p14:creationId xmlns:p14="http://schemas.microsoft.com/office/powerpoint/2010/main" val="2593606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Using </a:t>
            </a:r>
            <a:r>
              <a:rPr lang="en-US" b="1" dirty="0" err="1"/>
              <a:t>Git</a:t>
            </a:r>
            <a:r>
              <a:rPr lang="en-US" b="1" dirty="0"/>
              <a:t> within </a:t>
            </a:r>
            <a:r>
              <a:rPr lang="en-US" b="1" dirty="0" smtClean="0"/>
              <a:t>RStudio</a:t>
            </a:r>
            <a:endParaRPr lang="en-US" dirty="0"/>
          </a:p>
        </p:txBody>
      </p:sp>
      <p:pic>
        <p:nvPicPr>
          <p:cNvPr id="6" name="Picture 5"/>
          <p:cNvPicPr>
            <a:picLocks noChangeAspect="1"/>
          </p:cNvPicPr>
          <p:nvPr/>
        </p:nvPicPr>
        <p:blipFill>
          <a:blip r:embed="rId3"/>
          <a:stretch>
            <a:fillRect/>
          </a:stretch>
        </p:blipFill>
        <p:spPr>
          <a:xfrm>
            <a:off x="523568" y="2891974"/>
            <a:ext cx="4174234" cy="2374140"/>
          </a:xfrm>
          <a:prstGeom prst="rect">
            <a:avLst/>
          </a:prstGeom>
        </p:spPr>
      </p:pic>
      <p:sp>
        <p:nvSpPr>
          <p:cNvPr id="5" name="TextBox 4"/>
          <p:cNvSpPr txBox="1"/>
          <p:nvPr/>
        </p:nvSpPr>
        <p:spPr>
          <a:xfrm>
            <a:off x="4886633" y="3201881"/>
            <a:ext cx="7114294" cy="1754326"/>
          </a:xfrm>
          <a:prstGeom prst="rect">
            <a:avLst/>
          </a:prstGeom>
          <a:noFill/>
        </p:spPr>
        <p:txBody>
          <a:bodyPr wrap="square" rtlCol="0">
            <a:spAutoFit/>
          </a:bodyPr>
          <a:lstStyle/>
          <a:p>
            <a:pPr algn="ctr">
              <a:lnSpc>
                <a:spcPct val="150000"/>
              </a:lnSpc>
            </a:pPr>
            <a:r>
              <a:rPr lang="en-US" b="1" dirty="0" smtClean="0"/>
              <a:t>After this workshop you should be able to:</a:t>
            </a:r>
          </a:p>
          <a:p>
            <a:pPr marL="285750" indent="-285750">
              <a:lnSpc>
                <a:spcPct val="150000"/>
              </a:lnSpc>
              <a:buFont typeface="Arial" panose="020B0604020202020204" pitchFamily="34" charset="0"/>
              <a:buChar char="•"/>
            </a:pPr>
            <a:r>
              <a:rPr lang="en-US" dirty="0" smtClean="0"/>
              <a:t>Install all the necessary software to use </a:t>
            </a:r>
            <a:r>
              <a:rPr lang="en-US" dirty="0" err="1" smtClean="0"/>
              <a:t>Git</a:t>
            </a:r>
            <a:r>
              <a:rPr lang="en-US" dirty="0" smtClean="0"/>
              <a:t> version control with RStudio</a:t>
            </a:r>
          </a:p>
          <a:p>
            <a:pPr marL="285750" indent="-285750">
              <a:lnSpc>
                <a:spcPct val="150000"/>
              </a:lnSpc>
              <a:buFont typeface="Arial" panose="020B0604020202020204" pitchFamily="34" charset="0"/>
              <a:buChar char="•"/>
            </a:pPr>
            <a:r>
              <a:rPr lang="en-US" dirty="0" smtClean="0"/>
              <a:t>Configure </a:t>
            </a:r>
            <a:r>
              <a:rPr lang="en-US" dirty="0" err="1" smtClean="0"/>
              <a:t>Git</a:t>
            </a:r>
            <a:r>
              <a:rPr lang="en-US" dirty="0" smtClean="0"/>
              <a:t> to communicate with an online repository (e.g. GitHub)</a:t>
            </a:r>
          </a:p>
          <a:p>
            <a:pPr marL="285750" indent="-285750">
              <a:lnSpc>
                <a:spcPct val="150000"/>
              </a:lnSpc>
              <a:buFont typeface="Arial" panose="020B0604020202020204" pitchFamily="34" charset="0"/>
              <a:buChar char="•"/>
            </a:pPr>
            <a:r>
              <a:rPr lang="en-US" dirty="0" smtClean="0"/>
              <a:t>‘Stage’, ‘commit’, ‘push’ and ‘pull’ your code to the online repository</a:t>
            </a:r>
            <a:endParaRPr lang="en-US" dirty="0"/>
          </a:p>
        </p:txBody>
      </p:sp>
      <p:sp>
        <p:nvSpPr>
          <p:cNvPr id="3" name="Rectangle 2"/>
          <p:cNvSpPr/>
          <p:nvPr/>
        </p:nvSpPr>
        <p:spPr>
          <a:xfrm>
            <a:off x="162456" y="5481439"/>
            <a:ext cx="11867095" cy="934358"/>
          </a:xfrm>
          <a:prstGeom prst="rect">
            <a:avLst/>
          </a:prstGeom>
        </p:spPr>
        <p:txBody>
          <a:bodyPr wrap="none">
            <a:spAutoFit/>
          </a:bodyPr>
          <a:lstStyle/>
          <a:p>
            <a:pPr algn="ctr">
              <a:lnSpc>
                <a:spcPct val="114000"/>
              </a:lnSpc>
            </a:pPr>
            <a:r>
              <a:rPr lang="en-US" sz="2400" dirty="0" smtClean="0"/>
              <a:t>More details on each step discussed here you will find at: </a:t>
            </a:r>
            <a:r>
              <a:rPr lang="en-US" sz="2400" dirty="0" smtClean="0">
                <a:hlinkClick r:id="rId4"/>
              </a:rPr>
              <a:t>happygitwithr.com</a:t>
            </a:r>
            <a:endParaRPr lang="en-US" sz="2400" dirty="0" smtClean="0"/>
          </a:p>
          <a:p>
            <a:pPr algn="ctr">
              <a:lnSpc>
                <a:spcPct val="114000"/>
              </a:lnSpc>
            </a:pPr>
            <a:r>
              <a:rPr lang="en-US" sz="2400" dirty="0" smtClean="0"/>
              <a:t>If you prefer less details but straight to the </a:t>
            </a:r>
            <a:r>
              <a:rPr lang="en-US" sz="2400" dirty="0" err="1" smtClean="0"/>
              <a:t>poing</a:t>
            </a:r>
            <a:r>
              <a:rPr lang="en-US" sz="2400" dirty="0" smtClean="0"/>
              <a:t>, </a:t>
            </a:r>
            <a:r>
              <a:rPr lang="en-US" sz="2400" dirty="0"/>
              <a:t>try </a:t>
            </a:r>
            <a:r>
              <a:rPr lang="en-US" sz="2400" dirty="0" smtClean="0">
                <a:hlinkClick r:id="rId5"/>
              </a:rPr>
              <a:t>cfss.uchicago.edu/setup/</a:t>
            </a:r>
            <a:r>
              <a:rPr lang="en-US" sz="2400" dirty="0" err="1" smtClean="0">
                <a:hlinkClick r:id="rId5"/>
              </a:rPr>
              <a:t>git</a:t>
            </a:r>
            <a:r>
              <a:rPr lang="en-US" sz="2400" dirty="0" smtClean="0">
                <a:hlinkClick r:id="rId5"/>
              </a:rPr>
              <a:t>-with-</a:t>
            </a:r>
            <a:r>
              <a:rPr lang="en-US" sz="2400" dirty="0" err="1" smtClean="0">
                <a:hlinkClick r:id="rId5"/>
              </a:rPr>
              <a:t>rstudio</a:t>
            </a:r>
            <a:endParaRPr lang="en-US" sz="2400" dirty="0"/>
          </a:p>
        </p:txBody>
      </p:sp>
      <p:sp>
        <p:nvSpPr>
          <p:cNvPr id="7" name="Slide Number Placeholder 6"/>
          <p:cNvSpPr>
            <a:spLocks noGrp="1"/>
          </p:cNvSpPr>
          <p:nvPr>
            <p:ph type="sldNum" sz="quarter" idx="12"/>
          </p:nvPr>
        </p:nvSpPr>
        <p:spPr/>
        <p:txBody>
          <a:bodyPr/>
          <a:lstStyle/>
          <a:p>
            <a:fld id="{50E8C6D2-E2E4-49F9-A49A-E0BCC5553016}" type="slidenum">
              <a:rPr lang="en-US" smtClean="0"/>
              <a:t>3</a:t>
            </a:fld>
            <a:endParaRPr lang="en-US" dirty="0"/>
          </a:p>
        </p:txBody>
      </p:sp>
      <p:sp>
        <p:nvSpPr>
          <p:cNvPr id="8" name="TextBox 7"/>
          <p:cNvSpPr txBox="1"/>
          <p:nvPr/>
        </p:nvSpPr>
        <p:spPr>
          <a:xfrm>
            <a:off x="838200" y="1690688"/>
            <a:ext cx="10515600" cy="880369"/>
          </a:xfrm>
          <a:prstGeom prst="rect">
            <a:avLst/>
          </a:prstGeom>
          <a:noFill/>
        </p:spPr>
        <p:txBody>
          <a:bodyPr wrap="square" rtlCol="0">
            <a:spAutoFit/>
          </a:bodyPr>
          <a:lstStyle/>
          <a:p>
            <a:pPr algn="ctr">
              <a:lnSpc>
                <a:spcPct val="150000"/>
              </a:lnSpc>
            </a:pPr>
            <a:r>
              <a:rPr lang="en-US" dirty="0" smtClean="0"/>
              <a:t>This demo will be based on Windows OS and </a:t>
            </a:r>
            <a:r>
              <a:rPr lang="en-US" dirty="0"/>
              <a:t>GitHub platform </a:t>
            </a:r>
            <a:r>
              <a:rPr lang="en-US" dirty="0" smtClean="0"/>
              <a:t>but do not worry – most of the procedures are common for different systems and platforms</a:t>
            </a:r>
            <a:endParaRPr lang="en-US" dirty="0"/>
          </a:p>
        </p:txBody>
      </p:sp>
    </p:spTree>
    <p:extLst>
      <p:ext uri="{BB962C8B-B14F-4D97-AF65-F5344CB8AC3E}">
        <p14:creationId xmlns:p14="http://schemas.microsoft.com/office/powerpoint/2010/main" val="84739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pPr algn="ctr"/>
            <a:r>
              <a:rPr lang="en-US" b="1" dirty="0"/>
              <a:t>4. </a:t>
            </a:r>
            <a:r>
              <a:rPr lang="en-US" b="1" dirty="0" smtClean="0"/>
              <a:t>Clone </a:t>
            </a:r>
            <a:r>
              <a:rPr lang="en-US" b="1" dirty="0"/>
              <a:t>the repo to your local machine</a:t>
            </a:r>
          </a:p>
        </p:txBody>
      </p:sp>
      <p:sp>
        <p:nvSpPr>
          <p:cNvPr id="7" name="TextBox 6"/>
          <p:cNvSpPr txBox="1"/>
          <p:nvPr/>
        </p:nvSpPr>
        <p:spPr>
          <a:xfrm>
            <a:off x="301557" y="1509549"/>
            <a:ext cx="4212077" cy="4662815"/>
          </a:xfrm>
          <a:prstGeom prst="rect">
            <a:avLst/>
          </a:prstGeom>
          <a:noFill/>
        </p:spPr>
        <p:txBody>
          <a:bodyPr wrap="square" rtlCol="0">
            <a:spAutoFit/>
          </a:bodyPr>
          <a:lstStyle/>
          <a:p>
            <a:pPr>
              <a:lnSpc>
                <a:spcPct val="150000"/>
              </a:lnSpc>
            </a:pPr>
            <a:r>
              <a:rPr lang="en-US" b="1" dirty="0" smtClean="0"/>
              <a:t>Brand new R Project:</a:t>
            </a:r>
          </a:p>
          <a:p>
            <a:pPr marL="342900" indent="-342900">
              <a:lnSpc>
                <a:spcPct val="150000"/>
              </a:lnSpc>
              <a:buFont typeface="+mj-lt"/>
              <a:buAutoNum type="arabicPeriod"/>
            </a:pPr>
            <a:r>
              <a:rPr lang="en-US" dirty="0" smtClean="0"/>
              <a:t>In RStudio &gt;&gt; File &gt;&gt; New Project…</a:t>
            </a:r>
          </a:p>
          <a:p>
            <a:pPr marL="342900" indent="-342900">
              <a:lnSpc>
                <a:spcPct val="150000"/>
              </a:lnSpc>
              <a:buFont typeface="+mj-lt"/>
              <a:buAutoNum type="arabicPeriod"/>
            </a:pPr>
            <a:r>
              <a:rPr lang="en-US" dirty="0" smtClean="0"/>
              <a:t>Choose Version Control</a:t>
            </a:r>
          </a:p>
          <a:p>
            <a:pPr marL="342900" indent="-342900">
              <a:lnSpc>
                <a:spcPct val="150000"/>
              </a:lnSpc>
              <a:buFont typeface="+mj-lt"/>
              <a:buAutoNum type="arabicPeriod"/>
            </a:pPr>
            <a:r>
              <a:rPr lang="en-US" dirty="0" smtClean="0"/>
              <a:t>Choose </a:t>
            </a:r>
            <a:r>
              <a:rPr lang="en-US" dirty="0" err="1" smtClean="0"/>
              <a:t>Git</a:t>
            </a:r>
            <a:endParaRPr lang="en-US" dirty="0" smtClean="0"/>
          </a:p>
          <a:p>
            <a:pPr marL="342900" indent="-342900">
              <a:lnSpc>
                <a:spcPct val="150000"/>
              </a:lnSpc>
              <a:buFont typeface="+mj-lt"/>
              <a:buAutoNum type="arabicPeriod"/>
            </a:pPr>
            <a:r>
              <a:rPr lang="en-US" dirty="0" smtClean="0"/>
              <a:t>Paste the link to your repository into the Repository URL field (the Project directory name will be filled automatically)</a:t>
            </a:r>
          </a:p>
          <a:p>
            <a:pPr marL="342900" indent="-342900">
              <a:lnSpc>
                <a:spcPct val="150000"/>
              </a:lnSpc>
              <a:buFont typeface="+mj-lt"/>
              <a:buAutoNum type="arabicPeriod"/>
            </a:pPr>
            <a:r>
              <a:rPr lang="en-US" dirty="0" smtClean="0"/>
              <a:t>Click </a:t>
            </a:r>
            <a:r>
              <a:rPr lang="en-US" dirty="0"/>
              <a:t>Browse</a:t>
            </a:r>
            <a:r>
              <a:rPr lang="en-US" dirty="0" smtClean="0"/>
              <a:t>… to choose the location where your new Project will be created</a:t>
            </a:r>
          </a:p>
          <a:p>
            <a:pPr marL="342900" indent="-342900">
              <a:lnSpc>
                <a:spcPct val="150000"/>
              </a:lnSpc>
              <a:buFont typeface="+mj-lt"/>
              <a:buAutoNum type="arabicPeriod"/>
            </a:pPr>
            <a:r>
              <a:rPr lang="en-US" dirty="0" smtClean="0"/>
              <a:t>Click Create Project</a:t>
            </a:r>
          </a:p>
        </p:txBody>
      </p:sp>
      <p:pic>
        <p:nvPicPr>
          <p:cNvPr id="9" name="Picture 8"/>
          <p:cNvPicPr>
            <a:picLocks noChangeAspect="1"/>
          </p:cNvPicPr>
          <p:nvPr/>
        </p:nvPicPr>
        <p:blipFill>
          <a:blip r:embed="rId2"/>
          <a:stretch>
            <a:fillRect/>
          </a:stretch>
        </p:blipFill>
        <p:spPr>
          <a:xfrm>
            <a:off x="5067300" y="1625560"/>
            <a:ext cx="6286500" cy="4429125"/>
          </a:xfrm>
          <a:prstGeom prst="rect">
            <a:avLst/>
          </a:prstGeom>
        </p:spPr>
      </p:pic>
      <p:sp>
        <p:nvSpPr>
          <p:cNvPr id="10" name="Slide Number Placeholder 9"/>
          <p:cNvSpPr>
            <a:spLocks noGrp="1"/>
          </p:cNvSpPr>
          <p:nvPr>
            <p:ph type="sldNum" sz="quarter" idx="12"/>
          </p:nvPr>
        </p:nvSpPr>
        <p:spPr/>
        <p:txBody>
          <a:bodyPr/>
          <a:lstStyle/>
          <a:p>
            <a:fld id="{50E8C6D2-E2E4-49F9-A49A-E0BCC5553016}" type="slidenum">
              <a:rPr lang="en-US" smtClean="0"/>
              <a:t>30</a:t>
            </a:fld>
            <a:endParaRPr lang="en-US"/>
          </a:p>
        </p:txBody>
      </p:sp>
    </p:spTree>
    <p:extLst>
      <p:ext uri="{BB962C8B-B14F-4D97-AF65-F5344CB8AC3E}">
        <p14:creationId xmlns:p14="http://schemas.microsoft.com/office/powerpoint/2010/main" val="3601629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pPr algn="ctr"/>
            <a:r>
              <a:rPr lang="en-US" b="1" dirty="0"/>
              <a:t>4. </a:t>
            </a:r>
            <a:r>
              <a:rPr lang="en-US" b="1" dirty="0" smtClean="0"/>
              <a:t>Clone </a:t>
            </a:r>
            <a:r>
              <a:rPr lang="en-US" b="1" dirty="0"/>
              <a:t>the repo to your local machine</a:t>
            </a:r>
          </a:p>
        </p:txBody>
      </p:sp>
      <p:pic>
        <p:nvPicPr>
          <p:cNvPr id="2" name="Picture 1"/>
          <p:cNvPicPr>
            <a:picLocks noChangeAspect="1"/>
          </p:cNvPicPr>
          <p:nvPr/>
        </p:nvPicPr>
        <p:blipFill>
          <a:blip r:embed="rId2"/>
          <a:stretch>
            <a:fillRect/>
          </a:stretch>
        </p:blipFill>
        <p:spPr>
          <a:xfrm>
            <a:off x="4988690" y="1590891"/>
            <a:ext cx="5585276" cy="5169705"/>
          </a:xfrm>
          <a:prstGeom prst="rect">
            <a:avLst/>
          </a:prstGeom>
        </p:spPr>
      </p:pic>
      <p:sp>
        <p:nvSpPr>
          <p:cNvPr id="3" name="Oval 2"/>
          <p:cNvSpPr/>
          <p:nvPr/>
        </p:nvSpPr>
        <p:spPr>
          <a:xfrm>
            <a:off x="6553734" y="1898470"/>
            <a:ext cx="2811293" cy="739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50E8C6D2-E2E4-49F9-A49A-E0BCC5553016}" type="slidenum">
              <a:rPr lang="en-US" smtClean="0"/>
              <a:t>31</a:t>
            </a:fld>
            <a:endParaRPr lang="en-US"/>
          </a:p>
        </p:txBody>
      </p:sp>
      <p:sp>
        <p:nvSpPr>
          <p:cNvPr id="10" name="TextBox 9"/>
          <p:cNvSpPr txBox="1"/>
          <p:nvPr/>
        </p:nvSpPr>
        <p:spPr>
          <a:xfrm>
            <a:off x="301557" y="1509549"/>
            <a:ext cx="4212077" cy="4662815"/>
          </a:xfrm>
          <a:prstGeom prst="rect">
            <a:avLst/>
          </a:prstGeom>
          <a:noFill/>
        </p:spPr>
        <p:txBody>
          <a:bodyPr wrap="square" rtlCol="0">
            <a:spAutoFit/>
          </a:bodyPr>
          <a:lstStyle/>
          <a:p>
            <a:pPr>
              <a:lnSpc>
                <a:spcPct val="150000"/>
              </a:lnSpc>
            </a:pPr>
            <a:r>
              <a:rPr lang="en-US" b="1" dirty="0" smtClean="0"/>
              <a:t>Brand new R Project:</a:t>
            </a:r>
          </a:p>
          <a:p>
            <a:pPr marL="342900" indent="-342900">
              <a:lnSpc>
                <a:spcPct val="150000"/>
              </a:lnSpc>
              <a:buFont typeface="+mj-lt"/>
              <a:buAutoNum type="arabicPeriod"/>
            </a:pPr>
            <a:r>
              <a:rPr lang="en-US" dirty="0" smtClean="0"/>
              <a:t>In RStudio &gt;&gt; File &gt;&gt; New Project…</a:t>
            </a:r>
          </a:p>
          <a:p>
            <a:pPr marL="342900" indent="-342900">
              <a:lnSpc>
                <a:spcPct val="150000"/>
              </a:lnSpc>
              <a:buFont typeface="+mj-lt"/>
              <a:buAutoNum type="arabicPeriod"/>
            </a:pPr>
            <a:r>
              <a:rPr lang="en-US" dirty="0" smtClean="0"/>
              <a:t>Choose Version Control</a:t>
            </a:r>
          </a:p>
          <a:p>
            <a:pPr marL="342900" indent="-342900">
              <a:lnSpc>
                <a:spcPct val="150000"/>
              </a:lnSpc>
              <a:buFont typeface="+mj-lt"/>
              <a:buAutoNum type="arabicPeriod"/>
            </a:pPr>
            <a:r>
              <a:rPr lang="en-US" dirty="0" smtClean="0"/>
              <a:t>Choose </a:t>
            </a:r>
            <a:r>
              <a:rPr lang="en-US" dirty="0" err="1" smtClean="0"/>
              <a:t>Git</a:t>
            </a:r>
            <a:endParaRPr lang="en-US" dirty="0" smtClean="0"/>
          </a:p>
          <a:p>
            <a:pPr marL="342900" indent="-342900">
              <a:lnSpc>
                <a:spcPct val="150000"/>
              </a:lnSpc>
              <a:buFont typeface="+mj-lt"/>
              <a:buAutoNum type="arabicPeriod"/>
            </a:pPr>
            <a:r>
              <a:rPr lang="en-US" dirty="0" smtClean="0"/>
              <a:t>Paste the link to your repository into the Repository URL field (the Project directory name will be filled automatically)</a:t>
            </a:r>
          </a:p>
          <a:p>
            <a:pPr marL="342900" indent="-342900">
              <a:lnSpc>
                <a:spcPct val="150000"/>
              </a:lnSpc>
              <a:buFont typeface="+mj-lt"/>
              <a:buAutoNum type="arabicPeriod"/>
            </a:pPr>
            <a:r>
              <a:rPr lang="en-US" dirty="0" smtClean="0"/>
              <a:t>Click </a:t>
            </a:r>
            <a:r>
              <a:rPr lang="en-US" dirty="0"/>
              <a:t>Browse</a:t>
            </a:r>
            <a:r>
              <a:rPr lang="en-US" dirty="0" smtClean="0"/>
              <a:t>… to choose the location where your new Project will be created</a:t>
            </a:r>
          </a:p>
          <a:p>
            <a:pPr marL="342900" indent="-342900">
              <a:lnSpc>
                <a:spcPct val="150000"/>
              </a:lnSpc>
              <a:buFont typeface="+mj-lt"/>
              <a:buAutoNum type="arabicPeriod"/>
            </a:pPr>
            <a:r>
              <a:rPr lang="en-US" dirty="0" smtClean="0"/>
              <a:t>Click Create Project</a:t>
            </a:r>
          </a:p>
        </p:txBody>
      </p:sp>
    </p:spTree>
    <p:extLst>
      <p:ext uri="{BB962C8B-B14F-4D97-AF65-F5344CB8AC3E}">
        <p14:creationId xmlns:p14="http://schemas.microsoft.com/office/powerpoint/2010/main" val="453282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pPr algn="ctr"/>
            <a:r>
              <a:rPr lang="en-US" b="1" dirty="0"/>
              <a:t>4. </a:t>
            </a:r>
            <a:r>
              <a:rPr lang="en-US" b="1" dirty="0" smtClean="0"/>
              <a:t>Clone </a:t>
            </a:r>
            <a:r>
              <a:rPr lang="en-US" b="1" dirty="0"/>
              <a:t>the repo to your local machine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614" y="2270083"/>
            <a:ext cx="4670613" cy="3502960"/>
          </a:xfrm>
          <a:prstGeom prst="rect">
            <a:avLst/>
          </a:prstGeom>
        </p:spPr>
      </p:pic>
      <p:sp>
        <p:nvSpPr>
          <p:cNvPr id="8" name="TextBox 7"/>
          <p:cNvSpPr txBox="1"/>
          <p:nvPr/>
        </p:nvSpPr>
        <p:spPr>
          <a:xfrm>
            <a:off x="6231326" y="1712376"/>
            <a:ext cx="3537187" cy="400110"/>
          </a:xfrm>
          <a:prstGeom prst="rect">
            <a:avLst/>
          </a:prstGeom>
          <a:noFill/>
        </p:spPr>
        <p:txBody>
          <a:bodyPr wrap="none" rtlCol="0">
            <a:spAutoFit/>
          </a:bodyPr>
          <a:lstStyle/>
          <a:p>
            <a:r>
              <a:rPr lang="en-US" sz="2000" dirty="0" smtClean="0"/>
              <a:t>You can commit, push and pull…</a:t>
            </a:r>
            <a:endParaRPr lang="en-US" sz="2000" dirty="0"/>
          </a:p>
        </p:txBody>
      </p:sp>
      <p:sp>
        <p:nvSpPr>
          <p:cNvPr id="10" name="Slide Number Placeholder 9"/>
          <p:cNvSpPr>
            <a:spLocks noGrp="1"/>
          </p:cNvSpPr>
          <p:nvPr>
            <p:ph type="sldNum" sz="quarter" idx="12"/>
          </p:nvPr>
        </p:nvSpPr>
        <p:spPr/>
        <p:txBody>
          <a:bodyPr/>
          <a:lstStyle/>
          <a:p>
            <a:fld id="{50E8C6D2-E2E4-49F9-A49A-E0BCC5553016}" type="slidenum">
              <a:rPr lang="en-US" smtClean="0"/>
              <a:t>32</a:t>
            </a:fld>
            <a:endParaRPr lang="en-US"/>
          </a:p>
        </p:txBody>
      </p:sp>
      <p:sp>
        <p:nvSpPr>
          <p:cNvPr id="11" name="TextBox 10"/>
          <p:cNvSpPr txBox="1"/>
          <p:nvPr/>
        </p:nvSpPr>
        <p:spPr>
          <a:xfrm>
            <a:off x="301557" y="1509549"/>
            <a:ext cx="4212077" cy="4662815"/>
          </a:xfrm>
          <a:prstGeom prst="rect">
            <a:avLst/>
          </a:prstGeom>
          <a:noFill/>
        </p:spPr>
        <p:txBody>
          <a:bodyPr wrap="square" rtlCol="0">
            <a:spAutoFit/>
          </a:bodyPr>
          <a:lstStyle/>
          <a:p>
            <a:pPr>
              <a:lnSpc>
                <a:spcPct val="150000"/>
              </a:lnSpc>
            </a:pPr>
            <a:r>
              <a:rPr lang="en-US" b="1" dirty="0" smtClean="0"/>
              <a:t>Brand new R Project:</a:t>
            </a:r>
          </a:p>
          <a:p>
            <a:pPr marL="342900" indent="-342900">
              <a:lnSpc>
                <a:spcPct val="150000"/>
              </a:lnSpc>
              <a:buFont typeface="+mj-lt"/>
              <a:buAutoNum type="arabicPeriod"/>
            </a:pPr>
            <a:r>
              <a:rPr lang="en-US" dirty="0" smtClean="0"/>
              <a:t>In RStudio &gt;&gt; File &gt;&gt; New Project…</a:t>
            </a:r>
          </a:p>
          <a:p>
            <a:pPr marL="342900" indent="-342900">
              <a:lnSpc>
                <a:spcPct val="150000"/>
              </a:lnSpc>
              <a:buFont typeface="+mj-lt"/>
              <a:buAutoNum type="arabicPeriod"/>
            </a:pPr>
            <a:r>
              <a:rPr lang="en-US" dirty="0" smtClean="0"/>
              <a:t>Choose Version Control</a:t>
            </a:r>
          </a:p>
          <a:p>
            <a:pPr marL="342900" indent="-342900">
              <a:lnSpc>
                <a:spcPct val="150000"/>
              </a:lnSpc>
              <a:buFont typeface="+mj-lt"/>
              <a:buAutoNum type="arabicPeriod"/>
            </a:pPr>
            <a:r>
              <a:rPr lang="en-US" dirty="0" smtClean="0"/>
              <a:t>Choose </a:t>
            </a:r>
            <a:r>
              <a:rPr lang="en-US" dirty="0" err="1" smtClean="0"/>
              <a:t>Git</a:t>
            </a:r>
            <a:endParaRPr lang="en-US" dirty="0" smtClean="0"/>
          </a:p>
          <a:p>
            <a:pPr marL="342900" indent="-342900">
              <a:lnSpc>
                <a:spcPct val="150000"/>
              </a:lnSpc>
              <a:buFont typeface="+mj-lt"/>
              <a:buAutoNum type="arabicPeriod"/>
            </a:pPr>
            <a:r>
              <a:rPr lang="en-US" dirty="0" smtClean="0"/>
              <a:t>Paste the link to your repository into the Repository URL field (the Project directory name will be filled automatically)</a:t>
            </a:r>
          </a:p>
          <a:p>
            <a:pPr marL="342900" indent="-342900">
              <a:lnSpc>
                <a:spcPct val="150000"/>
              </a:lnSpc>
              <a:buFont typeface="+mj-lt"/>
              <a:buAutoNum type="arabicPeriod"/>
            </a:pPr>
            <a:r>
              <a:rPr lang="en-US" dirty="0" smtClean="0"/>
              <a:t>Click </a:t>
            </a:r>
            <a:r>
              <a:rPr lang="en-US" dirty="0"/>
              <a:t>Browse</a:t>
            </a:r>
            <a:r>
              <a:rPr lang="en-US" dirty="0" smtClean="0"/>
              <a:t>… to choose the location where your new Project will be created</a:t>
            </a:r>
          </a:p>
          <a:p>
            <a:pPr marL="342900" indent="-342900">
              <a:lnSpc>
                <a:spcPct val="150000"/>
              </a:lnSpc>
              <a:buFont typeface="+mj-lt"/>
              <a:buAutoNum type="arabicPeriod"/>
            </a:pPr>
            <a:r>
              <a:rPr lang="en-US" dirty="0" smtClean="0"/>
              <a:t>Click Create Project</a:t>
            </a:r>
          </a:p>
        </p:txBody>
      </p:sp>
    </p:spTree>
    <p:extLst>
      <p:ext uri="{BB962C8B-B14F-4D97-AF65-F5344CB8AC3E}">
        <p14:creationId xmlns:p14="http://schemas.microsoft.com/office/powerpoint/2010/main" val="25547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1270" y="1480883"/>
            <a:ext cx="7104122" cy="4384575"/>
          </a:xfrm>
          <a:prstGeom prst="rect">
            <a:avLst/>
          </a:prstGeom>
        </p:spPr>
      </p:pic>
      <p:sp>
        <p:nvSpPr>
          <p:cNvPr id="5" name="Title 1"/>
          <p:cNvSpPr>
            <a:spLocks noGrp="1"/>
          </p:cNvSpPr>
          <p:nvPr>
            <p:ph type="title"/>
          </p:nvPr>
        </p:nvSpPr>
        <p:spPr>
          <a:xfrm>
            <a:off x="838200" y="0"/>
            <a:ext cx="10515600" cy="1325563"/>
          </a:xfrm>
        </p:spPr>
        <p:txBody>
          <a:bodyPr/>
          <a:lstStyle/>
          <a:p>
            <a:pPr algn="ctr"/>
            <a:r>
              <a:rPr lang="en-US" b="1" dirty="0" smtClean="0"/>
              <a:t>5. Connect </a:t>
            </a:r>
            <a:r>
              <a:rPr lang="en-US" b="1" dirty="0" err="1" smtClean="0"/>
              <a:t>Git</a:t>
            </a:r>
            <a:r>
              <a:rPr lang="en-US" b="1" dirty="0" smtClean="0"/>
              <a:t> to an existing R project</a:t>
            </a:r>
            <a:endParaRPr lang="en-US" b="1" dirty="0"/>
          </a:p>
        </p:txBody>
      </p:sp>
      <p:sp>
        <p:nvSpPr>
          <p:cNvPr id="7" name="TextBox 6"/>
          <p:cNvSpPr txBox="1"/>
          <p:nvPr/>
        </p:nvSpPr>
        <p:spPr>
          <a:xfrm>
            <a:off x="7455733" y="1480883"/>
            <a:ext cx="4212077" cy="923330"/>
          </a:xfrm>
          <a:prstGeom prst="rect">
            <a:avLst/>
          </a:prstGeom>
          <a:noFill/>
        </p:spPr>
        <p:txBody>
          <a:bodyPr wrap="square" rtlCol="0">
            <a:spAutoFit/>
          </a:bodyPr>
          <a:lstStyle/>
          <a:p>
            <a:pPr>
              <a:lnSpc>
                <a:spcPct val="150000"/>
              </a:lnSpc>
            </a:pPr>
            <a:r>
              <a:rPr lang="en-US" b="1" dirty="0" smtClean="0"/>
              <a:t>Existing R Project:</a:t>
            </a:r>
          </a:p>
          <a:p>
            <a:pPr marL="342900" indent="-342900">
              <a:lnSpc>
                <a:spcPct val="150000"/>
              </a:lnSpc>
              <a:buFont typeface="+mj-lt"/>
              <a:buAutoNum type="arabicPeriod"/>
            </a:pPr>
            <a:r>
              <a:rPr lang="en-US" dirty="0" smtClean="0"/>
              <a:t>Open an existing Project</a:t>
            </a:r>
          </a:p>
        </p:txBody>
      </p:sp>
      <p:sp>
        <p:nvSpPr>
          <p:cNvPr id="9" name="Slide Number Placeholder 8"/>
          <p:cNvSpPr>
            <a:spLocks noGrp="1"/>
          </p:cNvSpPr>
          <p:nvPr>
            <p:ph type="sldNum" sz="quarter" idx="12"/>
          </p:nvPr>
        </p:nvSpPr>
        <p:spPr/>
        <p:txBody>
          <a:bodyPr/>
          <a:lstStyle/>
          <a:p>
            <a:fld id="{50E8C6D2-E2E4-49F9-A49A-E0BCC5553016}" type="slidenum">
              <a:rPr lang="en-US" smtClean="0"/>
              <a:t>33</a:t>
            </a:fld>
            <a:endParaRPr lang="en-US"/>
          </a:p>
        </p:txBody>
      </p:sp>
    </p:spTree>
    <p:extLst>
      <p:ext uri="{BB962C8B-B14F-4D97-AF65-F5344CB8AC3E}">
        <p14:creationId xmlns:p14="http://schemas.microsoft.com/office/powerpoint/2010/main" val="2745677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458564" y="1499187"/>
            <a:ext cx="4638949" cy="2169825"/>
          </a:xfrm>
          <a:prstGeom prst="rect">
            <a:avLst/>
          </a:prstGeom>
          <a:noFill/>
        </p:spPr>
        <p:txBody>
          <a:bodyPr wrap="square" rtlCol="0">
            <a:spAutoFit/>
          </a:bodyPr>
          <a:lstStyle/>
          <a:p>
            <a:pPr>
              <a:lnSpc>
                <a:spcPct val="150000"/>
              </a:lnSpc>
            </a:pPr>
            <a:r>
              <a:rPr lang="en-US" b="1" dirty="0" smtClean="0"/>
              <a:t>Existing R Project:</a:t>
            </a:r>
          </a:p>
          <a:p>
            <a:pPr marL="342900" indent="-342900">
              <a:lnSpc>
                <a:spcPct val="150000"/>
              </a:lnSpc>
              <a:buFont typeface="+mj-lt"/>
              <a:buAutoNum type="arabicPeriod"/>
            </a:pPr>
            <a:r>
              <a:rPr lang="en-US" dirty="0" smtClean="0"/>
              <a:t>Open an existing Project</a:t>
            </a:r>
          </a:p>
          <a:p>
            <a:pPr marL="342900" indent="-342900">
              <a:lnSpc>
                <a:spcPct val="150000"/>
              </a:lnSpc>
              <a:buFont typeface="+mj-lt"/>
              <a:buAutoNum type="arabicPeriod"/>
            </a:pPr>
            <a:r>
              <a:rPr lang="en-US" dirty="0" smtClean="0"/>
              <a:t>Tools &gt;&gt; Version Control &gt;&gt; Project Setup…</a:t>
            </a:r>
          </a:p>
          <a:p>
            <a:pPr marL="342900" indent="-342900">
              <a:lnSpc>
                <a:spcPct val="150000"/>
              </a:lnSpc>
              <a:buFont typeface="+mj-lt"/>
              <a:buAutoNum type="arabicPeriod"/>
            </a:pPr>
            <a:r>
              <a:rPr lang="en-US" dirty="0" smtClean="0"/>
              <a:t>Choose </a:t>
            </a:r>
            <a:r>
              <a:rPr lang="en-US" dirty="0" err="1" smtClean="0"/>
              <a:t>Git</a:t>
            </a:r>
            <a:r>
              <a:rPr lang="en-US" dirty="0" smtClean="0"/>
              <a:t> as Version control system</a:t>
            </a:r>
          </a:p>
          <a:p>
            <a:pPr marL="342900" indent="-342900">
              <a:lnSpc>
                <a:spcPct val="150000"/>
              </a:lnSpc>
              <a:buFont typeface="+mj-lt"/>
              <a:buAutoNum type="arabicPeriod"/>
            </a:pPr>
            <a:r>
              <a:rPr lang="en-US" dirty="0" smtClean="0"/>
              <a:t>Accept the following prompts</a:t>
            </a:r>
          </a:p>
        </p:txBody>
      </p:sp>
      <p:grpSp>
        <p:nvGrpSpPr>
          <p:cNvPr id="14" name="Group 13"/>
          <p:cNvGrpSpPr/>
          <p:nvPr/>
        </p:nvGrpSpPr>
        <p:grpSpPr>
          <a:xfrm>
            <a:off x="187087" y="1499187"/>
            <a:ext cx="7093086" cy="4539575"/>
            <a:chOff x="110247" y="2071192"/>
            <a:chExt cx="7093086" cy="4539575"/>
          </a:xfrm>
        </p:grpSpPr>
        <p:pic>
          <p:nvPicPr>
            <p:cNvPr id="4" name="Picture 3"/>
            <p:cNvPicPr>
              <a:picLocks noChangeAspect="1"/>
            </p:cNvPicPr>
            <p:nvPr/>
          </p:nvPicPr>
          <p:blipFill>
            <a:blip r:embed="rId2"/>
            <a:stretch>
              <a:fillRect/>
            </a:stretch>
          </p:blipFill>
          <p:spPr>
            <a:xfrm>
              <a:off x="110247" y="2071192"/>
              <a:ext cx="7093086" cy="4539575"/>
            </a:xfrm>
            <a:prstGeom prst="rect">
              <a:avLst/>
            </a:prstGeom>
          </p:spPr>
        </p:pic>
        <p:sp>
          <p:nvSpPr>
            <p:cNvPr id="10" name="Oval 9"/>
            <p:cNvSpPr/>
            <p:nvPr/>
          </p:nvSpPr>
          <p:spPr>
            <a:xfrm>
              <a:off x="1181623" y="2609257"/>
              <a:ext cx="5401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16620" y="2341360"/>
              <a:ext cx="5401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04067" y="5777623"/>
              <a:ext cx="1603728" cy="8331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17" name="Slide Number Placeholder 16"/>
          <p:cNvSpPr>
            <a:spLocks noGrp="1"/>
          </p:cNvSpPr>
          <p:nvPr>
            <p:ph type="sldNum" sz="quarter" idx="12"/>
          </p:nvPr>
        </p:nvSpPr>
        <p:spPr/>
        <p:txBody>
          <a:bodyPr/>
          <a:lstStyle/>
          <a:p>
            <a:fld id="{50E8C6D2-E2E4-49F9-A49A-E0BCC5553016}" type="slidenum">
              <a:rPr lang="en-US" smtClean="0"/>
              <a:t>34</a:t>
            </a:fld>
            <a:endParaRPr lang="en-US"/>
          </a:p>
        </p:txBody>
      </p:sp>
    </p:spTree>
    <p:extLst>
      <p:ext uri="{BB962C8B-B14F-4D97-AF65-F5344CB8AC3E}">
        <p14:creationId xmlns:p14="http://schemas.microsoft.com/office/powerpoint/2010/main" val="84338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87087" y="1499187"/>
            <a:ext cx="7093086" cy="4539575"/>
            <a:chOff x="110247" y="2071192"/>
            <a:chExt cx="7093086" cy="4539575"/>
          </a:xfrm>
        </p:grpSpPr>
        <p:pic>
          <p:nvPicPr>
            <p:cNvPr id="22" name="Picture 21"/>
            <p:cNvPicPr>
              <a:picLocks noChangeAspect="1"/>
            </p:cNvPicPr>
            <p:nvPr/>
          </p:nvPicPr>
          <p:blipFill>
            <a:blip r:embed="rId2"/>
            <a:stretch>
              <a:fillRect/>
            </a:stretch>
          </p:blipFill>
          <p:spPr>
            <a:xfrm>
              <a:off x="110247" y="2071192"/>
              <a:ext cx="7093086" cy="4539575"/>
            </a:xfrm>
            <a:prstGeom prst="rect">
              <a:avLst/>
            </a:prstGeom>
          </p:spPr>
        </p:pic>
        <p:sp>
          <p:nvSpPr>
            <p:cNvPr id="23" name="Oval 22"/>
            <p:cNvSpPr/>
            <p:nvPr/>
          </p:nvSpPr>
          <p:spPr>
            <a:xfrm>
              <a:off x="1181623" y="2609257"/>
              <a:ext cx="5401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16620" y="2341360"/>
              <a:ext cx="5401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04067" y="5777623"/>
              <a:ext cx="1603728" cy="8331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1435959" y="2846430"/>
            <a:ext cx="5694046" cy="2031325"/>
          </a:xfrm>
          <a:prstGeom prst="rect">
            <a:avLst/>
          </a:prstGeom>
          <a:solidFill>
            <a:schemeClr val="bg1"/>
          </a:solidFill>
        </p:spPr>
        <p:txBody>
          <a:bodyPr wrap="square" lIns="457200" tIns="457200" rIns="457200" bIns="457200" rtlCol="0" anchor="ctr">
            <a:spAutoFit/>
          </a:bodyPr>
          <a:lstStyle/>
          <a:p>
            <a:r>
              <a:rPr lang="en-US" dirty="0" smtClean="0">
                <a:solidFill>
                  <a:srgbClr val="FF0000"/>
                </a:solidFill>
              </a:rPr>
              <a:t>At this stage your version control works only locally </a:t>
            </a:r>
            <a:br>
              <a:rPr lang="en-US" dirty="0" smtClean="0">
                <a:solidFill>
                  <a:srgbClr val="FF0000"/>
                </a:solidFill>
              </a:rPr>
            </a:br>
            <a:r>
              <a:rPr lang="en-US" dirty="0" smtClean="0">
                <a:solidFill>
                  <a:srgbClr val="FF0000"/>
                </a:solidFill>
              </a:rPr>
              <a:t>(it is not connected with an online repository) – </a:t>
            </a:r>
            <a:br>
              <a:rPr lang="en-US" dirty="0" smtClean="0">
                <a:solidFill>
                  <a:srgbClr val="FF0000"/>
                </a:solidFill>
              </a:rPr>
            </a:br>
            <a:r>
              <a:rPr lang="en-US" dirty="0" smtClean="0">
                <a:solidFill>
                  <a:srgbClr val="FF0000"/>
                </a:solidFill>
              </a:rPr>
              <a:t>you may want to keep it like this or you may want to link it to the remote repository </a:t>
            </a:r>
            <a:endParaRPr lang="en-US" dirty="0">
              <a:solidFill>
                <a:srgbClr val="FF0000"/>
              </a:solidFill>
            </a:endParaRPr>
          </a:p>
        </p:txBody>
      </p:sp>
      <p:sp>
        <p:nvSpPr>
          <p:cNvPr id="19"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8" name="Slide Number Placeholder 7"/>
          <p:cNvSpPr>
            <a:spLocks noGrp="1"/>
          </p:cNvSpPr>
          <p:nvPr>
            <p:ph type="sldNum" sz="quarter" idx="12"/>
          </p:nvPr>
        </p:nvSpPr>
        <p:spPr/>
        <p:txBody>
          <a:bodyPr/>
          <a:lstStyle/>
          <a:p>
            <a:fld id="{50E8C6D2-E2E4-49F9-A49A-E0BCC5553016}" type="slidenum">
              <a:rPr lang="en-US" smtClean="0"/>
              <a:t>35</a:t>
            </a:fld>
            <a:endParaRPr lang="en-US"/>
          </a:p>
        </p:txBody>
      </p:sp>
      <p:sp>
        <p:nvSpPr>
          <p:cNvPr id="20" name="TextBox 19"/>
          <p:cNvSpPr txBox="1"/>
          <p:nvPr/>
        </p:nvSpPr>
        <p:spPr>
          <a:xfrm>
            <a:off x="7458564" y="1499187"/>
            <a:ext cx="4638949" cy="2169825"/>
          </a:xfrm>
          <a:prstGeom prst="rect">
            <a:avLst/>
          </a:prstGeom>
          <a:noFill/>
        </p:spPr>
        <p:txBody>
          <a:bodyPr wrap="square" rtlCol="0">
            <a:spAutoFit/>
          </a:bodyPr>
          <a:lstStyle/>
          <a:p>
            <a:pPr>
              <a:lnSpc>
                <a:spcPct val="150000"/>
              </a:lnSpc>
            </a:pPr>
            <a:r>
              <a:rPr lang="en-US" b="1" dirty="0" smtClean="0"/>
              <a:t>Existing R Project:</a:t>
            </a:r>
          </a:p>
          <a:p>
            <a:pPr marL="342900" indent="-342900">
              <a:lnSpc>
                <a:spcPct val="150000"/>
              </a:lnSpc>
              <a:buFont typeface="+mj-lt"/>
              <a:buAutoNum type="arabicPeriod"/>
            </a:pPr>
            <a:r>
              <a:rPr lang="en-US" dirty="0" smtClean="0"/>
              <a:t>Open an existing Project</a:t>
            </a:r>
          </a:p>
          <a:p>
            <a:pPr marL="342900" indent="-342900">
              <a:lnSpc>
                <a:spcPct val="150000"/>
              </a:lnSpc>
              <a:buFont typeface="+mj-lt"/>
              <a:buAutoNum type="arabicPeriod"/>
            </a:pPr>
            <a:r>
              <a:rPr lang="en-US" dirty="0" smtClean="0"/>
              <a:t>Tools &gt;&gt; Version Control &gt;&gt; Project Setup…</a:t>
            </a:r>
          </a:p>
          <a:p>
            <a:pPr marL="342900" indent="-342900">
              <a:lnSpc>
                <a:spcPct val="150000"/>
              </a:lnSpc>
              <a:buFont typeface="+mj-lt"/>
              <a:buAutoNum type="arabicPeriod"/>
            </a:pPr>
            <a:r>
              <a:rPr lang="en-US" dirty="0" smtClean="0"/>
              <a:t>Choose </a:t>
            </a:r>
            <a:r>
              <a:rPr lang="en-US" dirty="0" err="1" smtClean="0"/>
              <a:t>Git</a:t>
            </a:r>
            <a:r>
              <a:rPr lang="en-US" dirty="0" smtClean="0"/>
              <a:t> as Version control system</a:t>
            </a:r>
          </a:p>
          <a:p>
            <a:pPr marL="342900" indent="-342900">
              <a:lnSpc>
                <a:spcPct val="150000"/>
              </a:lnSpc>
              <a:buFont typeface="+mj-lt"/>
              <a:buAutoNum type="arabicPeriod"/>
            </a:pPr>
            <a:r>
              <a:rPr lang="en-US" dirty="0" smtClean="0"/>
              <a:t>Accept the following prompts</a:t>
            </a:r>
          </a:p>
        </p:txBody>
      </p:sp>
    </p:spTree>
    <p:extLst>
      <p:ext uri="{BB962C8B-B14F-4D97-AF65-F5344CB8AC3E}">
        <p14:creationId xmlns:p14="http://schemas.microsoft.com/office/powerpoint/2010/main" val="982638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5262" y="1325563"/>
            <a:ext cx="4638949" cy="3416320"/>
          </a:xfrm>
          <a:prstGeom prst="rect">
            <a:avLst/>
          </a:prstGeom>
          <a:noFill/>
        </p:spPr>
        <p:txBody>
          <a:bodyPr wrap="square" rtlCol="0">
            <a:spAutoFit/>
          </a:bodyPr>
          <a:lstStyle/>
          <a:p>
            <a:pPr>
              <a:lnSpc>
                <a:spcPct val="150000"/>
              </a:lnSpc>
            </a:pPr>
            <a:r>
              <a:rPr lang="en-US" b="1" dirty="0" smtClean="0"/>
              <a:t>Connect to an online repository:</a:t>
            </a:r>
          </a:p>
          <a:p>
            <a:pPr marL="342900" indent="-342900">
              <a:lnSpc>
                <a:spcPct val="150000"/>
              </a:lnSpc>
              <a:buFont typeface="+mj-lt"/>
              <a:buAutoNum type="arabicPeriod"/>
            </a:pPr>
            <a:r>
              <a:rPr lang="en-US" dirty="0" smtClean="0"/>
              <a:t>Create a remote repository as explained earlier in this presentation (</a:t>
            </a:r>
            <a:r>
              <a:rPr lang="en-US" dirty="0"/>
              <a:t>3. Connect to </a:t>
            </a:r>
            <a:r>
              <a:rPr lang="en-US" dirty="0" smtClean="0"/>
              <a:t>GitHub). IMPORTANT: repo name must match your existing Project name</a:t>
            </a:r>
          </a:p>
          <a:p>
            <a:pPr marL="342900" indent="-342900">
              <a:lnSpc>
                <a:spcPct val="150000"/>
              </a:lnSpc>
              <a:buFont typeface="+mj-lt"/>
              <a:buAutoNum type="arabicPeriod"/>
            </a:pPr>
            <a:r>
              <a:rPr lang="en-US" dirty="0" smtClean="0"/>
              <a:t>Copy the repo link to your Clipboard</a:t>
            </a:r>
          </a:p>
          <a:p>
            <a:pPr marL="342900" indent="-342900">
              <a:lnSpc>
                <a:spcPct val="150000"/>
              </a:lnSpc>
              <a:buFont typeface="+mj-lt"/>
              <a:buAutoNum type="arabicPeriod"/>
            </a:pPr>
            <a:endParaRPr lang="en-US" dirty="0" smtClean="0"/>
          </a:p>
          <a:p>
            <a:pPr marL="342900" indent="-342900">
              <a:lnSpc>
                <a:spcPct val="150000"/>
              </a:lnSpc>
              <a:buFont typeface="+mj-lt"/>
              <a:buAutoNum type="arabicPeriod"/>
            </a:pPr>
            <a:endParaRPr lang="en-US" dirty="0" smtClean="0"/>
          </a:p>
        </p:txBody>
      </p:sp>
      <p:sp>
        <p:nvSpPr>
          <p:cNvPr id="12"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4" name="Slide Number Placeholder 3"/>
          <p:cNvSpPr>
            <a:spLocks noGrp="1"/>
          </p:cNvSpPr>
          <p:nvPr>
            <p:ph type="sldNum" sz="quarter" idx="12"/>
          </p:nvPr>
        </p:nvSpPr>
        <p:spPr/>
        <p:txBody>
          <a:bodyPr/>
          <a:lstStyle/>
          <a:p>
            <a:fld id="{50E8C6D2-E2E4-49F9-A49A-E0BCC5553016}" type="slidenum">
              <a:rPr lang="en-US" smtClean="0"/>
              <a:t>36</a:t>
            </a:fld>
            <a:endParaRPr lang="en-US"/>
          </a:p>
        </p:txBody>
      </p:sp>
      <p:grpSp>
        <p:nvGrpSpPr>
          <p:cNvPr id="10" name="Group 9"/>
          <p:cNvGrpSpPr/>
          <p:nvPr/>
        </p:nvGrpSpPr>
        <p:grpSpPr>
          <a:xfrm>
            <a:off x="185195" y="1446834"/>
            <a:ext cx="6991109" cy="2893672"/>
            <a:chOff x="1633959" y="3440219"/>
            <a:chExt cx="8924081" cy="3281256"/>
          </a:xfrm>
        </p:grpSpPr>
        <p:pic>
          <p:nvPicPr>
            <p:cNvPr id="9" name="Picture 8"/>
            <p:cNvPicPr>
              <a:picLocks noChangeAspect="1"/>
            </p:cNvPicPr>
            <p:nvPr/>
          </p:nvPicPr>
          <p:blipFill>
            <a:blip r:embed="rId2"/>
            <a:stretch>
              <a:fillRect/>
            </a:stretch>
          </p:blipFill>
          <p:spPr>
            <a:xfrm>
              <a:off x="1633959" y="3440219"/>
              <a:ext cx="8924081" cy="3281256"/>
            </a:xfrm>
            <a:prstGeom prst="rect">
              <a:avLst/>
            </a:prstGeom>
          </p:spPr>
        </p:pic>
        <p:sp>
          <p:nvSpPr>
            <p:cNvPr id="18" name="Oval 17"/>
            <p:cNvSpPr/>
            <p:nvPr/>
          </p:nvSpPr>
          <p:spPr>
            <a:xfrm>
              <a:off x="9354650" y="3440219"/>
              <a:ext cx="1203389"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825753" y="4534000"/>
              <a:ext cx="540170" cy="5468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7434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5262" y="1325563"/>
            <a:ext cx="4638949" cy="4662815"/>
          </a:xfrm>
          <a:prstGeom prst="rect">
            <a:avLst/>
          </a:prstGeom>
          <a:noFill/>
        </p:spPr>
        <p:txBody>
          <a:bodyPr wrap="square" rtlCol="0">
            <a:spAutoFit/>
          </a:bodyPr>
          <a:lstStyle/>
          <a:p>
            <a:pPr>
              <a:lnSpc>
                <a:spcPct val="150000"/>
              </a:lnSpc>
            </a:pPr>
            <a:r>
              <a:rPr lang="en-US" b="1" dirty="0" smtClean="0"/>
              <a:t>Connect to an online repository:</a:t>
            </a:r>
          </a:p>
          <a:p>
            <a:pPr marL="342900" indent="-342900">
              <a:lnSpc>
                <a:spcPct val="150000"/>
              </a:lnSpc>
              <a:buFont typeface="+mj-lt"/>
              <a:buAutoNum type="arabicPeriod"/>
            </a:pPr>
            <a:r>
              <a:rPr lang="en-US" dirty="0" smtClean="0"/>
              <a:t>Create a remote repository as explained earlier in this presentation (</a:t>
            </a:r>
            <a:r>
              <a:rPr lang="en-US" dirty="0"/>
              <a:t>3. Connect to </a:t>
            </a:r>
            <a:r>
              <a:rPr lang="en-US" dirty="0" smtClean="0"/>
              <a:t>GitHub). IMPORTANT: repo name must match your existing Project name</a:t>
            </a:r>
          </a:p>
          <a:p>
            <a:pPr marL="342900" indent="-342900">
              <a:lnSpc>
                <a:spcPct val="150000"/>
              </a:lnSpc>
              <a:buFont typeface="+mj-lt"/>
              <a:buAutoNum type="arabicPeriod"/>
            </a:pPr>
            <a:r>
              <a:rPr lang="en-US" dirty="0" smtClean="0"/>
              <a:t>Copy the repo link to your Clipboard</a:t>
            </a:r>
          </a:p>
          <a:p>
            <a:pPr marL="342900" indent="-342900">
              <a:lnSpc>
                <a:spcPct val="150000"/>
              </a:lnSpc>
              <a:buFont typeface="+mj-lt"/>
              <a:buAutoNum type="arabicPeriod"/>
            </a:pPr>
            <a:r>
              <a:rPr lang="en-US" dirty="0" smtClean="0"/>
              <a:t>Add remote URL to your existing Project using shell by typing:</a:t>
            </a:r>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t>Check the remote URL using </a:t>
            </a:r>
            <a:r>
              <a:rPr lang="en-US" dirty="0"/>
              <a:t>shell by typing</a:t>
            </a:r>
            <a:r>
              <a:rPr lang="en-US" dirty="0" smtClean="0"/>
              <a:t>:</a:t>
            </a:r>
          </a:p>
        </p:txBody>
      </p:sp>
      <p:sp>
        <p:nvSpPr>
          <p:cNvPr id="12"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4" name="Slide Number Placeholder 3"/>
          <p:cNvSpPr>
            <a:spLocks noGrp="1"/>
          </p:cNvSpPr>
          <p:nvPr>
            <p:ph type="sldNum" sz="quarter" idx="12"/>
          </p:nvPr>
        </p:nvSpPr>
        <p:spPr/>
        <p:txBody>
          <a:bodyPr/>
          <a:lstStyle/>
          <a:p>
            <a:fld id="{50E8C6D2-E2E4-49F9-A49A-E0BCC5553016}" type="slidenum">
              <a:rPr lang="en-US" smtClean="0"/>
              <a:t>37</a:t>
            </a:fld>
            <a:endParaRPr lang="en-US" dirty="0"/>
          </a:p>
        </p:txBody>
      </p:sp>
      <p:grpSp>
        <p:nvGrpSpPr>
          <p:cNvPr id="6" name="Group 5"/>
          <p:cNvGrpSpPr/>
          <p:nvPr/>
        </p:nvGrpSpPr>
        <p:grpSpPr>
          <a:xfrm>
            <a:off x="3347140" y="4803019"/>
            <a:ext cx="8597071" cy="688843"/>
            <a:chOff x="1425469" y="5213093"/>
            <a:chExt cx="9341062" cy="688843"/>
          </a:xfrm>
        </p:grpSpPr>
        <p:sp>
          <p:nvSpPr>
            <p:cNvPr id="3" name="Rectangle 2"/>
            <p:cNvSpPr/>
            <p:nvPr/>
          </p:nvSpPr>
          <p:spPr>
            <a:xfrm>
              <a:off x="1425469" y="5213093"/>
              <a:ext cx="9341062" cy="688843"/>
            </a:xfrm>
            <a:prstGeom prst="rect">
              <a:avLst/>
            </a:prstGeom>
            <a:solidFill>
              <a:schemeClr val="bg1"/>
            </a:solidFill>
          </p:spPr>
          <p:txBody>
            <a:bodyPr wrap="square">
              <a:spAutoFit/>
            </a:bodyPr>
            <a:lstStyle/>
            <a:p>
              <a:pPr algn="r">
                <a:lnSpc>
                  <a:spcPct val="114000"/>
                </a:lnSpc>
              </a:pPr>
              <a:r>
                <a:rPr lang="en-US" sz="1600" dirty="0" err="1">
                  <a:latin typeface="Consolas" panose="020B0609020204030204" pitchFamily="49" charset="0"/>
                </a:rPr>
                <a:t>git</a:t>
              </a:r>
              <a:r>
                <a:rPr lang="en-US" sz="1600" dirty="0">
                  <a:latin typeface="Consolas" panose="020B0609020204030204" pitchFamily="49" charset="0"/>
                </a:rPr>
                <a:t> remote add origin https://</a:t>
              </a:r>
              <a:r>
                <a:rPr lang="en-US" sz="1600" dirty="0" smtClean="0">
                  <a:latin typeface="Consolas" panose="020B0609020204030204" pitchFamily="49" charset="0"/>
                </a:rPr>
                <a:t>github.com/</a:t>
              </a:r>
              <a:r>
                <a:rPr lang="en-US" sz="1600" i="1" dirty="0" smtClean="0">
                  <a:latin typeface="Consolas" panose="020B0609020204030204" pitchFamily="49" charset="0"/>
                </a:rPr>
                <a:t>username</a:t>
              </a:r>
              <a:r>
                <a:rPr lang="en-US" sz="1600" dirty="0" smtClean="0">
                  <a:latin typeface="Consolas" panose="020B0609020204030204" pitchFamily="49" charset="0"/>
                </a:rPr>
                <a:t>/</a:t>
              </a:r>
              <a:r>
                <a:rPr lang="en-US" sz="1600" i="1" dirty="0" smtClean="0">
                  <a:latin typeface="Consolas" panose="020B0609020204030204" pitchFamily="49" charset="0"/>
                </a:rPr>
                <a:t>reponame</a:t>
              </a:r>
              <a:r>
                <a:rPr lang="en-US" sz="1600" dirty="0" smtClean="0">
                  <a:latin typeface="Consolas" panose="020B0609020204030204" pitchFamily="49" charset="0"/>
                </a:rPr>
                <a:t>.git</a:t>
              </a:r>
              <a:r>
                <a:rPr lang="en-US" dirty="0"/>
                <a:t/>
              </a:r>
              <a:br>
                <a:rPr lang="en-US" dirty="0"/>
              </a:br>
              <a:r>
                <a:rPr lang="en-US" dirty="0"/>
                <a:t>where </a:t>
              </a:r>
              <a:r>
                <a:rPr lang="en-US" i="1" dirty="0"/>
                <a:t>username</a:t>
              </a:r>
              <a:r>
                <a:rPr lang="en-US" dirty="0"/>
                <a:t> is your GitHub username and </a:t>
              </a:r>
              <a:r>
                <a:rPr lang="en-US" i="1" dirty="0" err="1"/>
                <a:t>reponame</a:t>
              </a:r>
              <a:r>
                <a:rPr lang="en-US" dirty="0"/>
                <a:t> is your GitHub repository name </a:t>
              </a:r>
            </a:p>
          </p:txBody>
        </p:sp>
        <p:sp>
          <p:nvSpPr>
            <p:cNvPr id="13" name="TextBox 12"/>
            <p:cNvSpPr txBox="1"/>
            <p:nvPr/>
          </p:nvSpPr>
          <p:spPr>
            <a:xfrm>
              <a:off x="3149451" y="5213093"/>
              <a:ext cx="7617080" cy="365760"/>
            </a:xfrm>
            <a:prstGeom prst="rect">
              <a:avLst/>
            </a:prstGeom>
            <a:solidFill>
              <a:schemeClr val="bg1">
                <a:lumMod val="75000"/>
                <a:alpha val="30000"/>
              </a:schemeClr>
            </a:solidFill>
          </p:spPr>
          <p:txBody>
            <a:bodyPr wrap="square" rtlCol="0">
              <a:spAutoFit/>
            </a:bodyPr>
            <a:lstStyle/>
            <a:p>
              <a:pPr algn="ctr"/>
              <a:endParaRPr lang="en-US" dirty="0"/>
            </a:p>
          </p:txBody>
        </p:sp>
      </p:grpSp>
      <p:pic>
        <p:nvPicPr>
          <p:cNvPr id="8" name="Picture 7"/>
          <p:cNvPicPr>
            <a:picLocks noChangeAspect="1"/>
          </p:cNvPicPr>
          <p:nvPr/>
        </p:nvPicPr>
        <p:blipFill>
          <a:blip r:embed="rId2"/>
          <a:stretch>
            <a:fillRect/>
          </a:stretch>
        </p:blipFill>
        <p:spPr>
          <a:xfrm>
            <a:off x="164297" y="2240217"/>
            <a:ext cx="7140965" cy="2096816"/>
          </a:xfrm>
          <a:prstGeom prst="rect">
            <a:avLst/>
          </a:prstGeom>
        </p:spPr>
      </p:pic>
      <p:sp>
        <p:nvSpPr>
          <p:cNvPr id="16" name="TextBox 15"/>
          <p:cNvSpPr txBox="1"/>
          <p:nvPr/>
        </p:nvSpPr>
        <p:spPr>
          <a:xfrm>
            <a:off x="7305262" y="6030298"/>
            <a:ext cx="1659475" cy="338554"/>
          </a:xfrm>
          <a:prstGeom prst="rect">
            <a:avLst/>
          </a:prstGeom>
          <a:solidFill>
            <a:schemeClr val="bg1">
              <a:lumMod val="75000"/>
              <a:alpha val="30000"/>
            </a:schemeClr>
          </a:solidFill>
        </p:spPr>
        <p:txBody>
          <a:bodyPr wrap="square" rtlCol="0">
            <a:spAutoFit/>
          </a:bodyPr>
          <a:lstStyle/>
          <a:p>
            <a:pPr algn="ctr"/>
            <a:r>
              <a:rPr lang="en-US" sz="1600" dirty="0" err="1">
                <a:solidFill>
                  <a:schemeClr val="bg2">
                    <a:lumMod val="25000"/>
                  </a:schemeClr>
                </a:solidFill>
                <a:latin typeface="Consolas" panose="020B0609020204030204" pitchFamily="49" charset="0"/>
              </a:rPr>
              <a:t>git</a:t>
            </a:r>
            <a:r>
              <a:rPr lang="en-US" sz="1600" dirty="0">
                <a:solidFill>
                  <a:schemeClr val="bg2">
                    <a:lumMod val="25000"/>
                  </a:schemeClr>
                </a:solidFill>
                <a:latin typeface="Consolas" panose="020B0609020204030204" pitchFamily="49" charset="0"/>
              </a:rPr>
              <a:t> </a:t>
            </a:r>
            <a:r>
              <a:rPr lang="en-US" sz="1600" dirty="0" smtClean="0">
                <a:solidFill>
                  <a:schemeClr val="bg2">
                    <a:lumMod val="25000"/>
                  </a:schemeClr>
                </a:solidFill>
                <a:latin typeface="Consolas" panose="020B0609020204030204" pitchFamily="49" charset="0"/>
              </a:rPr>
              <a:t>remote -v</a:t>
            </a:r>
            <a:endParaRPr lang="en-US" sz="1600" dirty="0">
              <a:solidFill>
                <a:schemeClr val="bg2">
                  <a:lumMod val="25000"/>
                </a:schemeClr>
              </a:solidFill>
            </a:endParaRPr>
          </a:p>
        </p:txBody>
      </p:sp>
    </p:spTree>
    <p:extLst>
      <p:ext uri="{BB962C8B-B14F-4D97-AF65-F5344CB8AC3E}">
        <p14:creationId xmlns:p14="http://schemas.microsoft.com/office/powerpoint/2010/main" val="1160460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5262" y="1325563"/>
            <a:ext cx="4638949" cy="4662815"/>
          </a:xfrm>
          <a:prstGeom prst="rect">
            <a:avLst/>
          </a:prstGeom>
          <a:noFill/>
        </p:spPr>
        <p:txBody>
          <a:bodyPr wrap="square" rtlCol="0">
            <a:spAutoFit/>
          </a:bodyPr>
          <a:lstStyle/>
          <a:p>
            <a:pPr>
              <a:lnSpc>
                <a:spcPct val="150000"/>
              </a:lnSpc>
            </a:pPr>
            <a:r>
              <a:rPr lang="en-US" b="1" dirty="0" smtClean="0"/>
              <a:t>Connect to an online repository:</a:t>
            </a:r>
          </a:p>
          <a:p>
            <a:pPr marL="342900" indent="-342900">
              <a:lnSpc>
                <a:spcPct val="150000"/>
              </a:lnSpc>
              <a:buFont typeface="+mj-lt"/>
              <a:buAutoNum type="arabicPeriod"/>
            </a:pPr>
            <a:r>
              <a:rPr lang="en-US" dirty="0" smtClean="0"/>
              <a:t>Create a remote repository as explained earlier in this presentation (</a:t>
            </a:r>
            <a:r>
              <a:rPr lang="en-US" dirty="0"/>
              <a:t>3. Connect to </a:t>
            </a:r>
            <a:r>
              <a:rPr lang="en-US" dirty="0" smtClean="0"/>
              <a:t>GitHub). IMPORTANT: repo name must match your existing Project name</a:t>
            </a:r>
          </a:p>
          <a:p>
            <a:pPr marL="342900" indent="-342900">
              <a:lnSpc>
                <a:spcPct val="150000"/>
              </a:lnSpc>
              <a:buFont typeface="+mj-lt"/>
              <a:buAutoNum type="arabicPeriod"/>
            </a:pPr>
            <a:r>
              <a:rPr lang="en-US" dirty="0" smtClean="0"/>
              <a:t>Copy the repo link to your Clipboard</a:t>
            </a:r>
          </a:p>
          <a:p>
            <a:pPr marL="342900" indent="-342900">
              <a:lnSpc>
                <a:spcPct val="150000"/>
              </a:lnSpc>
              <a:buFont typeface="+mj-lt"/>
              <a:buAutoNum type="arabicPeriod"/>
            </a:pPr>
            <a:r>
              <a:rPr lang="en-US" dirty="0" smtClean="0"/>
              <a:t>Add remote URL to your existing Project using shell by typing:</a:t>
            </a:r>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t>Check the remote URL using </a:t>
            </a:r>
            <a:r>
              <a:rPr lang="en-US" dirty="0"/>
              <a:t>shell by typing</a:t>
            </a:r>
            <a:r>
              <a:rPr lang="en-US" dirty="0" smtClean="0"/>
              <a:t>:</a:t>
            </a:r>
          </a:p>
        </p:txBody>
      </p:sp>
      <p:sp>
        <p:nvSpPr>
          <p:cNvPr id="12"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4" name="Slide Number Placeholder 3"/>
          <p:cNvSpPr>
            <a:spLocks noGrp="1"/>
          </p:cNvSpPr>
          <p:nvPr>
            <p:ph type="sldNum" sz="quarter" idx="12"/>
          </p:nvPr>
        </p:nvSpPr>
        <p:spPr/>
        <p:txBody>
          <a:bodyPr/>
          <a:lstStyle/>
          <a:p>
            <a:fld id="{50E8C6D2-E2E4-49F9-A49A-E0BCC5553016}" type="slidenum">
              <a:rPr lang="en-US" smtClean="0"/>
              <a:t>38</a:t>
            </a:fld>
            <a:endParaRPr lang="en-US" dirty="0"/>
          </a:p>
        </p:txBody>
      </p:sp>
      <p:sp>
        <p:nvSpPr>
          <p:cNvPr id="16" name="TextBox 15"/>
          <p:cNvSpPr txBox="1"/>
          <p:nvPr/>
        </p:nvSpPr>
        <p:spPr>
          <a:xfrm>
            <a:off x="7305262" y="6030298"/>
            <a:ext cx="1659475" cy="338554"/>
          </a:xfrm>
          <a:prstGeom prst="rect">
            <a:avLst/>
          </a:prstGeom>
          <a:solidFill>
            <a:schemeClr val="bg1">
              <a:lumMod val="75000"/>
              <a:alpha val="30000"/>
            </a:schemeClr>
          </a:solidFill>
        </p:spPr>
        <p:txBody>
          <a:bodyPr wrap="square" rtlCol="0">
            <a:spAutoFit/>
          </a:bodyPr>
          <a:lstStyle/>
          <a:p>
            <a:pPr algn="ctr"/>
            <a:r>
              <a:rPr lang="en-US" sz="1600" dirty="0" err="1">
                <a:solidFill>
                  <a:schemeClr val="bg2">
                    <a:lumMod val="25000"/>
                  </a:schemeClr>
                </a:solidFill>
                <a:latin typeface="Consolas" panose="020B0609020204030204" pitchFamily="49" charset="0"/>
              </a:rPr>
              <a:t>git</a:t>
            </a:r>
            <a:r>
              <a:rPr lang="en-US" sz="1600" dirty="0">
                <a:solidFill>
                  <a:schemeClr val="bg2">
                    <a:lumMod val="25000"/>
                  </a:schemeClr>
                </a:solidFill>
                <a:latin typeface="Consolas" panose="020B0609020204030204" pitchFamily="49" charset="0"/>
              </a:rPr>
              <a:t> </a:t>
            </a:r>
            <a:r>
              <a:rPr lang="en-US" sz="1600" dirty="0" smtClean="0">
                <a:solidFill>
                  <a:schemeClr val="bg2">
                    <a:lumMod val="25000"/>
                  </a:schemeClr>
                </a:solidFill>
                <a:latin typeface="Consolas" panose="020B0609020204030204" pitchFamily="49" charset="0"/>
              </a:rPr>
              <a:t>remote -v</a:t>
            </a:r>
            <a:endParaRPr lang="en-US" sz="1600" dirty="0">
              <a:solidFill>
                <a:schemeClr val="bg2">
                  <a:lumMod val="25000"/>
                </a:schemeClr>
              </a:solidFill>
            </a:endParaRPr>
          </a:p>
        </p:txBody>
      </p:sp>
      <p:pic>
        <p:nvPicPr>
          <p:cNvPr id="2" name="Picture 1"/>
          <p:cNvPicPr>
            <a:picLocks noChangeAspect="1"/>
          </p:cNvPicPr>
          <p:nvPr/>
        </p:nvPicPr>
        <p:blipFill>
          <a:blip r:embed="rId2"/>
          <a:stretch>
            <a:fillRect/>
          </a:stretch>
        </p:blipFill>
        <p:spPr>
          <a:xfrm>
            <a:off x="1053721" y="1385311"/>
            <a:ext cx="5598872" cy="5153601"/>
          </a:xfrm>
          <a:prstGeom prst="rect">
            <a:avLst/>
          </a:prstGeom>
        </p:spPr>
      </p:pic>
      <p:sp>
        <p:nvSpPr>
          <p:cNvPr id="11" name="Oval 10"/>
          <p:cNvSpPr/>
          <p:nvPr/>
        </p:nvSpPr>
        <p:spPr>
          <a:xfrm>
            <a:off x="2405641" y="1599235"/>
            <a:ext cx="3654500" cy="8122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845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5262" y="1325563"/>
            <a:ext cx="4638949" cy="4662815"/>
          </a:xfrm>
          <a:prstGeom prst="rect">
            <a:avLst/>
          </a:prstGeom>
          <a:noFill/>
        </p:spPr>
        <p:txBody>
          <a:bodyPr wrap="square" rtlCol="0">
            <a:spAutoFit/>
          </a:bodyPr>
          <a:lstStyle/>
          <a:p>
            <a:pPr>
              <a:lnSpc>
                <a:spcPct val="150000"/>
              </a:lnSpc>
            </a:pPr>
            <a:r>
              <a:rPr lang="en-US" b="1" dirty="0" smtClean="0"/>
              <a:t>Connect to an online repository:</a:t>
            </a:r>
          </a:p>
          <a:p>
            <a:pPr marL="342900" indent="-342900">
              <a:lnSpc>
                <a:spcPct val="150000"/>
              </a:lnSpc>
              <a:buFont typeface="+mj-lt"/>
              <a:buAutoNum type="arabicPeriod"/>
            </a:pPr>
            <a:r>
              <a:rPr lang="en-US" dirty="0" smtClean="0"/>
              <a:t>Create a remote repository as explained earlier in this presentation (</a:t>
            </a:r>
            <a:r>
              <a:rPr lang="en-US" dirty="0"/>
              <a:t>3. Connect to </a:t>
            </a:r>
            <a:r>
              <a:rPr lang="en-US" dirty="0" smtClean="0"/>
              <a:t>GitHub). IMPORTANT: repo name must match your existing Project name</a:t>
            </a:r>
          </a:p>
          <a:p>
            <a:pPr marL="342900" indent="-342900">
              <a:lnSpc>
                <a:spcPct val="150000"/>
              </a:lnSpc>
              <a:buFont typeface="+mj-lt"/>
              <a:buAutoNum type="arabicPeriod"/>
            </a:pPr>
            <a:r>
              <a:rPr lang="en-US" dirty="0" smtClean="0"/>
              <a:t>Copy the repo link to your Clipboard</a:t>
            </a:r>
          </a:p>
          <a:p>
            <a:pPr marL="342900" indent="-342900">
              <a:lnSpc>
                <a:spcPct val="150000"/>
              </a:lnSpc>
              <a:buFont typeface="+mj-lt"/>
              <a:buAutoNum type="arabicPeriod"/>
            </a:pPr>
            <a:r>
              <a:rPr lang="en-US" dirty="0" smtClean="0"/>
              <a:t>Add remote URL to your existing Project using shell by typing:</a:t>
            </a:r>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t>Check the remote URL using </a:t>
            </a:r>
            <a:r>
              <a:rPr lang="en-US" dirty="0"/>
              <a:t>shell by typing</a:t>
            </a:r>
            <a:r>
              <a:rPr lang="en-US" dirty="0" smtClean="0"/>
              <a:t>:</a:t>
            </a:r>
          </a:p>
        </p:txBody>
      </p:sp>
      <p:sp>
        <p:nvSpPr>
          <p:cNvPr id="12"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4" name="Slide Number Placeholder 3"/>
          <p:cNvSpPr>
            <a:spLocks noGrp="1"/>
          </p:cNvSpPr>
          <p:nvPr>
            <p:ph type="sldNum" sz="quarter" idx="12"/>
          </p:nvPr>
        </p:nvSpPr>
        <p:spPr/>
        <p:txBody>
          <a:bodyPr/>
          <a:lstStyle/>
          <a:p>
            <a:fld id="{50E8C6D2-E2E4-49F9-A49A-E0BCC5553016}" type="slidenum">
              <a:rPr lang="en-US" smtClean="0"/>
              <a:t>39</a:t>
            </a:fld>
            <a:endParaRPr lang="en-US" dirty="0"/>
          </a:p>
        </p:txBody>
      </p:sp>
      <p:sp>
        <p:nvSpPr>
          <p:cNvPr id="16" name="TextBox 15"/>
          <p:cNvSpPr txBox="1"/>
          <p:nvPr/>
        </p:nvSpPr>
        <p:spPr>
          <a:xfrm>
            <a:off x="7305262" y="6030298"/>
            <a:ext cx="1659475" cy="338554"/>
          </a:xfrm>
          <a:prstGeom prst="rect">
            <a:avLst/>
          </a:prstGeom>
          <a:solidFill>
            <a:schemeClr val="bg1">
              <a:lumMod val="75000"/>
              <a:alpha val="30000"/>
            </a:schemeClr>
          </a:solidFill>
        </p:spPr>
        <p:txBody>
          <a:bodyPr wrap="square" rtlCol="0">
            <a:spAutoFit/>
          </a:bodyPr>
          <a:lstStyle/>
          <a:p>
            <a:pPr algn="ctr"/>
            <a:r>
              <a:rPr lang="en-US" sz="1600" dirty="0" err="1">
                <a:solidFill>
                  <a:schemeClr val="bg2">
                    <a:lumMod val="25000"/>
                  </a:schemeClr>
                </a:solidFill>
                <a:latin typeface="Consolas" panose="020B0609020204030204" pitchFamily="49" charset="0"/>
              </a:rPr>
              <a:t>git</a:t>
            </a:r>
            <a:r>
              <a:rPr lang="en-US" sz="1600" dirty="0">
                <a:solidFill>
                  <a:schemeClr val="bg2">
                    <a:lumMod val="25000"/>
                  </a:schemeClr>
                </a:solidFill>
                <a:latin typeface="Consolas" panose="020B0609020204030204" pitchFamily="49" charset="0"/>
              </a:rPr>
              <a:t> </a:t>
            </a:r>
            <a:r>
              <a:rPr lang="en-US" sz="1600" dirty="0" smtClean="0">
                <a:solidFill>
                  <a:schemeClr val="bg2">
                    <a:lumMod val="25000"/>
                  </a:schemeClr>
                </a:solidFill>
                <a:latin typeface="Consolas" panose="020B0609020204030204" pitchFamily="49" charset="0"/>
              </a:rPr>
              <a:t>remote -v</a:t>
            </a:r>
            <a:endParaRPr lang="en-US" sz="1600" dirty="0">
              <a:solidFill>
                <a:schemeClr val="bg2">
                  <a:lumMod val="25000"/>
                </a:schemeClr>
              </a:solidFill>
            </a:endParaRPr>
          </a:p>
        </p:txBody>
      </p:sp>
      <p:pic>
        <p:nvPicPr>
          <p:cNvPr id="2" name="Picture 1"/>
          <p:cNvPicPr>
            <a:picLocks noChangeAspect="1"/>
          </p:cNvPicPr>
          <p:nvPr/>
        </p:nvPicPr>
        <p:blipFill>
          <a:blip r:embed="rId2"/>
          <a:stretch>
            <a:fillRect/>
          </a:stretch>
        </p:blipFill>
        <p:spPr>
          <a:xfrm>
            <a:off x="1053721" y="1385311"/>
            <a:ext cx="5598872" cy="5153601"/>
          </a:xfrm>
          <a:prstGeom prst="rect">
            <a:avLst/>
          </a:prstGeom>
        </p:spPr>
      </p:pic>
      <p:sp>
        <p:nvSpPr>
          <p:cNvPr id="11" name="Oval 10"/>
          <p:cNvSpPr/>
          <p:nvPr/>
        </p:nvSpPr>
        <p:spPr>
          <a:xfrm>
            <a:off x="2405641" y="1599235"/>
            <a:ext cx="3654500" cy="8122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53721" y="2570601"/>
            <a:ext cx="5740508" cy="2834640"/>
          </a:xfrm>
          <a:prstGeom prst="rect">
            <a:avLst/>
          </a:prstGeom>
          <a:solidFill>
            <a:schemeClr val="bg1"/>
          </a:solidFill>
        </p:spPr>
        <p:txBody>
          <a:bodyPr wrap="square" anchor="ctr">
            <a:spAutoFit/>
          </a:bodyPr>
          <a:lstStyle/>
          <a:p>
            <a:pPr>
              <a:lnSpc>
                <a:spcPct val="150000"/>
              </a:lnSpc>
            </a:pPr>
            <a:r>
              <a:rPr lang="en-US" dirty="0" smtClean="0">
                <a:solidFill>
                  <a:srgbClr val="FF0000"/>
                </a:solidFill>
              </a:rPr>
              <a:t>IF THIS FIELD IS EMPTY OR ‘PUSH’ AND ‘PULL’ BUTTONS ARE GREYED OUT (INACTIVE), DON’T PANIC!</a:t>
            </a:r>
          </a:p>
          <a:p>
            <a:pPr>
              <a:lnSpc>
                <a:spcPct val="150000"/>
              </a:lnSpc>
            </a:pPr>
            <a:r>
              <a:rPr lang="en-US" dirty="0" smtClean="0">
                <a:solidFill>
                  <a:srgbClr val="FF0000"/>
                </a:solidFill>
              </a:rPr>
              <a:t>Restart / reopen RStudio. If the problem persists, make some commit and make a push setting the upstream by typing in the shell:</a:t>
            </a:r>
          </a:p>
          <a:p>
            <a:pPr>
              <a:lnSpc>
                <a:spcPct val="150000"/>
              </a:lnSpc>
            </a:pPr>
            <a:r>
              <a:rPr lang="en-US" sz="1600" dirty="0" err="1">
                <a:solidFill>
                  <a:schemeClr val="bg2">
                    <a:lumMod val="25000"/>
                  </a:schemeClr>
                </a:solidFill>
                <a:latin typeface="Consolas" panose="020B0609020204030204" pitchFamily="49" charset="0"/>
              </a:rPr>
              <a:t>git</a:t>
            </a:r>
            <a:r>
              <a:rPr lang="en-US" sz="1600" dirty="0">
                <a:solidFill>
                  <a:schemeClr val="bg2">
                    <a:lumMod val="25000"/>
                  </a:schemeClr>
                </a:solidFill>
                <a:latin typeface="Consolas" panose="020B0609020204030204" pitchFamily="49" charset="0"/>
              </a:rPr>
              <a:t> push origin master -u</a:t>
            </a:r>
          </a:p>
        </p:txBody>
      </p:sp>
      <p:sp>
        <p:nvSpPr>
          <p:cNvPr id="10" name="TextBox 9"/>
          <p:cNvSpPr txBox="1"/>
          <p:nvPr/>
        </p:nvSpPr>
        <p:spPr>
          <a:xfrm>
            <a:off x="1100299" y="4862977"/>
            <a:ext cx="2971432" cy="338554"/>
          </a:xfrm>
          <a:prstGeom prst="rect">
            <a:avLst/>
          </a:prstGeom>
          <a:solidFill>
            <a:schemeClr val="bg1">
              <a:lumMod val="75000"/>
              <a:alpha val="30000"/>
            </a:schemeClr>
          </a:solidFill>
        </p:spPr>
        <p:txBody>
          <a:bodyPr wrap="square" rtlCol="0">
            <a:spAutoFit/>
          </a:bodyPr>
          <a:lstStyle/>
          <a:p>
            <a:pPr algn="ctr"/>
            <a:endParaRPr lang="en-US" sz="1600" dirty="0">
              <a:solidFill>
                <a:schemeClr val="bg2">
                  <a:lumMod val="25000"/>
                </a:schemeClr>
              </a:solidFill>
            </a:endParaRPr>
          </a:p>
        </p:txBody>
      </p:sp>
    </p:spTree>
    <p:extLst>
      <p:ext uri="{BB962C8B-B14F-4D97-AF65-F5344CB8AC3E}">
        <p14:creationId xmlns:p14="http://schemas.microsoft.com/office/powerpoint/2010/main" val="2850176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smtClean="0"/>
              <a:t>1. Initial installations</a:t>
            </a:r>
            <a:endParaRPr lang="en-US" dirty="0"/>
          </a:p>
        </p:txBody>
      </p:sp>
      <p:pic>
        <p:nvPicPr>
          <p:cNvPr id="5" name="Picture 4"/>
          <p:cNvPicPr>
            <a:picLocks noChangeAspect="1"/>
          </p:cNvPicPr>
          <p:nvPr/>
        </p:nvPicPr>
        <p:blipFill>
          <a:blip r:embed="rId3"/>
          <a:stretch>
            <a:fillRect/>
          </a:stretch>
        </p:blipFill>
        <p:spPr>
          <a:xfrm>
            <a:off x="8360876" y="4250579"/>
            <a:ext cx="2778236" cy="2444672"/>
          </a:xfrm>
          <a:prstGeom prst="rect">
            <a:avLst/>
          </a:prstGeom>
          <a:effectLst>
            <a:softEdge rad="127000"/>
          </a:effectLst>
        </p:spPr>
      </p:pic>
      <p:pic>
        <p:nvPicPr>
          <p:cNvPr id="6" name="Picture 5"/>
          <p:cNvPicPr>
            <a:picLocks noChangeAspect="1"/>
          </p:cNvPicPr>
          <p:nvPr/>
        </p:nvPicPr>
        <p:blipFill>
          <a:blip r:embed="rId4"/>
          <a:stretch>
            <a:fillRect/>
          </a:stretch>
        </p:blipFill>
        <p:spPr>
          <a:xfrm>
            <a:off x="678425" y="2089496"/>
            <a:ext cx="9885550" cy="2055508"/>
          </a:xfrm>
          <a:prstGeom prst="rect">
            <a:avLst/>
          </a:prstGeom>
        </p:spPr>
      </p:pic>
      <p:sp>
        <p:nvSpPr>
          <p:cNvPr id="7" name="Rectangle 6"/>
          <p:cNvSpPr/>
          <p:nvPr/>
        </p:nvSpPr>
        <p:spPr>
          <a:xfrm>
            <a:off x="1008135" y="4367307"/>
            <a:ext cx="2460684" cy="253916"/>
          </a:xfrm>
          <a:prstGeom prst="rect">
            <a:avLst/>
          </a:prstGeom>
        </p:spPr>
        <p:txBody>
          <a:bodyPr wrap="square">
            <a:spAutoFit/>
          </a:bodyPr>
          <a:lstStyle/>
          <a:p>
            <a:r>
              <a:rPr lang="en-US" sz="1050" dirty="0" smtClean="0"/>
              <a:t>Source: https://happygitwithr.com</a:t>
            </a:r>
            <a:endParaRPr lang="en-US" sz="1050" dirty="0"/>
          </a:p>
        </p:txBody>
      </p:sp>
      <p:sp>
        <p:nvSpPr>
          <p:cNvPr id="3" name="Slide Number Placeholder 2"/>
          <p:cNvSpPr>
            <a:spLocks noGrp="1"/>
          </p:cNvSpPr>
          <p:nvPr>
            <p:ph type="sldNum" sz="quarter" idx="12"/>
          </p:nvPr>
        </p:nvSpPr>
        <p:spPr/>
        <p:txBody>
          <a:bodyPr/>
          <a:lstStyle/>
          <a:p>
            <a:fld id="{50E8C6D2-E2E4-49F9-A49A-E0BCC5553016}" type="slidenum">
              <a:rPr lang="en-US" smtClean="0"/>
              <a:t>4</a:t>
            </a:fld>
            <a:endParaRPr lang="en-US"/>
          </a:p>
        </p:txBody>
      </p:sp>
    </p:spTree>
    <p:extLst>
      <p:ext uri="{BB962C8B-B14F-4D97-AF65-F5344CB8AC3E}">
        <p14:creationId xmlns:p14="http://schemas.microsoft.com/office/powerpoint/2010/main" val="2700600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305262" y="1325563"/>
            <a:ext cx="4638949" cy="4662815"/>
          </a:xfrm>
          <a:prstGeom prst="rect">
            <a:avLst/>
          </a:prstGeom>
          <a:noFill/>
        </p:spPr>
        <p:txBody>
          <a:bodyPr wrap="square" rtlCol="0">
            <a:spAutoFit/>
          </a:bodyPr>
          <a:lstStyle/>
          <a:p>
            <a:pPr>
              <a:lnSpc>
                <a:spcPct val="150000"/>
              </a:lnSpc>
            </a:pPr>
            <a:r>
              <a:rPr lang="en-US" b="1" dirty="0" smtClean="0"/>
              <a:t>Connect to an online repository:</a:t>
            </a:r>
          </a:p>
          <a:p>
            <a:pPr marL="342900" indent="-342900">
              <a:lnSpc>
                <a:spcPct val="150000"/>
              </a:lnSpc>
              <a:buFont typeface="+mj-lt"/>
              <a:buAutoNum type="arabicPeriod"/>
            </a:pPr>
            <a:r>
              <a:rPr lang="en-US" dirty="0" smtClean="0"/>
              <a:t>Create a remote repository as explained earlier in this presentation (</a:t>
            </a:r>
            <a:r>
              <a:rPr lang="en-US" dirty="0"/>
              <a:t>3. Connect to </a:t>
            </a:r>
            <a:r>
              <a:rPr lang="en-US" dirty="0" smtClean="0"/>
              <a:t>GitHub). IMPORTANT: repo name must match your existing Project name</a:t>
            </a:r>
          </a:p>
          <a:p>
            <a:pPr marL="342900" indent="-342900">
              <a:lnSpc>
                <a:spcPct val="150000"/>
              </a:lnSpc>
              <a:buFont typeface="+mj-lt"/>
              <a:buAutoNum type="arabicPeriod"/>
            </a:pPr>
            <a:r>
              <a:rPr lang="en-US" dirty="0" smtClean="0"/>
              <a:t>Copy the repo link to your Clipboard</a:t>
            </a:r>
          </a:p>
          <a:p>
            <a:pPr marL="342900" indent="-342900">
              <a:lnSpc>
                <a:spcPct val="150000"/>
              </a:lnSpc>
              <a:buFont typeface="+mj-lt"/>
              <a:buAutoNum type="arabicPeriod"/>
            </a:pPr>
            <a:r>
              <a:rPr lang="en-US" dirty="0" smtClean="0"/>
              <a:t>Add remote URL to your existing Project using shell by typing:</a:t>
            </a:r>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t>Check the remote URL using </a:t>
            </a:r>
            <a:r>
              <a:rPr lang="en-US" dirty="0"/>
              <a:t>shell by typing</a:t>
            </a:r>
            <a:r>
              <a:rPr lang="en-US" dirty="0" smtClean="0"/>
              <a:t>:</a:t>
            </a:r>
          </a:p>
        </p:txBody>
      </p:sp>
      <p:sp>
        <p:nvSpPr>
          <p:cNvPr id="12" name="Title 1"/>
          <p:cNvSpPr>
            <a:spLocks noGrp="1"/>
          </p:cNvSpPr>
          <p:nvPr>
            <p:ph type="title"/>
          </p:nvPr>
        </p:nvSpPr>
        <p:spPr>
          <a:xfrm>
            <a:off x="838200" y="0"/>
            <a:ext cx="10515600" cy="1325563"/>
          </a:xfrm>
        </p:spPr>
        <p:txBody>
          <a:bodyPr/>
          <a:lstStyle/>
          <a:p>
            <a:pPr algn="ctr"/>
            <a:r>
              <a:rPr lang="en-US" b="1" dirty="0"/>
              <a:t>5. </a:t>
            </a:r>
            <a:r>
              <a:rPr lang="en-US" b="1" dirty="0" smtClean="0"/>
              <a:t>Connect </a:t>
            </a:r>
            <a:r>
              <a:rPr lang="en-US" b="1" dirty="0" err="1" smtClean="0"/>
              <a:t>Git</a:t>
            </a:r>
            <a:r>
              <a:rPr lang="en-US" b="1" dirty="0" smtClean="0"/>
              <a:t> to an existing R project</a:t>
            </a:r>
            <a:endParaRPr lang="en-US" b="1" dirty="0"/>
          </a:p>
        </p:txBody>
      </p:sp>
      <p:sp>
        <p:nvSpPr>
          <p:cNvPr id="4" name="Slide Number Placeholder 3"/>
          <p:cNvSpPr>
            <a:spLocks noGrp="1"/>
          </p:cNvSpPr>
          <p:nvPr>
            <p:ph type="sldNum" sz="quarter" idx="12"/>
          </p:nvPr>
        </p:nvSpPr>
        <p:spPr/>
        <p:txBody>
          <a:bodyPr/>
          <a:lstStyle/>
          <a:p>
            <a:fld id="{50E8C6D2-E2E4-49F9-A49A-E0BCC5553016}" type="slidenum">
              <a:rPr lang="en-US" smtClean="0"/>
              <a:t>40</a:t>
            </a:fld>
            <a:endParaRPr lang="en-US" dirty="0"/>
          </a:p>
        </p:txBody>
      </p:sp>
      <p:sp>
        <p:nvSpPr>
          <p:cNvPr id="16" name="TextBox 15"/>
          <p:cNvSpPr txBox="1"/>
          <p:nvPr/>
        </p:nvSpPr>
        <p:spPr>
          <a:xfrm>
            <a:off x="7305262" y="6030298"/>
            <a:ext cx="1659475" cy="338554"/>
          </a:xfrm>
          <a:prstGeom prst="rect">
            <a:avLst/>
          </a:prstGeom>
          <a:solidFill>
            <a:schemeClr val="bg1">
              <a:lumMod val="75000"/>
              <a:alpha val="30000"/>
            </a:schemeClr>
          </a:solidFill>
        </p:spPr>
        <p:txBody>
          <a:bodyPr wrap="square" rtlCol="0">
            <a:spAutoFit/>
          </a:bodyPr>
          <a:lstStyle/>
          <a:p>
            <a:pPr algn="ctr"/>
            <a:r>
              <a:rPr lang="en-US" sz="1600" dirty="0" err="1">
                <a:solidFill>
                  <a:schemeClr val="bg2">
                    <a:lumMod val="25000"/>
                  </a:schemeClr>
                </a:solidFill>
                <a:latin typeface="Consolas" panose="020B0609020204030204" pitchFamily="49" charset="0"/>
              </a:rPr>
              <a:t>git</a:t>
            </a:r>
            <a:r>
              <a:rPr lang="en-US" sz="1600" dirty="0">
                <a:solidFill>
                  <a:schemeClr val="bg2">
                    <a:lumMod val="25000"/>
                  </a:schemeClr>
                </a:solidFill>
                <a:latin typeface="Consolas" panose="020B0609020204030204" pitchFamily="49" charset="0"/>
              </a:rPr>
              <a:t> </a:t>
            </a:r>
            <a:r>
              <a:rPr lang="en-US" sz="1600" dirty="0" smtClean="0">
                <a:solidFill>
                  <a:schemeClr val="bg2">
                    <a:lumMod val="25000"/>
                  </a:schemeClr>
                </a:solidFill>
                <a:latin typeface="Consolas" panose="020B0609020204030204" pitchFamily="49" charset="0"/>
              </a:rPr>
              <a:t>remote -v</a:t>
            </a:r>
            <a:endParaRPr lang="en-US" sz="1600" dirty="0">
              <a:solidFill>
                <a:schemeClr val="bg2">
                  <a:lumMod val="25000"/>
                </a:schemeClr>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2184344"/>
            <a:ext cx="4670613" cy="3502960"/>
          </a:xfrm>
          <a:prstGeom prst="rect">
            <a:avLst/>
          </a:prstGeom>
        </p:spPr>
      </p:pic>
      <p:sp>
        <p:nvSpPr>
          <p:cNvPr id="14" name="TextBox 13"/>
          <p:cNvSpPr txBox="1"/>
          <p:nvPr/>
        </p:nvSpPr>
        <p:spPr>
          <a:xfrm flipH="1">
            <a:off x="1404912" y="1626637"/>
            <a:ext cx="3537187" cy="400110"/>
          </a:xfrm>
          <a:prstGeom prst="rect">
            <a:avLst/>
          </a:prstGeom>
          <a:noFill/>
        </p:spPr>
        <p:txBody>
          <a:bodyPr wrap="none" rtlCol="0">
            <a:spAutoFit/>
          </a:bodyPr>
          <a:lstStyle/>
          <a:p>
            <a:r>
              <a:rPr lang="en-US" sz="2000" dirty="0" smtClean="0"/>
              <a:t>You can commit, push and pull…</a:t>
            </a:r>
            <a:endParaRPr lang="en-US" sz="2000" dirty="0"/>
          </a:p>
        </p:txBody>
      </p:sp>
    </p:spTree>
    <p:extLst>
      <p:ext uri="{BB962C8B-B14F-4D97-AF65-F5344CB8AC3E}">
        <p14:creationId xmlns:p14="http://schemas.microsoft.com/office/powerpoint/2010/main" val="18616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14"/>
                                        </p:tgtEl>
                                        <p:attrNameLst>
                                          <p:attrName>r</p:attrName>
                                        </p:attrNameLst>
                                      </p:cBhvr>
                                    </p:animRot>
                                    <p:animRot by="-240000">
                                      <p:cBhvr>
                                        <p:cTn id="7" dur="200" fill="hold">
                                          <p:stCondLst>
                                            <p:cond delay="200"/>
                                          </p:stCondLst>
                                        </p:cTn>
                                        <p:tgtEl>
                                          <p:spTgt spid="14"/>
                                        </p:tgtEl>
                                        <p:attrNameLst>
                                          <p:attrName>r</p:attrName>
                                        </p:attrNameLst>
                                      </p:cBhvr>
                                    </p:animRot>
                                    <p:animRot by="240000">
                                      <p:cBhvr>
                                        <p:cTn id="8" dur="200" fill="hold">
                                          <p:stCondLst>
                                            <p:cond delay="400"/>
                                          </p:stCondLst>
                                        </p:cTn>
                                        <p:tgtEl>
                                          <p:spTgt spid="14"/>
                                        </p:tgtEl>
                                        <p:attrNameLst>
                                          <p:attrName>r</p:attrName>
                                        </p:attrNameLst>
                                      </p:cBhvr>
                                    </p:animRot>
                                    <p:animRot by="-240000">
                                      <p:cBhvr>
                                        <p:cTn id="9" dur="200" fill="hold">
                                          <p:stCondLst>
                                            <p:cond delay="600"/>
                                          </p:stCondLst>
                                        </p:cTn>
                                        <p:tgtEl>
                                          <p:spTgt spid="14"/>
                                        </p:tgtEl>
                                        <p:attrNameLst>
                                          <p:attrName>r</p:attrName>
                                        </p:attrNameLst>
                                      </p:cBhvr>
                                    </p:animRot>
                                    <p:animRot by="120000">
                                      <p:cBhvr>
                                        <p:cTn id="10"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41</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6. Commit, push and pull</a:t>
            </a:r>
            <a:endParaRPr lang="en-US" b="1" dirty="0"/>
          </a:p>
        </p:txBody>
      </p:sp>
      <p:sp>
        <p:nvSpPr>
          <p:cNvPr id="9" name="Rectangle 8"/>
          <p:cNvSpPr/>
          <p:nvPr/>
        </p:nvSpPr>
        <p:spPr>
          <a:xfrm>
            <a:off x="461683" y="1429435"/>
            <a:ext cx="11268635" cy="1323439"/>
          </a:xfrm>
          <a:prstGeom prst="rect">
            <a:avLst/>
          </a:prstGeom>
        </p:spPr>
        <p:txBody>
          <a:bodyPr wrap="square">
            <a:spAutoFit/>
          </a:bodyPr>
          <a:lstStyle/>
          <a:p>
            <a:pPr algn="ctr"/>
            <a:r>
              <a:rPr lang="en-US" sz="4000" b="1" dirty="0">
                <a:latin typeface="+mj-lt"/>
                <a:ea typeface="+mj-ea"/>
                <a:cs typeface="+mj-cs"/>
              </a:rPr>
              <a:t>MAKE A COMMIT every time you finish a valuable chunk of work, probably many times a day</a:t>
            </a:r>
          </a:p>
        </p:txBody>
      </p:sp>
      <p:pic>
        <p:nvPicPr>
          <p:cNvPr id="10" name="Picture 9"/>
          <p:cNvPicPr>
            <a:picLocks noChangeAspect="1"/>
          </p:cNvPicPr>
          <p:nvPr/>
        </p:nvPicPr>
        <p:blipFill>
          <a:blip r:embed="rId2"/>
          <a:stretch>
            <a:fillRect/>
          </a:stretch>
        </p:blipFill>
        <p:spPr>
          <a:xfrm>
            <a:off x="4151639" y="2875297"/>
            <a:ext cx="3888723" cy="3846177"/>
          </a:xfrm>
          <a:prstGeom prst="rect">
            <a:avLst/>
          </a:prstGeom>
        </p:spPr>
      </p:pic>
    </p:spTree>
    <p:extLst>
      <p:ext uri="{BB962C8B-B14F-4D97-AF65-F5344CB8AC3E}">
        <p14:creationId xmlns:p14="http://schemas.microsoft.com/office/powerpoint/2010/main" val="501338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42</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6. Commit, push and pull</a:t>
            </a:r>
            <a:endParaRPr lang="en-US" b="1" dirty="0"/>
          </a:p>
        </p:txBody>
      </p:sp>
      <p:pic>
        <p:nvPicPr>
          <p:cNvPr id="7" name="Picture 6"/>
          <p:cNvPicPr>
            <a:picLocks noChangeAspect="1"/>
          </p:cNvPicPr>
          <p:nvPr/>
        </p:nvPicPr>
        <p:blipFill>
          <a:blip r:embed="rId2"/>
          <a:stretch>
            <a:fillRect/>
          </a:stretch>
        </p:blipFill>
        <p:spPr>
          <a:xfrm>
            <a:off x="179294" y="966133"/>
            <a:ext cx="7910698" cy="5755342"/>
          </a:xfrm>
          <a:prstGeom prst="rect">
            <a:avLst/>
          </a:prstGeom>
        </p:spPr>
      </p:pic>
      <p:sp>
        <p:nvSpPr>
          <p:cNvPr id="8" name="TextBox 7"/>
          <p:cNvSpPr txBox="1"/>
          <p:nvPr/>
        </p:nvSpPr>
        <p:spPr>
          <a:xfrm>
            <a:off x="8235547" y="2097172"/>
            <a:ext cx="3808534" cy="349326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dirty="0" smtClean="0"/>
              <a:t>All files within the Project are ‘observed’ by </a:t>
            </a:r>
            <a:r>
              <a:rPr lang="en-US" dirty="0" err="1" smtClean="0"/>
              <a:t>Git</a:t>
            </a:r>
            <a:r>
              <a:rPr lang="en-US" dirty="0" smtClean="0"/>
              <a:t>, unless added to the .</a:t>
            </a:r>
            <a:r>
              <a:rPr lang="en-US" dirty="0" err="1" smtClean="0"/>
              <a:t>gitignore</a:t>
            </a:r>
            <a:r>
              <a:rPr lang="en-US" dirty="0" smtClean="0"/>
              <a:t> file</a:t>
            </a:r>
          </a:p>
          <a:p>
            <a:pPr marL="342900" indent="-342900">
              <a:buFont typeface="Arial" panose="020B0604020202020204" pitchFamily="34" charset="0"/>
              <a:buChar char="•"/>
            </a:pPr>
            <a:r>
              <a:rPr lang="en-US" dirty="0" smtClean="0"/>
              <a:t>If there are any changes in the Project – new files created (</a:t>
            </a:r>
            <a:r>
              <a:rPr lang="en-US" dirty="0" err="1" smtClean="0"/>
              <a:t>new_script.R</a:t>
            </a:r>
            <a:r>
              <a:rPr lang="en-US" dirty="0" smtClean="0"/>
              <a:t>), any </a:t>
            </a:r>
            <a:r>
              <a:rPr lang="en-US" dirty="0"/>
              <a:t>SAVED </a:t>
            </a:r>
            <a:r>
              <a:rPr lang="en-US" dirty="0" smtClean="0"/>
              <a:t>changes made to the content of existing files (README.md) etc., </a:t>
            </a:r>
            <a:r>
              <a:rPr lang="en-US" dirty="0" err="1" smtClean="0"/>
              <a:t>Git</a:t>
            </a:r>
            <a:r>
              <a:rPr lang="en-US" dirty="0" smtClean="0"/>
              <a:t> will keep notifying you and will let you decide if to start tracking them (new files) or commit changes (modified files)</a:t>
            </a:r>
            <a:endParaRPr lang="en-US" dirty="0"/>
          </a:p>
        </p:txBody>
      </p:sp>
      <p:sp>
        <p:nvSpPr>
          <p:cNvPr id="3" name="Rectangle 2"/>
          <p:cNvSpPr/>
          <p:nvPr/>
        </p:nvSpPr>
        <p:spPr>
          <a:xfrm>
            <a:off x="179294" y="5432612"/>
            <a:ext cx="3128682" cy="12888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37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43</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12" name="TextBox 11"/>
          <p:cNvSpPr txBox="1"/>
          <p:nvPr/>
        </p:nvSpPr>
        <p:spPr>
          <a:xfrm>
            <a:off x="3604932" y="2203693"/>
            <a:ext cx="8362950" cy="369332"/>
          </a:xfrm>
          <a:prstGeom prst="rect">
            <a:avLst/>
          </a:prstGeom>
          <a:noFill/>
        </p:spPr>
        <p:txBody>
          <a:bodyPr wrap="square" rtlCol="0">
            <a:spAutoFit/>
          </a:bodyPr>
          <a:lstStyle/>
          <a:p>
            <a:r>
              <a:rPr lang="en-US" dirty="0" err="1" smtClean="0"/>
              <a:t>Git</a:t>
            </a:r>
            <a:r>
              <a:rPr lang="en-US" dirty="0" smtClean="0"/>
              <a:t> </a:t>
            </a:r>
            <a:r>
              <a:rPr lang="en-US" dirty="0" err="1" smtClean="0"/>
              <a:t>informes</a:t>
            </a:r>
            <a:r>
              <a:rPr lang="en-US" dirty="0" smtClean="0"/>
              <a:t> you that new files appeared in the Project (? ? = ‘unknown’ status)</a:t>
            </a:r>
          </a:p>
        </p:txBody>
      </p:sp>
      <p:grpSp>
        <p:nvGrpSpPr>
          <p:cNvPr id="13" name="Group 12"/>
          <p:cNvGrpSpPr/>
          <p:nvPr/>
        </p:nvGrpSpPr>
        <p:grpSpPr>
          <a:xfrm>
            <a:off x="264459" y="1720397"/>
            <a:ext cx="3219450" cy="1390650"/>
            <a:chOff x="264459" y="2033775"/>
            <a:chExt cx="3219450" cy="1390650"/>
          </a:xfrm>
        </p:grpSpPr>
        <p:pic>
          <p:nvPicPr>
            <p:cNvPr id="14" name="Picture 13"/>
            <p:cNvPicPr>
              <a:picLocks noChangeAspect="1"/>
            </p:cNvPicPr>
            <p:nvPr/>
          </p:nvPicPr>
          <p:blipFill>
            <a:blip r:embed="rId2"/>
            <a:stretch>
              <a:fillRect/>
            </a:stretch>
          </p:blipFill>
          <p:spPr>
            <a:xfrm>
              <a:off x="264459" y="2033775"/>
              <a:ext cx="3219450" cy="1390650"/>
            </a:xfrm>
            <a:prstGeom prst="rect">
              <a:avLst/>
            </a:prstGeom>
          </p:spPr>
        </p:pic>
        <p:sp>
          <p:nvSpPr>
            <p:cNvPr id="15" name="Rectangle 14"/>
            <p:cNvSpPr/>
            <p:nvPr/>
          </p:nvSpPr>
          <p:spPr>
            <a:xfrm>
              <a:off x="385483" y="2705471"/>
              <a:ext cx="1766047" cy="2080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558915" y="1512446"/>
            <a:ext cx="8649419" cy="584775"/>
          </a:xfrm>
          <a:prstGeom prst="rect">
            <a:avLst/>
          </a:prstGeom>
          <a:noFill/>
        </p:spPr>
        <p:txBody>
          <a:bodyPr wrap="none" rtlCol="0">
            <a:spAutoFit/>
          </a:bodyPr>
          <a:lstStyle/>
          <a:p>
            <a:r>
              <a:rPr lang="en-US" sz="3200" dirty="0" smtClean="0"/>
              <a:t>CREATING NEW FILES, MODYFYING EXISTING ONES</a:t>
            </a:r>
            <a:endParaRPr lang="en-US" sz="3200" dirty="0"/>
          </a:p>
        </p:txBody>
      </p:sp>
    </p:spTree>
    <p:extLst>
      <p:ext uri="{BB962C8B-B14F-4D97-AF65-F5344CB8AC3E}">
        <p14:creationId xmlns:p14="http://schemas.microsoft.com/office/powerpoint/2010/main" val="14305722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44</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11" name="TextBox 10"/>
          <p:cNvSpPr txBox="1"/>
          <p:nvPr/>
        </p:nvSpPr>
        <p:spPr>
          <a:xfrm>
            <a:off x="3604932" y="2203693"/>
            <a:ext cx="8362950" cy="923330"/>
          </a:xfrm>
          <a:prstGeom prst="rect">
            <a:avLst/>
          </a:prstGeom>
          <a:noFill/>
        </p:spPr>
        <p:txBody>
          <a:bodyPr wrap="square" rtlCol="0">
            <a:spAutoFit/>
          </a:bodyPr>
          <a:lstStyle/>
          <a:p>
            <a:r>
              <a:rPr lang="en-US" dirty="0" err="1" smtClean="0">
                <a:solidFill>
                  <a:schemeClr val="bg2">
                    <a:lumMod val="75000"/>
                  </a:schemeClr>
                </a:solidFill>
              </a:rPr>
              <a:t>Git</a:t>
            </a:r>
            <a:r>
              <a:rPr lang="en-US" dirty="0" smtClean="0">
                <a:solidFill>
                  <a:schemeClr val="bg2">
                    <a:lumMod val="75000"/>
                  </a:schemeClr>
                </a:solidFill>
              </a:rPr>
              <a:t> </a:t>
            </a:r>
            <a:r>
              <a:rPr lang="en-US" dirty="0" err="1" smtClean="0">
                <a:solidFill>
                  <a:schemeClr val="bg2">
                    <a:lumMod val="75000"/>
                  </a:schemeClr>
                </a:solidFill>
              </a:rPr>
              <a:t>informes</a:t>
            </a:r>
            <a:r>
              <a:rPr lang="en-US" dirty="0" smtClean="0">
                <a:solidFill>
                  <a:schemeClr val="bg2">
                    <a:lumMod val="75000"/>
                  </a:schemeClr>
                </a:solidFill>
              </a:rPr>
              <a:t> you that new files appeared in the Project (? ? = ‘unknown’ status)</a:t>
            </a:r>
          </a:p>
          <a:p>
            <a:endParaRPr lang="en-US" dirty="0"/>
          </a:p>
          <a:p>
            <a:r>
              <a:rPr lang="en-US" dirty="0" err="1" smtClean="0"/>
              <a:t>Git</a:t>
            </a:r>
            <a:r>
              <a:rPr lang="en-US" dirty="0" smtClean="0"/>
              <a:t> </a:t>
            </a:r>
            <a:r>
              <a:rPr lang="en-US" dirty="0" err="1" smtClean="0"/>
              <a:t>informes</a:t>
            </a:r>
            <a:r>
              <a:rPr lang="en-US" dirty="0" smtClean="0"/>
              <a:t> you that changes were made to a file (M = ‘modified’ status)</a:t>
            </a:r>
            <a:endParaRPr lang="en-US" dirty="0"/>
          </a:p>
        </p:txBody>
      </p:sp>
      <p:grpSp>
        <p:nvGrpSpPr>
          <p:cNvPr id="12" name="Group 11"/>
          <p:cNvGrpSpPr/>
          <p:nvPr/>
        </p:nvGrpSpPr>
        <p:grpSpPr>
          <a:xfrm>
            <a:off x="264459" y="1720397"/>
            <a:ext cx="3219450" cy="1390650"/>
            <a:chOff x="264459" y="2033775"/>
            <a:chExt cx="3219450" cy="1390650"/>
          </a:xfrm>
        </p:grpSpPr>
        <p:pic>
          <p:nvPicPr>
            <p:cNvPr id="13" name="Picture 12"/>
            <p:cNvPicPr>
              <a:picLocks noChangeAspect="1"/>
            </p:cNvPicPr>
            <p:nvPr/>
          </p:nvPicPr>
          <p:blipFill>
            <a:blip r:embed="rId2"/>
            <a:stretch>
              <a:fillRect/>
            </a:stretch>
          </p:blipFill>
          <p:spPr>
            <a:xfrm>
              <a:off x="264459" y="2033775"/>
              <a:ext cx="3219450" cy="1390650"/>
            </a:xfrm>
            <a:prstGeom prst="rect">
              <a:avLst/>
            </a:prstGeom>
          </p:spPr>
        </p:pic>
        <p:sp>
          <p:nvSpPr>
            <p:cNvPr id="14" name="Rectangle 13"/>
            <p:cNvSpPr/>
            <p:nvPr/>
          </p:nvSpPr>
          <p:spPr>
            <a:xfrm>
              <a:off x="385483" y="2705471"/>
              <a:ext cx="1766047" cy="2080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3558915" y="1512446"/>
            <a:ext cx="8649419" cy="584775"/>
          </a:xfrm>
          <a:prstGeom prst="rect">
            <a:avLst/>
          </a:prstGeom>
          <a:noFill/>
        </p:spPr>
        <p:txBody>
          <a:bodyPr wrap="none" rtlCol="0">
            <a:spAutoFit/>
          </a:bodyPr>
          <a:lstStyle/>
          <a:p>
            <a:r>
              <a:rPr lang="en-US" sz="3200" dirty="0" smtClean="0"/>
              <a:t>CREATING NEW FILES, MODYFYING EXISTING ONES</a:t>
            </a:r>
            <a:endParaRPr lang="en-US" sz="3200" dirty="0"/>
          </a:p>
        </p:txBody>
      </p:sp>
    </p:spTree>
    <p:extLst>
      <p:ext uri="{BB962C8B-B14F-4D97-AF65-F5344CB8AC3E}">
        <p14:creationId xmlns:p14="http://schemas.microsoft.com/office/powerpoint/2010/main" val="909196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45</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2" name="TextBox 1"/>
          <p:cNvSpPr txBox="1"/>
          <p:nvPr/>
        </p:nvSpPr>
        <p:spPr>
          <a:xfrm>
            <a:off x="3604932" y="2203693"/>
            <a:ext cx="8362950" cy="923330"/>
          </a:xfrm>
          <a:prstGeom prst="rect">
            <a:avLst/>
          </a:prstGeom>
          <a:noFill/>
        </p:spPr>
        <p:txBody>
          <a:bodyPr wrap="square" rtlCol="0">
            <a:spAutoFit/>
          </a:bodyPr>
          <a:lstStyle/>
          <a:p>
            <a:r>
              <a:rPr lang="en-US" dirty="0" err="1" smtClean="0">
                <a:solidFill>
                  <a:schemeClr val="bg2">
                    <a:lumMod val="75000"/>
                  </a:schemeClr>
                </a:solidFill>
              </a:rPr>
              <a:t>Git</a:t>
            </a:r>
            <a:r>
              <a:rPr lang="en-US" dirty="0" smtClean="0">
                <a:solidFill>
                  <a:schemeClr val="bg2">
                    <a:lumMod val="75000"/>
                  </a:schemeClr>
                </a:solidFill>
              </a:rPr>
              <a:t> </a:t>
            </a:r>
            <a:r>
              <a:rPr lang="en-US" dirty="0" err="1" smtClean="0">
                <a:solidFill>
                  <a:schemeClr val="bg2">
                    <a:lumMod val="75000"/>
                  </a:schemeClr>
                </a:solidFill>
              </a:rPr>
              <a:t>informes</a:t>
            </a:r>
            <a:r>
              <a:rPr lang="en-US" dirty="0" smtClean="0">
                <a:solidFill>
                  <a:schemeClr val="bg2">
                    <a:lumMod val="75000"/>
                  </a:schemeClr>
                </a:solidFill>
              </a:rPr>
              <a:t> you that new files appeared in the Project (? ? = ‘unknown’ status)</a:t>
            </a:r>
          </a:p>
          <a:p>
            <a:endParaRPr lang="en-US" dirty="0"/>
          </a:p>
          <a:p>
            <a:r>
              <a:rPr lang="en-US" dirty="0" err="1" smtClean="0">
                <a:solidFill>
                  <a:schemeClr val="bg2">
                    <a:lumMod val="75000"/>
                  </a:schemeClr>
                </a:solidFill>
              </a:rPr>
              <a:t>Git</a:t>
            </a:r>
            <a:r>
              <a:rPr lang="en-US" dirty="0" smtClean="0">
                <a:solidFill>
                  <a:schemeClr val="bg2">
                    <a:lumMod val="75000"/>
                  </a:schemeClr>
                </a:solidFill>
              </a:rPr>
              <a:t> </a:t>
            </a:r>
            <a:r>
              <a:rPr lang="en-US" dirty="0" err="1" smtClean="0">
                <a:solidFill>
                  <a:schemeClr val="bg2">
                    <a:lumMod val="75000"/>
                  </a:schemeClr>
                </a:solidFill>
              </a:rPr>
              <a:t>informes</a:t>
            </a:r>
            <a:r>
              <a:rPr lang="en-US" dirty="0" smtClean="0">
                <a:solidFill>
                  <a:schemeClr val="bg2">
                    <a:lumMod val="75000"/>
                  </a:schemeClr>
                </a:solidFill>
              </a:rPr>
              <a:t> you that changes were made to a file (M = ‘modified’ status)</a:t>
            </a:r>
            <a:endParaRPr lang="en-US" dirty="0">
              <a:solidFill>
                <a:schemeClr val="bg2">
                  <a:lumMod val="75000"/>
                </a:schemeClr>
              </a:solidFill>
            </a:endParaRPr>
          </a:p>
        </p:txBody>
      </p:sp>
      <p:grpSp>
        <p:nvGrpSpPr>
          <p:cNvPr id="12" name="Group 11"/>
          <p:cNvGrpSpPr/>
          <p:nvPr/>
        </p:nvGrpSpPr>
        <p:grpSpPr>
          <a:xfrm>
            <a:off x="264459" y="1720397"/>
            <a:ext cx="3219450" cy="1390650"/>
            <a:chOff x="264459" y="2033775"/>
            <a:chExt cx="3219450" cy="1390650"/>
          </a:xfrm>
        </p:grpSpPr>
        <p:pic>
          <p:nvPicPr>
            <p:cNvPr id="9" name="Picture 8"/>
            <p:cNvPicPr>
              <a:picLocks noChangeAspect="1"/>
            </p:cNvPicPr>
            <p:nvPr/>
          </p:nvPicPr>
          <p:blipFill>
            <a:blip r:embed="rId2"/>
            <a:stretch>
              <a:fillRect/>
            </a:stretch>
          </p:blipFill>
          <p:spPr>
            <a:xfrm>
              <a:off x="264459" y="2033775"/>
              <a:ext cx="3219450" cy="1390650"/>
            </a:xfrm>
            <a:prstGeom prst="rect">
              <a:avLst/>
            </a:prstGeom>
          </p:spPr>
        </p:pic>
        <p:sp>
          <p:nvSpPr>
            <p:cNvPr id="6" name="Rectangle 5"/>
            <p:cNvSpPr/>
            <p:nvPr/>
          </p:nvSpPr>
          <p:spPr>
            <a:xfrm>
              <a:off x="385483" y="2705471"/>
              <a:ext cx="1766047" cy="2080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264459" y="4382992"/>
            <a:ext cx="3219450" cy="1254227"/>
          </a:xfrm>
          <a:prstGeom prst="rect">
            <a:avLst/>
          </a:prstGeom>
        </p:spPr>
      </p:pic>
      <p:sp>
        <p:nvSpPr>
          <p:cNvPr id="10" name="TextBox 9"/>
          <p:cNvSpPr txBox="1"/>
          <p:nvPr/>
        </p:nvSpPr>
        <p:spPr>
          <a:xfrm>
            <a:off x="3604932" y="3947296"/>
            <a:ext cx="8147797" cy="2140971"/>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By ticking </a:t>
            </a:r>
            <a:r>
              <a:rPr lang="en-US" dirty="0"/>
              <a:t>files you </a:t>
            </a:r>
            <a:r>
              <a:rPr lang="en-US" i="1" dirty="0" smtClean="0"/>
              <a:t>stage</a:t>
            </a:r>
            <a:r>
              <a:rPr lang="en-US" dirty="0" smtClean="0"/>
              <a:t> </a:t>
            </a:r>
            <a:r>
              <a:rPr lang="en-US" dirty="0"/>
              <a:t>them </a:t>
            </a:r>
            <a:r>
              <a:rPr lang="en-US" dirty="0" smtClean="0"/>
              <a:t>(it is a necessary step </a:t>
            </a:r>
            <a:r>
              <a:rPr lang="en-US" dirty="0"/>
              <a:t>before </a:t>
            </a:r>
            <a:r>
              <a:rPr lang="en-US" dirty="0" smtClean="0"/>
              <a:t>a commit) so you let </a:t>
            </a:r>
            <a:r>
              <a:rPr lang="en-US" dirty="0" err="1" smtClean="0"/>
              <a:t>Git</a:t>
            </a:r>
            <a:r>
              <a:rPr lang="en-US" dirty="0" smtClean="0"/>
              <a:t> know which files will be included in your next commit</a:t>
            </a:r>
          </a:p>
          <a:p>
            <a:pPr marL="285750" indent="-285750">
              <a:lnSpc>
                <a:spcPct val="114000"/>
              </a:lnSpc>
              <a:spcAft>
                <a:spcPts val="600"/>
              </a:spcAft>
              <a:buFont typeface="Arial" panose="020B0604020202020204" pitchFamily="34" charset="0"/>
              <a:buChar char="•"/>
            </a:pPr>
            <a:r>
              <a:rPr lang="en-US" dirty="0" smtClean="0"/>
              <a:t>By staging a new file </a:t>
            </a:r>
            <a:r>
              <a:rPr lang="en-US" dirty="0"/>
              <a:t>(</a:t>
            </a:r>
            <a:r>
              <a:rPr lang="en-US" dirty="0" err="1"/>
              <a:t>new_script.R</a:t>
            </a:r>
            <a:r>
              <a:rPr lang="en-US" dirty="0"/>
              <a:t>) </a:t>
            </a:r>
            <a:r>
              <a:rPr lang="en-US" dirty="0" smtClean="0"/>
              <a:t>you let </a:t>
            </a:r>
            <a:r>
              <a:rPr lang="en-US" dirty="0" err="1" smtClean="0"/>
              <a:t>Git</a:t>
            </a:r>
            <a:r>
              <a:rPr lang="en-US" dirty="0" smtClean="0"/>
              <a:t> know you want it to start tracking this file (A = ‘adding for tracking’ status)</a:t>
            </a:r>
          </a:p>
          <a:p>
            <a:pPr marL="285750" indent="-285750">
              <a:lnSpc>
                <a:spcPct val="114000"/>
              </a:lnSpc>
              <a:spcAft>
                <a:spcPts val="600"/>
              </a:spcAft>
              <a:buFont typeface="Arial" panose="020B0604020202020204" pitchFamily="34" charset="0"/>
              <a:buChar char="•"/>
            </a:pPr>
            <a:r>
              <a:rPr lang="en-US" dirty="0" smtClean="0"/>
              <a:t>By staging a modified file </a:t>
            </a:r>
            <a:r>
              <a:rPr lang="en-US" dirty="0"/>
              <a:t>(README.md) </a:t>
            </a:r>
            <a:r>
              <a:rPr lang="en-US" dirty="0" smtClean="0"/>
              <a:t>you let </a:t>
            </a:r>
            <a:r>
              <a:rPr lang="en-US" dirty="0" err="1" smtClean="0"/>
              <a:t>Git</a:t>
            </a:r>
            <a:r>
              <a:rPr lang="en-US" dirty="0" smtClean="0"/>
              <a:t> know you want to capture the file content modification</a:t>
            </a:r>
          </a:p>
        </p:txBody>
      </p:sp>
      <p:sp>
        <p:nvSpPr>
          <p:cNvPr id="7" name="TextBox 6"/>
          <p:cNvSpPr txBox="1"/>
          <p:nvPr/>
        </p:nvSpPr>
        <p:spPr>
          <a:xfrm>
            <a:off x="3604932" y="3300965"/>
            <a:ext cx="1661609" cy="584775"/>
          </a:xfrm>
          <a:prstGeom prst="rect">
            <a:avLst/>
          </a:prstGeom>
          <a:noFill/>
        </p:spPr>
        <p:txBody>
          <a:bodyPr wrap="none" rtlCol="0">
            <a:spAutoFit/>
          </a:bodyPr>
          <a:lstStyle/>
          <a:p>
            <a:r>
              <a:rPr lang="en-US" sz="3200" dirty="0" smtClean="0"/>
              <a:t>STAGING</a:t>
            </a:r>
            <a:endParaRPr lang="en-US" sz="3200" dirty="0"/>
          </a:p>
        </p:txBody>
      </p:sp>
      <p:sp>
        <p:nvSpPr>
          <p:cNvPr id="11" name="TextBox 10"/>
          <p:cNvSpPr txBox="1"/>
          <p:nvPr/>
        </p:nvSpPr>
        <p:spPr>
          <a:xfrm>
            <a:off x="3558915" y="1512446"/>
            <a:ext cx="8649419" cy="584775"/>
          </a:xfrm>
          <a:prstGeom prst="rect">
            <a:avLst/>
          </a:prstGeom>
          <a:noFill/>
        </p:spPr>
        <p:txBody>
          <a:bodyPr wrap="none" rtlCol="0">
            <a:spAutoFit/>
          </a:bodyPr>
          <a:lstStyle/>
          <a:p>
            <a:r>
              <a:rPr lang="en-US" sz="3200" dirty="0" smtClean="0"/>
              <a:t>CREATING NEW FILES, MODYFYING EXISTING ONES</a:t>
            </a:r>
            <a:endParaRPr lang="en-US" sz="3200" dirty="0"/>
          </a:p>
        </p:txBody>
      </p:sp>
    </p:spTree>
    <p:extLst>
      <p:ext uri="{BB962C8B-B14F-4D97-AF65-F5344CB8AC3E}">
        <p14:creationId xmlns:p14="http://schemas.microsoft.com/office/powerpoint/2010/main" val="214105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46</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2" name="TextBox 1"/>
          <p:cNvSpPr txBox="1"/>
          <p:nvPr/>
        </p:nvSpPr>
        <p:spPr>
          <a:xfrm>
            <a:off x="3604932" y="2203693"/>
            <a:ext cx="8362950" cy="923330"/>
          </a:xfrm>
          <a:prstGeom prst="rect">
            <a:avLst/>
          </a:prstGeom>
          <a:noFill/>
        </p:spPr>
        <p:txBody>
          <a:bodyPr wrap="square" rtlCol="0">
            <a:spAutoFit/>
          </a:bodyPr>
          <a:lstStyle/>
          <a:p>
            <a:r>
              <a:rPr lang="en-US" dirty="0" err="1" smtClean="0">
                <a:solidFill>
                  <a:schemeClr val="bg2">
                    <a:lumMod val="75000"/>
                  </a:schemeClr>
                </a:solidFill>
              </a:rPr>
              <a:t>Git</a:t>
            </a:r>
            <a:r>
              <a:rPr lang="en-US" dirty="0" smtClean="0">
                <a:solidFill>
                  <a:schemeClr val="bg2">
                    <a:lumMod val="75000"/>
                  </a:schemeClr>
                </a:solidFill>
              </a:rPr>
              <a:t> </a:t>
            </a:r>
            <a:r>
              <a:rPr lang="en-US" dirty="0" err="1" smtClean="0">
                <a:solidFill>
                  <a:schemeClr val="bg2">
                    <a:lumMod val="75000"/>
                  </a:schemeClr>
                </a:solidFill>
              </a:rPr>
              <a:t>informes</a:t>
            </a:r>
            <a:r>
              <a:rPr lang="en-US" dirty="0" smtClean="0">
                <a:solidFill>
                  <a:schemeClr val="bg2">
                    <a:lumMod val="75000"/>
                  </a:schemeClr>
                </a:solidFill>
              </a:rPr>
              <a:t> you that new files appeared in the Project (? ? = ‘unknown’ status)</a:t>
            </a:r>
          </a:p>
          <a:p>
            <a:endParaRPr lang="en-US" dirty="0"/>
          </a:p>
          <a:p>
            <a:r>
              <a:rPr lang="en-US" dirty="0" err="1" smtClean="0">
                <a:solidFill>
                  <a:schemeClr val="bg2">
                    <a:lumMod val="75000"/>
                  </a:schemeClr>
                </a:solidFill>
              </a:rPr>
              <a:t>Git</a:t>
            </a:r>
            <a:r>
              <a:rPr lang="en-US" dirty="0" smtClean="0">
                <a:solidFill>
                  <a:schemeClr val="bg2">
                    <a:lumMod val="75000"/>
                  </a:schemeClr>
                </a:solidFill>
              </a:rPr>
              <a:t> </a:t>
            </a:r>
            <a:r>
              <a:rPr lang="en-US" dirty="0" err="1" smtClean="0">
                <a:solidFill>
                  <a:schemeClr val="bg2">
                    <a:lumMod val="75000"/>
                  </a:schemeClr>
                </a:solidFill>
              </a:rPr>
              <a:t>informes</a:t>
            </a:r>
            <a:r>
              <a:rPr lang="en-US" dirty="0" smtClean="0">
                <a:solidFill>
                  <a:schemeClr val="bg2">
                    <a:lumMod val="75000"/>
                  </a:schemeClr>
                </a:solidFill>
              </a:rPr>
              <a:t> you that changes were made to a file (M = ‘modified’ status)</a:t>
            </a:r>
            <a:endParaRPr lang="en-US" dirty="0">
              <a:solidFill>
                <a:schemeClr val="bg2">
                  <a:lumMod val="75000"/>
                </a:schemeClr>
              </a:solidFill>
            </a:endParaRPr>
          </a:p>
        </p:txBody>
      </p:sp>
      <p:grpSp>
        <p:nvGrpSpPr>
          <p:cNvPr id="12" name="Group 11"/>
          <p:cNvGrpSpPr/>
          <p:nvPr/>
        </p:nvGrpSpPr>
        <p:grpSpPr>
          <a:xfrm>
            <a:off x="264459" y="1720397"/>
            <a:ext cx="3219450" cy="1390650"/>
            <a:chOff x="264459" y="2033775"/>
            <a:chExt cx="3219450" cy="1390650"/>
          </a:xfrm>
        </p:grpSpPr>
        <p:pic>
          <p:nvPicPr>
            <p:cNvPr id="9" name="Picture 8"/>
            <p:cNvPicPr>
              <a:picLocks noChangeAspect="1"/>
            </p:cNvPicPr>
            <p:nvPr/>
          </p:nvPicPr>
          <p:blipFill>
            <a:blip r:embed="rId2"/>
            <a:stretch>
              <a:fillRect/>
            </a:stretch>
          </p:blipFill>
          <p:spPr>
            <a:xfrm>
              <a:off x="264459" y="2033775"/>
              <a:ext cx="3219450" cy="1390650"/>
            </a:xfrm>
            <a:prstGeom prst="rect">
              <a:avLst/>
            </a:prstGeom>
          </p:spPr>
        </p:pic>
        <p:sp>
          <p:nvSpPr>
            <p:cNvPr id="6" name="Rectangle 5"/>
            <p:cNvSpPr/>
            <p:nvPr/>
          </p:nvSpPr>
          <p:spPr>
            <a:xfrm>
              <a:off x="385483" y="2705471"/>
              <a:ext cx="1766047" cy="2080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264459" y="4382992"/>
            <a:ext cx="3219450" cy="1254227"/>
          </a:xfrm>
          <a:prstGeom prst="rect">
            <a:avLst/>
          </a:prstGeom>
        </p:spPr>
      </p:pic>
      <p:sp>
        <p:nvSpPr>
          <p:cNvPr id="10" name="TextBox 9"/>
          <p:cNvSpPr txBox="1"/>
          <p:nvPr/>
        </p:nvSpPr>
        <p:spPr>
          <a:xfrm>
            <a:off x="3604932" y="3947296"/>
            <a:ext cx="8147797" cy="2533707"/>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By ticking </a:t>
            </a:r>
            <a:r>
              <a:rPr lang="en-US" dirty="0"/>
              <a:t>files you </a:t>
            </a:r>
            <a:r>
              <a:rPr lang="en-US" i="1" dirty="0" smtClean="0"/>
              <a:t>stage</a:t>
            </a:r>
            <a:r>
              <a:rPr lang="en-US" dirty="0" smtClean="0"/>
              <a:t> </a:t>
            </a:r>
            <a:r>
              <a:rPr lang="en-US" dirty="0"/>
              <a:t>them </a:t>
            </a:r>
            <a:r>
              <a:rPr lang="en-US" dirty="0" smtClean="0"/>
              <a:t>(it is a necessary step </a:t>
            </a:r>
            <a:r>
              <a:rPr lang="en-US" dirty="0"/>
              <a:t>before </a:t>
            </a:r>
            <a:r>
              <a:rPr lang="en-US" dirty="0" smtClean="0"/>
              <a:t>a commit) so you let </a:t>
            </a:r>
            <a:r>
              <a:rPr lang="en-US" dirty="0" err="1" smtClean="0"/>
              <a:t>Git</a:t>
            </a:r>
            <a:r>
              <a:rPr lang="en-US" dirty="0" smtClean="0"/>
              <a:t> know which files will be included in your next commit</a:t>
            </a:r>
          </a:p>
          <a:p>
            <a:pPr marL="285750" indent="-285750">
              <a:lnSpc>
                <a:spcPct val="114000"/>
              </a:lnSpc>
              <a:spcAft>
                <a:spcPts val="600"/>
              </a:spcAft>
              <a:buFont typeface="Arial" panose="020B0604020202020204" pitchFamily="34" charset="0"/>
              <a:buChar char="•"/>
            </a:pPr>
            <a:r>
              <a:rPr lang="en-US" dirty="0" smtClean="0"/>
              <a:t>By staging a new file </a:t>
            </a:r>
            <a:r>
              <a:rPr lang="en-US" dirty="0"/>
              <a:t>(</a:t>
            </a:r>
            <a:r>
              <a:rPr lang="en-US" dirty="0" err="1"/>
              <a:t>new_script.R</a:t>
            </a:r>
            <a:r>
              <a:rPr lang="en-US" dirty="0"/>
              <a:t>) </a:t>
            </a:r>
            <a:r>
              <a:rPr lang="en-US" dirty="0" smtClean="0"/>
              <a:t>you let </a:t>
            </a:r>
            <a:r>
              <a:rPr lang="en-US" dirty="0" err="1" smtClean="0"/>
              <a:t>Git</a:t>
            </a:r>
            <a:r>
              <a:rPr lang="en-US" dirty="0" smtClean="0"/>
              <a:t> know you want it to start tracking this file (A = ‘adding for tracking’ status)</a:t>
            </a:r>
          </a:p>
          <a:p>
            <a:pPr marL="285750" indent="-285750">
              <a:lnSpc>
                <a:spcPct val="114000"/>
              </a:lnSpc>
              <a:spcAft>
                <a:spcPts val="600"/>
              </a:spcAft>
              <a:buFont typeface="Arial" panose="020B0604020202020204" pitchFamily="34" charset="0"/>
              <a:buChar char="•"/>
            </a:pPr>
            <a:r>
              <a:rPr lang="en-US" dirty="0" smtClean="0"/>
              <a:t>By staging a modified file </a:t>
            </a:r>
            <a:r>
              <a:rPr lang="en-US" dirty="0"/>
              <a:t>(README.md) </a:t>
            </a:r>
            <a:r>
              <a:rPr lang="en-US" dirty="0" smtClean="0"/>
              <a:t>you let </a:t>
            </a:r>
            <a:r>
              <a:rPr lang="en-US" dirty="0" err="1" smtClean="0"/>
              <a:t>Git</a:t>
            </a:r>
            <a:r>
              <a:rPr lang="en-US" dirty="0" smtClean="0"/>
              <a:t> know you want to capture the file content modification</a:t>
            </a:r>
          </a:p>
          <a:p>
            <a:pPr marL="285750" indent="-285750">
              <a:lnSpc>
                <a:spcPct val="114000"/>
              </a:lnSpc>
              <a:spcAft>
                <a:spcPts val="600"/>
              </a:spcAft>
              <a:buFont typeface="Arial" panose="020B0604020202020204" pitchFamily="34" charset="0"/>
              <a:buChar char="•"/>
            </a:pPr>
            <a:r>
              <a:rPr lang="en-US" dirty="0" smtClean="0"/>
              <a:t>After you staged all the files, click ‘Commit’ button</a:t>
            </a:r>
          </a:p>
        </p:txBody>
      </p:sp>
      <p:sp>
        <p:nvSpPr>
          <p:cNvPr id="7" name="TextBox 6"/>
          <p:cNvSpPr txBox="1"/>
          <p:nvPr/>
        </p:nvSpPr>
        <p:spPr>
          <a:xfrm>
            <a:off x="3604932" y="3300965"/>
            <a:ext cx="1661609" cy="584775"/>
          </a:xfrm>
          <a:prstGeom prst="rect">
            <a:avLst/>
          </a:prstGeom>
          <a:noFill/>
        </p:spPr>
        <p:txBody>
          <a:bodyPr wrap="none" rtlCol="0">
            <a:spAutoFit/>
          </a:bodyPr>
          <a:lstStyle/>
          <a:p>
            <a:r>
              <a:rPr lang="en-US" sz="3200" dirty="0" smtClean="0"/>
              <a:t>STAGING</a:t>
            </a:r>
            <a:endParaRPr lang="en-US" sz="3200" dirty="0"/>
          </a:p>
        </p:txBody>
      </p:sp>
      <p:sp>
        <p:nvSpPr>
          <p:cNvPr id="11" name="TextBox 10"/>
          <p:cNvSpPr txBox="1"/>
          <p:nvPr/>
        </p:nvSpPr>
        <p:spPr>
          <a:xfrm>
            <a:off x="3558915" y="1512446"/>
            <a:ext cx="8649419" cy="584775"/>
          </a:xfrm>
          <a:prstGeom prst="rect">
            <a:avLst/>
          </a:prstGeom>
          <a:noFill/>
        </p:spPr>
        <p:txBody>
          <a:bodyPr wrap="none" rtlCol="0">
            <a:spAutoFit/>
          </a:bodyPr>
          <a:lstStyle/>
          <a:p>
            <a:r>
              <a:rPr lang="en-US" sz="3200" dirty="0" smtClean="0"/>
              <a:t>CREATING NEW FILES, MODYFYING EXISTING ONES</a:t>
            </a:r>
            <a:endParaRPr lang="en-US" sz="3200" dirty="0"/>
          </a:p>
        </p:txBody>
      </p:sp>
      <p:sp>
        <p:nvSpPr>
          <p:cNvPr id="8" name="Oval 7"/>
          <p:cNvSpPr/>
          <p:nvPr/>
        </p:nvSpPr>
        <p:spPr>
          <a:xfrm>
            <a:off x="865095" y="4561869"/>
            <a:ext cx="865094" cy="4303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208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47</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679883" cy="584775"/>
          </a:xfrm>
          <a:prstGeom prst="rect">
            <a:avLst/>
          </a:prstGeom>
          <a:noFill/>
        </p:spPr>
        <p:txBody>
          <a:bodyPr wrap="none" rtlCol="0">
            <a:spAutoFit/>
          </a:bodyPr>
          <a:lstStyle/>
          <a:p>
            <a:r>
              <a:rPr lang="en-US" sz="3200" dirty="0" smtClean="0"/>
              <a:t>COMMIT</a:t>
            </a:r>
            <a:endParaRPr lang="en-US" sz="3200" dirty="0"/>
          </a:p>
        </p:txBody>
      </p:sp>
      <p:pic>
        <p:nvPicPr>
          <p:cNvPr id="10" name="Picture 9"/>
          <p:cNvPicPr>
            <a:picLocks noChangeAspect="1"/>
          </p:cNvPicPr>
          <p:nvPr/>
        </p:nvPicPr>
        <p:blipFill>
          <a:blip r:embed="rId2"/>
          <a:stretch>
            <a:fillRect/>
          </a:stretch>
        </p:blipFill>
        <p:spPr>
          <a:xfrm>
            <a:off x="203454" y="1466726"/>
            <a:ext cx="7048500" cy="4543425"/>
          </a:xfrm>
          <a:prstGeom prst="rect">
            <a:avLst/>
          </a:prstGeom>
        </p:spPr>
      </p:pic>
      <p:sp>
        <p:nvSpPr>
          <p:cNvPr id="11" name="TextBox 10"/>
          <p:cNvSpPr txBox="1"/>
          <p:nvPr/>
        </p:nvSpPr>
        <p:spPr>
          <a:xfrm>
            <a:off x="7372686" y="2051501"/>
            <a:ext cx="4669962" cy="2064027"/>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A new window pops-out where you need to provide an </a:t>
            </a:r>
            <a:r>
              <a:rPr lang="en-US" b="1" u="sng" dirty="0" smtClean="0"/>
              <a:t>informative</a:t>
            </a:r>
            <a:r>
              <a:rPr lang="en-US" dirty="0" smtClean="0"/>
              <a:t> description of the commit (Commit message) so in the future you can easily find the commit by name</a:t>
            </a:r>
          </a:p>
          <a:p>
            <a:pPr marL="285750" indent="-285750">
              <a:lnSpc>
                <a:spcPct val="114000"/>
              </a:lnSpc>
              <a:spcAft>
                <a:spcPts val="600"/>
              </a:spcAft>
              <a:buFont typeface="Arial" panose="020B0604020202020204" pitchFamily="34" charset="0"/>
              <a:buChar char="•"/>
            </a:pPr>
            <a:r>
              <a:rPr lang="en-US" dirty="0" smtClean="0"/>
              <a:t>No need to include date in the commit, it is automatically dated</a:t>
            </a:r>
          </a:p>
        </p:txBody>
      </p:sp>
    </p:spTree>
    <p:extLst>
      <p:ext uri="{BB962C8B-B14F-4D97-AF65-F5344CB8AC3E}">
        <p14:creationId xmlns:p14="http://schemas.microsoft.com/office/powerpoint/2010/main" val="473432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48</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679883" cy="584775"/>
          </a:xfrm>
          <a:prstGeom prst="rect">
            <a:avLst/>
          </a:prstGeom>
          <a:noFill/>
        </p:spPr>
        <p:txBody>
          <a:bodyPr wrap="none" rtlCol="0">
            <a:spAutoFit/>
          </a:bodyPr>
          <a:lstStyle/>
          <a:p>
            <a:r>
              <a:rPr lang="en-US" sz="3200" dirty="0" smtClean="0"/>
              <a:t>COMMIT</a:t>
            </a:r>
            <a:endParaRPr lang="en-US" sz="3200" dirty="0"/>
          </a:p>
        </p:txBody>
      </p:sp>
      <p:sp>
        <p:nvSpPr>
          <p:cNvPr id="9" name="TextBox 8"/>
          <p:cNvSpPr txBox="1"/>
          <p:nvPr/>
        </p:nvSpPr>
        <p:spPr>
          <a:xfrm>
            <a:off x="7372686" y="2051501"/>
            <a:ext cx="4669962" cy="4112664"/>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A new window pops-out where you need to provide an </a:t>
            </a:r>
            <a:r>
              <a:rPr lang="en-US" b="1" u="sng" dirty="0" smtClean="0"/>
              <a:t>informative</a:t>
            </a:r>
            <a:r>
              <a:rPr lang="en-US" dirty="0" smtClean="0"/>
              <a:t> description of the commit (Commit message) so in the future you can easily find the commit by name</a:t>
            </a:r>
          </a:p>
          <a:p>
            <a:pPr marL="285750" indent="-285750">
              <a:lnSpc>
                <a:spcPct val="114000"/>
              </a:lnSpc>
              <a:spcAft>
                <a:spcPts val="600"/>
              </a:spcAft>
              <a:buFont typeface="Arial" panose="020B0604020202020204" pitchFamily="34" charset="0"/>
              <a:buChar char="•"/>
            </a:pPr>
            <a:r>
              <a:rPr lang="en-US" dirty="0" smtClean="0"/>
              <a:t>No need to include date in the commit, it is automatically dated</a:t>
            </a:r>
          </a:p>
          <a:p>
            <a:pPr marL="285750" indent="-285750">
              <a:lnSpc>
                <a:spcPct val="114000"/>
              </a:lnSpc>
              <a:spcAft>
                <a:spcPts val="600"/>
              </a:spcAft>
              <a:buFont typeface="Arial" panose="020B0604020202020204" pitchFamily="34" charset="0"/>
              <a:buChar char="•"/>
            </a:pPr>
            <a:r>
              <a:rPr lang="en-US" dirty="0"/>
              <a:t>Clicking on a staged file (README.md</a:t>
            </a:r>
            <a:r>
              <a:rPr lang="en-US" dirty="0" smtClean="0"/>
              <a:t>) we can see the changes made in the file (deleted lines in red, modified/new lines in green)</a:t>
            </a:r>
          </a:p>
          <a:p>
            <a:pPr marL="285750" indent="-285750">
              <a:lnSpc>
                <a:spcPct val="114000"/>
              </a:lnSpc>
              <a:spcAft>
                <a:spcPts val="600"/>
              </a:spcAft>
              <a:buFont typeface="Arial" panose="020B0604020202020204" pitchFamily="34" charset="0"/>
              <a:buChar char="•"/>
            </a:pPr>
            <a:r>
              <a:rPr lang="en-US" dirty="0" smtClean="0"/>
              <a:t>Clicking ‘Commit’ button captures an image of the code in a particular time point</a:t>
            </a:r>
          </a:p>
        </p:txBody>
      </p:sp>
      <p:pic>
        <p:nvPicPr>
          <p:cNvPr id="10" name="Picture 9"/>
          <p:cNvPicPr>
            <a:picLocks noChangeAspect="1"/>
          </p:cNvPicPr>
          <p:nvPr/>
        </p:nvPicPr>
        <p:blipFill>
          <a:blip r:embed="rId2"/>
          <a:stretch>
            <a:fillRect/>
          </a:stretch>
        </p:blipFill>
        <p:spPr>
          <a:xfrm>
            <a:off x="203454" y="1466726"/>
            <a:ext cx="7048500" cy="4543425"/>
          </a:xfrm>
          <a:prstGeom prst="rect">
            <a:avLst/>
          </a:prstGeom>
        </p:spPr>
      </p:pic>
      <p:sp>
        <p:nvSpPr>
          <p:cNvPr id="2" name="Rectangle 1"/>
          <p:cNvSpPr/>
          <p:nvPr/>
        </p:nvSpPr>
        <p:spPr>
          <a:xfrm>
            <a:off x="203454" y="4517136"/>
            <a:ext cx="7048500" cy="14930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465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49</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104790" cy="584775"/>
          </a:xfrm>
          <a:prstGeom prst="rect">
            <a:avLst/>
          </a:prstGeom>
          <a:noFill/>
        </p:spPr>
        <p:txBody>
          <a:bodyPr wrap="none" rtlCol="0">
            <a:spAutoFit/>
          </a:bodyPr>
          <a:lstStyle/>
          <a:p>
            <a:r>
              <a:rPr lang="en-US" sz="3200" dirty="0" smtClean="0"/>
              <a:t>PUSH</a:t>
            </a:r>
            <a:endParaRPr lang="en-US" sz="3200" dirty="0"/>
          </a:p>
        </p:txBody>
      </p:sp>
      <p:sp>
        <p:nvSpPr>
          <p:cNvPr id="9" name="TextBox 8"/>
          <p:cNvSpPr txBox="1"/>
          <p:nvPr/>
        </p:nvSpPr>
        <p:spPr>
          <a:xfrm>
            <a:off x="7372686" y="2051501"/>
            <a:ext cx="4669962" cy="390107"/>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After the commit, the staged files disappear</a:t>
            </a:r>
          </a:p>
        </p:txBody>
      </p:sp>
      <p:pic>
        <p:nvPicPr>
          <p:cNvPr id="6" name="Picture 5"/>
          <p:cNvPicPr>
            <a:picLocks noChangeAspect="1"/>
          </p:cNvPicPr>
          <p:nvPr/>
        </p:nvPicPr>
        <p:blipFill>
          <a:blip r:embed="rId2"/>
          <a:stretch>
            <a:fillRect/>
          </a:stretch>
        </p:blipFill>
        <p:spPr>
          <a:xfrm>
            <a:off x="103251" y="1325563"/>
            <a:ext cx="7156682" cy="5447728"/>
          </a:xfrm>
          <a:prstGeom prst="rect">
            <a:avLst/>
          </a:prstGeom>
        </p:spPr>
      </p:pic>
      <p:sp>
        <p:nvSpPr>
          <p:cNvPr id="7" name="Rectangle 6"/>
          <p:cNvSpPr/>
          <p:nvPr/>
        </p:nvSpPr>
        <p:spPr>
          <a:xfrm>
            <a:off x="100584" y="5358384"/>
            <a:ext cx="2834640" cy="13630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581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a:t>1. Initial </a:t>
            </a:r>
            <a:r>
              <a:rPr lang="en-US" b="1" dirty="0" smtClean="0"/>
              <a:t>installations</a:t>
            </a:r>
            <a:endParaRPr lang="en-US" dirty="0"/>
          </a:p>
        </p:txBody>
      </p:sp>
      <p:pic>
        <p:nvPicPr>
          <p:cNvPr id="5" name="Picture 4"/>
          <p:cNvPicPr>
            <a:picLocks noChangeAspect="1"/>
          </p:cNvPicPr>
          <p:nvPr/>
        </p:nvPicPr>
        <p:blipFill>
          <a:blip r:embed="rId3"/>
          <a:stretch>
            <a:fillRect/>
          </a:stretch>
        </p:blipFill>
        <p:spPr>
          <a:xfrm>
            <a:off x="8360876" y="4250579"/>
            <a:ext cx="2778236" cy="2444672"/>
          </a:xfrm>
          <a:prstGeom prst="rect">
            <a:avLst/>
          </a:prstGeom>
          <a:effectLst>
            <a:softEdge rad="127000"/>
          </a:effectLst>
        </p:spPr>
      </p:pic>
      <p:sp>
        <p:nvSpPr>
          <p:cNvPr id="6" name="Rectangle 5"/>
          <p:cNvSpPr/>
          <p:nvPr/>
        </p:nvSpPr>
        <p:spPr>
          <a:xfrm>
            <a:off x="705215" y="1725163"/>
            <a:ext cx="9913976" cy="568745"/>
          </a:xfrm>
          <a:prstGeom prst="rect">
            <a:avLst/>
          </a:prstGeom>
        </p:spPr>
        <p:txBody>
          <a:bodyPr wrap="square">
            <a:spAutoFit/>
          </a:bodyPr>
          <a:lstStyle/>
          <a:p>
            <a:pPr marL="342900" indent="-342900">
              <a:lnSpc>
                <a:spcPct val="200000"/>
              </a:lnSpc>
              <a:buFont typeface="+mj-lt"/>
              <a:buAutoNum type="arabicPeriod"/>
            </a:pPr>
            <a:r>
              <a:rPr lang="en-US" dirty="0" smtClean="0"/>
              <a:t>Install or upgrade RStudio</a:t>
            </a:r>
          </a:p>
        </p:txBody>
      </p:sp>
      <p:sp>
        <p:nvSpPr>
          <p:cNvPr id="3" name="Slide Number Placeholder 2"/>
          <p:cNvSpPr>
            <a:spLocks noGrp="1"/>
          </p:cNvSpPr>
          <p:nvPr>
            <p:ph type="sldNum" sz="quarter" idx="12"/>
          </p:nvPr>
        </p:nvSpPr>
        <p:spPr/>
        <p:txBody>
          <a:bodyPr/>
          <a:lstStyle/>
          <a:p>
            <a:fld id="{50E8C6D2-E2E4-49F9-A49A-E0BCC5553016}" type="slidenum">
              <a:rPr lang="en-US" smtClean="0"/>
              <a:t>5</a:t>
            </a:fld>
            <a:endParaRPr lang="en-US"/>
          </a:p>
        </p:txBody>
      </p:sp>
    </p:spTree>
    <p:extLst>
      <p:ext uri="{BB962C8B-B14F-4D97-AF65-F5344CB8AC3E}">
        <p14:creationId xmlns:p14="http://schemas.microsoft.com/office/powerpoint/2010/main" val="1961688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50</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104790" cy="584775"/>
          </a:xfrm>
          <a:prstGeom prst="rect">
            <a:avLst/>
          </a:prstGeom>
          <a:noFill/>
        </p:spPr>
        <p:txBody>
          <a:bodyPr wrap="none" rtlCol="0">
            <a:spAutoFit/>
          </a:bodyPr>
          <a:lstStyle/>
          <a:p>
            <a:r>
              <a:rPr lang="en-US" sz="3200" dirty="0" smtClean="0"/>
              <a:t>PUSH</a:t>
            </a:r>
            <a:endParaRPr lang="en-US" sz="3200" dirty="0"/>
          </a:p>
        </p:txBody>
      </p:sp>
      <p:sp>
        <p:nvSpPr>
          <p:cNvPr id="9" name="TextBox 8"/>
          <p:cNvSpPr txBox="1"/>
          <p:nvPr/>
        </p:nvSpPr>
        <p:spPr>
          <a:xfrm>
            <a:off x="7372686" y="2051501"/>
            <a:ext cx="4669962" cy="2772554"/>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After the commit, the staged files disappear</a:t>
            </a:r>
          </a:p>
          <a:p>
            <a:pPr marL="285750" indent="-285750">
              <a:lnSpc>
                <a:spcPct val="114000"/>
              </a:lnSpc>
              <a:spcAft>
                <a:spcPts val="600"/>
              </a:spcAft>
              <a:buFont typeface="Arial" panose="020B0604020202020204" pitchFamily="34" charset="0"/>
              <a:buChar char="•"/>
            </a:pPr>
            <a:r>
              <a:rPr lang="en-US" dirty="0" smtClean="0"/>
              <a:t>You are also informed that your local repository is ahead of the remote one by one commit (your local version is newer than the online one by one commit)</a:t>
            </a:r>
          </a:p>
          <a:p>
            <a:pPr marL="285750" indent="-285750">
              <a:lnSpc>
                <a:spcPct val="114000"/>
              </a:lnSpc>
              <a:spcAft>
                <a:spcPts val="600"/>
              </a:spcAft>
              <a:buFont typeface="Arial" panose="020B0604020202020204" pitchFamily="34" charset="0"/>
              <a:buChar char="•"/>
            </a:pPr>
            <a:r>
              <a:rPr lang="en-US" dirty="0" smtClean="0"/>
              <a:t>You do not need to push each time you make a commit, you can do it e.g. at the end of the day</a:t>
            </a:r>
          </a:p>
        </p:txBody>
      </p:sp>
      <p:pic>
        <p:nvPicPr>
          <p:cNvPr id="6" name="Picture 5"/>
          <p:cNvPicPr>
            <a:picLocks noChangeAspect="1"/>
          </p:cNvPicPr>
          <p:nvPr/>
        </p:nvPicPr>
        <p:blipFill>
          <a:blip r:embed="rId2"/>
          <a:stretch>
            <a:fillRect/>
          </a:stretch>
        </p:blipFill>
        <p:spPr>
          <a:xfrm>
            <a:off x="103251" y="1325563"/>
            <a:ext cx="7156682" cy="5447728"/>
          </a:xfrm>
          <a:prstGeom prst="rect">
            <a:avLst/>
          </a:prstGeom>
        </p:spPr>
      </p:pic>
      <p:sp>
        <p:nvSpPr>
          <p:cNvPr id="7" name="Rectangle 6"/>
          <p:cNvSpPr/>
          <p:nvPr/>
        </p:nvSpPr>
        <p:spPr>
          <a:xfrm>
            <a:off x="100584" y="5751575"/>
            <a:ext cx="2834640" cy="2560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498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51</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104790" cy="584775"/>
          </a:xfrm>
          <a:prstGeom prst="rect">
            <a:avLst/>
          </a:prstGeom>
          <a:noFill/>
        </p:spPr>
        <p:txBody>
          <a:bodyPr wrap="none" rtlCol="0">
            <a:spAutoFit/>
          </a:bodyPr>
          <a:lstStyle/>
          <a:p>
            <a:r>
              <a:rPr lang="en-US" sz="3200" dirty="0" smtClean="0"/>
              <a:t>PUSH</a:t>
            </a:r>
            <a:endParaRPr lang="en-US" sz="3200" dirty="0"/>
          </a:p>
        </p:txBody>
      </p:sp>
      <p:sp>
        <p:nvSpPr>
          <p:cNvPr id="9" name="TextBox 8"/>
          <p:cNvSpPr txBox="1"/>
          <p:nvPr/>
        </p:nvSpPr>
        <p:spPr>
          <a:xfrm>
            <a:off x="7372686" y="2051501"/>
            <a:ext cx="4669962" cy="3481081"/>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dirty="0" smtClean="0"/>
              <a:t>After the commit, the staged files disappear</a:t>
            </a:r>
          </a:p>
          <a:p>
            <a:pPr marL="285750" indent="-285750">
              <a:lnSpc>
                <a:spcPct val="114000"/>
              </a:lnSpc>
              <a:spcAft>
                <a:spcPts val="600"/>
              </a:spcAft>
              <a:buFont typeface="Arial" panose="020B0604020202020204" pitchFamily="34" charset="0"/>
              <a:buChar char="•"/>
            </a:pPr>
            <a:r>
              <a:rPr lang="en-US" dirty="0" smtClean="0"/>
              <a:t>You are also informed that your local repository is ahead of the remote one by one commit (your local version is newer than the online one by one commit)</a:t>
            </a:r>
          </a:p>
          <a:p>
            <a:pPr marL="285750" indent="-285750">
              <a:lnSpc>
                <a:spcPct val="114000"/>
              </a:lnSpc>
              <a:spcAft>
                <a:spcPts val="600"/>
              </a:spcAft>
              <a:buFont typeface="Arial" panose="020B0604020202020204" pitchFamily="34" charset="0"/>
              <a:buChar char="•"/>
            </a:pPr>
            <a:r>
              <a:rPr lang="en-US" dirty="0" smtClean="0"/>
              <a:t>You do not need to push each time you make a commit, you can do it e.g. at the end of the day</a:t>
            </a:r>
          </a:p>
          <a:p>
            <a:pPr marL="285750" indent="-285750">
              <a:lnSpc>
                <a:spcPct val="114000"/>
              </a:lnSpc>
              <a:spcAft>
                <a:spcPts val="600"/>
              </a:spcAft>
              <a:buFont typeface="Arial" panose="020B0604020202020204" pitchFamily="34" charset="0"/>
              <a:buChar char="•"/>
            </a:pPr>
            <a:r>
              <a:rPr lang="en-US" dirty="0" smtClean="0"/>
              <a:t>To push your code to the online repository, click on the green ‘Push’ button</a:t>
            </a:r>
          </a:p>
        </p:txBody>
      </p:sp>
      <p:pic>
        <p:nvPicPr>
          <p:cNvPr id="6" name="Picture 5"/>
          <p:cNvPicPr>
            <a:picLocks noChangeAspect="1"/>
          </p:cNvPicPr>
          <p:nvPr/>
        </p:nvPicPr>
        <p:blipFill>
          <a:blip r:embed="rId2"/>
          <a:stretch>
            <a:fillRect/>
          </a:stretch>
        </p:blipFill>
        <p:spPr>
          <a:xfrm>
            <a:off x="103251" y="1325563"/>
            <a:ext cx="7156682" cy="5447728"/>
          </a:xfrm>
          <a:prstGeom prst="rect">
            <a:avLst/>
          </a:prstGeom>
        </p:spPr>
      </p:pic>
      <p:sp>
        <p:nvSpPr>
          <p:cNvPr id="7" name="Rectangle 6"/>
          <p:cNvSpPr/>
          <p:nvPr/>
        </p:nvSpPr>
        <p:spPr>
          <a:xfrm>
            <a:off x="1664208" y="5569159"/>
            <a:ext cx="347472" cy="2651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8208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52</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005403" cy="584775"/>
          </a:xfrm>
          <a:prstGeom prst="rect">
            <a:avLst/>
          </a:prstGeom>
          <a:noFill/>
        </p:spPr>
        <p:txBody>
          <a:bodyPr wrap="none" rtlCol="0">
            <a:spAutoFit/>
          </a:bodyPr>
          <a:lstStyle/>
          <a:p>
            <a:r>
              <a:rPr lang="en-US" sz="3200" dirty="0" smtClean="0"/>
              <a:t>PULL</a:t>
            </a:r>
            <a:endParaRPr lang="en-US" sz="3200" dirty="0"/>
          </a:p>
        </p:txBody>
      </p:sp>
      <p:sp>
        <p:nvSpPr>
          <p:cNvPr id="9" name="TextBox 8"/>
          <p:cNvSpPr txBox="1"/>
          <p:nvPr/>
        </p:nvSpPr>
        <p:spPr>
          <a:xfrm>
            <a:off x="7372686" y="2051501"/>
            <a:ext cx="4669962" cy="2555058"/>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sz="1700" dirty="0" smtClean="0"/>
              <a:t>If you want to e.g. synchronize your work between machines (e.g. your computer at work and another one at home), on the machine where your work is outdated, click the blue ‘Pull’ button</a:t>
            </a:r>
          </a:p>
          <a:p>
            <a:pPr marL="285750" indent="-285750">
              <a:lnSpc>
                <a:spcPct val="114000"/>
              </a:lnSpc>
              <a:spcAft>
                <a:spcPts val="600"/>
              </a:spcAft>
              <a:buFont typeface="Arial" panose="020B0604020202020204" pitchFamily="34" charset="0"/>
              <a:buChar char="•"/>
            </a:pPr>
            <a:r>
              <a:rPr lang="en-US" sz="1700" dirty="0" smtClean="0"/>
              <a:t>Pulling will ‘download’ new versions of your tracked files and replace/ merge with the old ones</a:t>
            </a:r>
          </a:p>
        </p:txBody>
      </p:sp>
      <p:grpSp>
        <p:nvGrpSpPr>
          <p:cNvPr id="3" name="Group 2"/>
          <p:cNvGrpSpPr/>
          <p:nvPr/>
        </p:nvGrpSpPr>
        <p:grpSpPr>
          <a:xfrm>
            <a:off x="185586" y="1530734"/>
            <a:ext cx="7045082" cy="5034658"/>
            <a:chOff x="59806" y="1466726"/>
            <a:chExt cx="7312880" cy="5190934"/>
          </a:xfrm>
        </p:grpSpPr>
        <p:pic>
          <p:nvPicPr>
            <p:cNvPr id="2" name="Picture 1"/>
            <p:cNvPicPr>
              <a:picLocks noChangeAspect="1"/>
            </p:cNvPicPr>
            <p:nvPr/>
          </p:nvPicPr>
          <p:blipFill>
            <a:blip r:embed="rId2"/>
            <a:stretch>
              <a:fillRect/>
            </a:stretch>
          </p:blipFill>
          <p:spPr>
            <a:xfrm>
              <a:off x="59806" y="1466726"/>
              <a:ext cx="7312880" cy="5190934"/>
            </a:xfrm>
            <a:prstGeom prst="rect">
              <a:avLst/>
            </a:prstGeom>
          </p:spPr>
        </p:pic>
        <p:sp>
          <p:nvSpPr>
            <p:cNvPr id="7" name="Rectangle 6"/>
            <p:cNvSpPr/>
            <p:nvPr/>
          </p:nvSpPr>
          <p:spPr>
            <a:xfrm>
              <a:off x="1346358" y="5797317"/>
              <a:ext cx="347472" cy="2651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806" y="2121408"/>
              <a:ext cx="2834640" cy="13630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6981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53</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a:t>6. Stage, commit, push and pull</a:t>
            </a:r>
          </a:p>
        </p:txBody>
      </p:sp>
      <p:sp>
        <p:nvSpPr>
          <p:cNvPr id="8" name="TextBox 7"/>
          <p:cNvSpPr txBox="1"/>
          <p:nvPr/>
        </p:nvSpPr>
        <p:spPr>
          <a:xfrm>
            <a:off x="7372686" y="1466726"/>
            <a:ext cx="1005403" cy="584775"/>
          </a:xfrm>
          <a:prstGeom prst="rect">
            <a:avLst/>
          </a:prstGeom>
          <a:noFill/>
        </p:spPr>
        <p:txBody>
          <a:bodyPr wrap="none" rtlCol="0">
            <a:spAutoFit/>
          </a:bodyPr>
          <a:lstStyle/>
          <a:p>
            <a:r>
              <a:rPr lang="en-US" sz="3200" dirty="0" smtClean="0"/>
              <a:t>PULL</a:t>
            </a:r>
            <a:endParaRPr lang="en-US" sz="3200" dirty="0"/>
          </a:p>
        </p:txBody>
      </p:sp>
      <p:sp>
        <p:nvSpPr>
          <p:cNvPr id="9" name="TextBox 8"/>
          <p:cNvSpPr txBox="1"/>
          <p:nvPr/>
        </p:nvSpPr>
        <p:spPr>
          <a:xfrm>
            <a:off x="7372686" y="2051501"/>
            <a:ext cx="4669962" cy="4481355"/>
          </a:xfrm>
          <a:prstGeom prst="rect">
            <a:avLst/>
          </a:prstGeom>
          <a:noFill/>
        </p:spPr>
        <p:txBody>
          <a:bodyPr wrap="square" rtlCol="0">
            <a:spAutoFit/>
          </a:bodyPr>
          <a:lstStyle/>
          <a:p>
            <a:pPr marL="285750" indent="-285750">
              <a:lnSpc>
                <a:spcPct val="114000"/>
              </a:lnSpc>
              <a:spcAft>
                <a:spcPts val="600"/>
              </a:spcAft>
              <a:buFont typeface="Arial" panose="020B0604020202020204" pitchFamily="34" charset="0"/>
              <a:buChar char="•"/>
            </a:pPr>
            <a:r>
              <a:rPr lang="en-US" sz="1700" dirty="0" smtClean="0">
                <a:solidFill>
                  <a:schemeClr val="bg2">
                    <a:lumMod val="75000"/>
                  </a:schemeClr>
                </a:solidFill>
              </a:rPr>
              <a:t>If you want to e.g. synchronize your work between machines (e.g. your computer at work and another one at home), on the machine where your work is outdated, click the blue ‘Pull’ button</a:t>
            </a:r>
          </a:p>
          <a:p>
            <a:pPr marL="285750" indent="-285750">
              <a:lnSpc>
                <a:spcPct val="114000"/>
              </a:lnSpc>
              <a:spcAft>
                <a:spcPts val="600"/>
              </a:spcAft>
              <a:buFont typeface="Arial" panose="020B0604020202020204" pitchFamily="34" charset="0"/>
              <a:buChar char="•"/>
            </a:pPr>
            <a:r>
              <a:rPr lang="en-US" sz="1700" dirty="0" smtClean="0">
                <a:solidFill>
                  <a:schemeClr val="bg2">
                    <a:lumMod val="75000"/>
                  </a:schemeClr>
                </a:solidFill>
              </a:rPr>
              <a:t>Pulling will ‘download’ new versions of your tracked files and replace/ merge with the old ones</a:t>
            </a:r>
          </a:p>
          <a:p>
            <a:pPr marL="285750" indent="-285750">
              <a:lnSpc>
                <a:spcPct val="114000"/>
              </a:lnSpc>
              <a:spcAft>
                <a:spcPts val="600"/>
              </a:spcAft>
              <a:buFont typeface="Arial" panose="020B0604020202020204" pitchFamily="34" charset="0"/>
              <a:buChar char="•"/>
            </a:pPr>
            <a:r>
              <a:rPr lang="en-US" sz="1700" dirty="0" smtClean="0"/>
              <a:t>Do not worry (too much) about overwriting some important files – </a:t>
            </a:r>
            <a:r>
              <a:rPr lang="en-US" sz="1700" dirty="0" err="1" smtClean="0"/>
              <a:t>Git</a:t>
            </a:r>
            <a:r>
              <a:rPr lang="en-US" sz="1700" dirty="0" smtClean="0"/>
              <a:t> will inform you if there are any conflicts</a:t>
            </a:r>
          </a:p>
          <a:p>
            <a:pPr marL="285750" indent="-285750">
              <a:lnSpc>
                <a:spcPct val="114000"/>
              </a:lnSpc>
              <a:spcAft>
                <a:spcPts val="600"/>
              </a:spcAft>
              <a:buFont typeface="Arial" panose="020B0604020202020204" pitchFamily="34" charset="0"/>
              <a:buChar char="•"/>
            </a:pPr>
            <a:r>
              <a:rPr lang="en-US" sz="1700" dirty="0"/>
              <a:t>If you work on several machines and do Push and Pull frequently, get used to starting your work by making a Pull (you will avoid conflicts</a:t>
            </a:r>
            <a:r>
              <a:rPr lang="en-US" sz="1700" dirty="0" smtClean="0"/>
              <a:t>)</a:t>
            </a:r>
            <a:endParaRPr lang="en-US" sz="1700" dirty="0"/>
          </a:p>
        </p:txBody>
      </p:sp>
      <p:pic>
        <p:nvPicPr>
          <p:cNvPr id="2" name="Picture 1"/>
          <p:cNvPicPr>
            <a:picLocks noChangeAspect="1"/>
          </p:cNvPicPr>
          <p:nvPr/>
        </p:nvPicPr>
        <p:blipFill>
          <a:blip r:embed="rId2"/>
          <a:stretch>
            <a:fillRect/>
          </a:stretch>
        </p:blipFill>
        <p:spPr>
          <a:xfrm>
            <a:off x="185586" y="1530734"/>
            <a:ext cx="7045082" cy="5034658"/>
          </a:xfrm>
          <a:prstGeom prst="rect">
            <a:avLst/>
          </a:prstGeom>
        </p:spPr>
      </p:pic>
    </p:spTree>
    <p:extLst>
      <p:ext uri="{BB962C8B-B14F-4D97-AF65-F5344CB8AC3E}">
        <p14:creationId xmlns:p14="http://schemas.microsoft.com/office/powerpoint/2010/main" val="1579060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54</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7. Reversing a </a:t>
            </a:r>
            <a:r>
              <a:rPr lang="en-US" b="1" dirty="0" smtClean="0"/>
              <a:t>commit (or peak in history)</a:t>
            </a:r>
            <a:endParaRPr lang="en-US" b="1" dirty="0"/>
          </a:p>
        </p:txBody>
      </p:sp>
    </p:spTree>
    <p:extLst>
      <p:ext uri="{BB962C8B-B14F-4D97-AF65-F5344CB8AC3E}">
        <p14:creationId xmlns:p14="http://schemas.microsoft.com/office/powerpoint/2010/main" val="6723632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55</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7. Reversing a </a:t>
            </a:r>
            <a:r>
              <a:rPr lang="en-US" b="1" dirty="0" smtClean="0"/>
              <a:t>commit (or peak in history)</a:t>
            </a:r>
            <a:endParaRPr lang="en-US" b="1" dirty="0"/>
          </a:p>
        </p:txBody>
      </p:sp>
    </p:spTree>
    <p:extLst>
      <p:ext uri="{BB962C8B-B14F-4D97-AF65-F5344CB8AC3E}">
        <p14:creationId xmlns:p14="http://schemas.microsoft.com/office/powerpoint/2010/main" val="12601922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56</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7. Reversing a </a:t>
            </a:r>
            <a:r>
              <a:rPr lang="en-US" b="1" dirty="0" smtClean="0"/>
              <a:t>commit (or peak in history)</a:t>
            </a:r>
            <a:endParaRPr lang="en-US" b="1" dirty="0"/>
          </a:p>
        </p:txBody>
      </p:sp>
    </p:spTree>
    <p:extLst>
      <p:ext uri="{BB962C8B-B14F-4D97-AF65-F5344CB8AC3E}">
        <p14:creationId xmlns:p14="http://schemas.microsoft.com/office/powerpoint/2010/main" val="2547278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E8C6D2-E2E4-49F9-A49A-E0BCC5553016}" type="slidenum">
              <a:rPr lang="en-US" smtClean="0"/>
              <a:t>57</a:t>
            </a:fld>
            <a:endParaRPr lang="en-US"/>
          </a:p>
        </p:txBody>
      </p:sp>
      <p:sp>
        <p:nvSpPr>
          <p:cNvPr id="5" name="Title 1"/>
          <p:cNvSpPr>
            <a:spLocks noGrp="1"/>
          </p:cNvSpPr>
          <p:nvPr>
            <p:ph type="title"/>
          </p:nvPr>
        </p:nvSpPr>
        <p:spPr>
          <a:xfrm>
            <a:off x="838200" y="0"/>
            <a:ext cx="10515600" cy="1325563"/>
          </a:xfrm>
        </p:spPr>
        <p:txBody>
          <a:bodyPr/>
          <a:lstStyle/>
          <a:p>
            <a:pPr algn="ctr"/>
            <a:r>
              <a:rPr lang="en-US" b="1" dirty="0" smtClean="0"/>
              <a:t>Summary</a:t>
            </a:r>
            <a:endParaRPr lang="en-US" b="1" dirty="0"/>
          </a:p>
        </p:txBody>
      </p:sp>
      <p:sp>
        <p:nvSpPr>
          <p:cNvPr id="6" name="TextBox 5"/>
          <p:cNvSpPr txBox="1"/>
          <p:nvPr/>
        </p:nvSpPr>
        <p:spPr>
          <a:xfrm>
            <a:off x="338328" y="1408176"/>
            <a:ext cx="11393424"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smtClean="0"/>
              <a:t>Git</a:t>
            </a:r>
            <a:r>
              <a:rPr lang="en-US" dirty="0" smtClean="0"/>
              <a:t> is a great tool if you want to share work within projects (e.g. several persons committing to the same project – NO MORE SENDING CODE BY EMAIL!!!)</a:t>
            </a:r>
          </a:p>
          <a:p>
            <a:pPr marL="285750" indent="-285750">
              <a:lnSpc>
                <a:spcPct val="150000"/>
              </a:lnSpc>
              <a:buFont typeface="Arial" panose="020B0604020202020204" pitchFamily="34" charset="0"/>
              <a:buChar char="•"/>
            </a:pPr>
            <a:r>
              <a:rPr lang="en-US" dirty="0" smtClean="0"/>
              <a:t>Different collaborators (or your different machines) have the same version of the code plus they have access to all the changes made by any user (or by you in different time points)</a:t>
            </a:r>
          </a:p>
          <a:p>
            <a:pPr marL="285750" indent="-285750">
              <a:lnSpc>
                <a:spcPct val="150000"/>
              </a:lnSpc>
              <a:buFont typeface="Arial" panose="020B0604020202020204" pitchFamily="34" charset="0"/>
              <a:buChar char="•"/>
            </a:pPr>
            <a:r>
              <a:rPr lang="en-US" dirty="0" smtClean="0"/>
              <a:t>Using </a:t>
            </a:r>
            <a:r>
              <a:rPr lang="en-US" dirty="0" err="1" smtClean="0"/>
              <a:t>Git</a:t>
            </a:r>
            <a:r>
              <a:rPr lang="en-US" dirty="0" smtClean="0"/>
              <a:t> allows you to reverse an error/ retrieve deleted files or chunks of code relatively easily (the more disciplined you are, the easier it becomes)</a:t>
            </a:r>
          </a:p>
          <a:p>
            <a:pPr marL="285750" indent="-285750">
              <a:lnSpc>
                <a:spcPct val="150000"/>
              </a:lnSpc>
              <a:buFont typeface="Arial" panose="020B0604020202020204" pitchFamily="34" charset="0"/>
              <a:buChar char="•"/>
            </a:pPr>
            <a:r>
              <a:rPr lang="en-US" dirty="0"/>
              <a:t>Ideally, when using </a:t>
            </a:r>
            <a:r>
              <a:rPr lang="en-US" dirty="0" err="1"/>
              <a:t>Git</a:t>
            </a:r>
            <a:r>
              <a:rPr lang="en-US" dirty="0"/>
              <a:t>, you should be </a:t>
            </a:r>
            <a:r>
              <a:rPr lang="en-US" dirty="0" smtClean="0"/>
              <a:t>consequent: </a:t>
            </a:r>
            <a:r>
              <a:rPr lang="en-US" dirty="0"/>
              <a:t>make frequent commits that are named in an informative way and contain logically linked chunks of work. </a:t>
            </a:r>
            <a:r>
              <a:rPr lang="en-US" dirty="0" smtClean="0"/>
              <a:t>At </a:t>
            </a:r>
            <a:r>
              <a:rPr lang="en-US" dirty="0"/>
              <a:t>the beginning it may not be easy, we have all been there </a:t>
            </a:r>
            <a:endParaRPr lang="en-US" dirty="0" smtClean="0"/>
          </a:p>
          <a:p>
            <a:pPr marL="285750" indent="-285750">
              <a:lnSpc>
                <a:spcPct val="150000"/>
              </a:lnSpc>
              <a:buFont typeface="Arial" panose="020B0604020202020204" pitchFamily="34" charset="0"/>
              <a:buChar char="•"/>
            </a:pPr>
            <a:r>
              <a:rPr lang="en-US" dirty="0" smtClean="0">
                <a:sym typeface="Wingdings" panose="05000000000000000000" pitchFamily="2" charset="2"/>
              </a:rPr>
              <a:t>The longer you work with </a:t>
            </a:r>
            <a:r>
              <a:rPr lang="en-US" dirty="0" err="1" smtClean="0">
                <a:sym typeface="Wingdings" panose="05000000000000000000" pitchFamily="2" charset="2"/>
              </a:rPr>
              <a:t>Git</a:t>
            </a:r>
            <a:r>
              <a:rPr lang="en-US" dirty="0" smtClean="0">
                <a:sym typeface="Wingdings" panose="05000000000000000000" pitchFamily="2" charset="2"/>
              </a:rPr>
              <a:t>, the less often you discover that all the files disappeared from your Project directory and you have no idea where they went. At the end, in the 90% of cases they reappear </a:t>
            </a:r>
            <a:endParaRPr lang="en-US" dirty="0">
              <a:sym typeface="Wingdings" panose="05000000000000000000" pitchFamily="2" charset="2"/>
            </a:endParaRPr>
          </a:p>
        </p:txBody>
      </p:sp>
    </p:spTree>
    <p:extLst>
      <p:ext uri="{BB962C8B-B14F-4D97-AF65-F5344CB8AC3E}">
        <p14:creationId xmlns:p14="http://schemas.microsoft.com/office/powerpoint/2010/main" val="3828567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smtClean="0"/>
              <a:t>Thank you for your attention</a:t>
            </a:r>
            <a:endParaRPr lang="en-US" dirty="0"/>
          </a:p>
        </p:txBody>
      </p:sp>
      <p:sp>
        <p:nvSpPr>
          <p:cNvPr id="3" name="TextBox 2"/>
          <p:cNvSpPr txBox="1"/>
          <p:nvPr/>
        </p:nvSpPr>
        <p:spPr>
          <a:xfrm>
            <a:off x="2432561" y="3122442"/>
            <a:ext cx="7326878" cy="2194560"/>
          </a:xfrm>
          <a:prstGeom prst="rect">
            <a:avLst/>
          </a:prstGeom>
        </p:spPr>
        <p:txBody>
          <a:bodyPr vert="horz" lIns="91440" tIns="45720" rIns="91440" bIns="45720" rtlCol="0" anchor="ctr">
            <a:normAutofit fontScale="70000" lnSpcReduction="20000"/>
          </a:bodyPr>
          <a:lstStyle>
            <a:lvl1pPr algn="ctr">
              <a:lnSpc>
                <a:spcPct val="90000"/>
              </a:lnSpc>
              <a:spcBef>
                <a:spcPct val="0"/>
              </a:spcBef>
              <a:buNone/>
              <a:defRPr sz="4400" b="1">
                <a:latin typeface="+mj-lt"/>
                <a:ea typeface="+mj-ea"/>
                <a:cs typeface="+mj-cs"/>
              </a:defRPr>
            </a:lvl1pPr>
          </a:lstStyle>
          <a:p>
            <a:pPr>
              <a:lnSpc>
                <a:spcPct val="124000"/>
              </a:lnSpc>
            </a:pPr>
            <a:r>
              <a:rPr lang="en-US" sz="3600" dirty="0"/>
              <a:t>Paulina Jedynak, </a:t>
            </a:r>
            <a:r>
              <a:rPr lang="en-US" sz="3600" dirty="0" smtClean="0"/>
              <a:t>PhD</a:t>
            </a:r>
          </a:p>
          <a:p>
            <a:pPr>
              <a:lnSpc>
                <a:spcPct val="124000"/>
              </a:lnSpc>
            </a:pPr>
            <a:r>
              <a:rPr lang="en-US" sz="3600" b="0" dirty="0"/>
              <a:t>github.com/</a:t>
            </a:r>
            <a:r>
              <a:rPr lang="en-US" sz="3600" b="0" dirty="0" err="1"/>
              <a:t>paujedynak</a:t>
            </a:r>
            <a:endParaRPr lang="en-US" sz="3600" b="0" dirty="0"/>
          </a:p>
          <a:p>
            <a:pPr>
              <a:lnSpc>
                <a:spcPct val="124000"/>
              </a:lnSpc>
            </a:pPr>
            <a:endParaRPr lang="en-US" sz="3600" dirty="0"/>
          </a:p>
          <a:p>
            <a:pPr>
              <a:lnSpc>
                <a:spcPct val="124000"/>
              </a:lnSpc>
            </a:pPr>
            <a:r>
              <a:rPr lang="en-US" sz="3600" dirty="0"/>
              <a:t>Environmental Epidemiology </a:t>
            </a:r>
            <a:r>
              <a:rPr lang="en-US" sz="3600" dirty="0" smtClean="0"/>
              <a:t>lab</a:t>
            </a:r>
          </a:p>
          <a:p>
            <a:pPr>
              <a:lnSpc>
                <a:spcPct val="124000"/>
              </a:lnSpc>
            </a:pPr>
            <a:r>
              <a:rPr lang="en-US" sz="3600" b="0" dirty="0"/>
              <a:t>gricad-gitlab.univ-grenoble-alpes.fr</a:t>
            </a:r>
          </a:p>
        </p:txBody>
      </p:sp>
      <p:grpSp>
        <p:nvGrpSpPr>
          <p:cNvPr id="8" name="Group 7"/>
          <p:cNvGrpSpPr/>
          <p:nvPr/>
        </p:nvGrpSpPr>
        <p:grpSpPr>
          <a:xfrm>
            <a:off x="3544583" y="1493066"/>
            <a:ext cx="5102835" cy="1475234"/>
            <a:chOff x="3659507" y="1493066"/>
            <a:chExt cx="5102835" cy="1475234"/>
          </a:xfrm>
        </p:grpSpPr>
        <p:pic>
          <p:nvPicPr>
            <p:cNvPr id="6" name="Picture 5"/>
            <p:cNvPicPr>
              <a:picLocks noChangeAspect="1"/>
            </p:cNvPicPr>
            <p:nvPr/>
          </p:nvPicPr>
          <p:blipFill>
            <a:blip r:embed="rId3"/>
            <a:stretch>
              <a:fillRect/>
            </a:stretch>
          </p:blipFill>
          <p:spPr>
            <a:xfrm>
              <a:off x="3659507" y="1586102"/>
              <a:ext cx="1309200" cy="1289161"/>
            </a:xfrm>
            <a:prstGeom prst="rect">
              <a:avLst/>
            </a:prstGeom>
          </p:spPr>
        </p:pic>
        <p:pic>
          <p:nvPicPr>
            <p:cNvPr id="7" name="Picture 6"/>
            <p:cNvPicPr>
              <a:picLocks noChangeAspect="1"/>
            </p:cNvPicPr>
            <p:nvPr/>
          </p:nvPicPr>
          <p:blipFill>
            <a:blip r:embed="rId4"/>
            <a:stretch>
              <a:fillRect/>
            </a:stretch>
          </p:blipFill>
          <p:spPr>
            <a:xfrm>
              <a:off x="5448858" y="1493066"/>
              <a:ext cx="3313484" cy="1475234"/>
            </a:xfrm>
            <a:prstGeom prst="rect">
              <a:avLst/>
            </a:prstGeom>
          </p:spPr>
        </p:pic>
      </p:grpSp>
      <p:pic>
        <p:nvPicPr>
          <p:cNvPr id="10" name="Image 6">
            <a:extLst>
              <a:ext uri="{FF2B5EF4-FFF2-40B4-BE49-F238E27FC236}">
                <a16:creationId xmlns:a16="http://schemas.microsoft.com/office/drawing/2014/main" id="{4E1C4A9C-098D-FE43-A063-5AFFC92D0A80}"/>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15656" b="18165"/>
          <a:stretch>
            <a:fillRect/>
          </a:stretch>
        </p:blipFill>
        <p:spPr>
          <a:xfrm>
            <a:off x="2364246" y="5694482"/>
            <a:ext cx="7463508" cy="939782"/>
          </a:xfrm>
          <a:prstGeom prst="rect">
            <a:avLst/>
          </a:prstGeom>
        </p:spPr>
      </p:pic>
      <p:sp>
        <p:nvSpPr>
          <p:cNvPr id="11" name="Slide Number Placeholder 10"/>
          <p:cNvSpPr>
            <a:spLocks noGrp="1"/>
          </p:cNvSpPr>
          <p:nvPr>
            <p:ph type="sldNum" sz="quarter" idx="12"/>
          </p:nvPr>
        </p:nvSpPr>
        <p:spPr/>
        <p:txBody>
          <a:bodyPr/>
          <a:lstStyle/>
          <a:p>
            <a:fld id="{50E8C6D2-E2E4-49F9-A49A-E0BCC5553016}" type="slidenum">
              <a:rPr lang="en-US" smtClean="0"/>
              <a:t>58</a:t>
            </a:fld>
            <a:endParaRPr lang="en-US"/>
          </a:p>
        </p:txBody>
      </p:sp>
    </p:spTree>
    <p:extLst>
      <p:ext uri="{BB962C8B-B14F-4D97-AF65-F5344CB8AC3E}">
        <p14:creationId xmlns:p14="http://schemas.microsoft.com/office/powerpoint/2010/main" val="149536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a:t>1. Initial </a:t>
            </a:r>
            <a:r>
              <a:rPr lang="en-US" b="1" dirty="0" smtClean="0"/>
              <a:t>installations</a:t>
            </a:r>
            <a:endParaRPr lang="en-US" dirty="0"/>
          </a:p>
        </p:txBody>
      </p:sp>
      <p:sp>
        <p:nvSpPr>
          <p:cNvPr id="4" name="Rectangle 3"/>
          <p:cNvSpPr/>
          <p:nvPr/>
        </p:nvSpPr>
        <p:spPr>
          <a:xfrm>
            <a:off x="705215" y="1725163"/>
            <a:ext cx="9913976" cy="3970318"/>
          </a:xfrm>
          <a:prstGeom prst="rect">
            <a:avLst/>
          </a:prstGeom>
        </p:spPr>
        <p:txBody>
          <a:bodyPr wrap="square">
            <a:spAutoFit/>
          </a:bodyPr>
          <a:lstStyle/>
          <a:p>
            <a:pPr marL="342900" indent="-342900">
              <a:lnSpc>
                <a:spcPct val="200000"/>
              </a:lnSpc>
              <a:buFont typeface="+mj-lt"/>
              <a:buAutoNum type="arabicPeriod"/>
            </a:pPr>
            <a:r>
              <a:rPr lang="en-US" dirty="0" smtClean="0">
                <a:solidFill>
                  <a:schemeClr val="bg1">
                    <a:lumMod val="65000"/>
                  </a:schemeClr>
                </a:solidFill>
              </a:rPr>
              <a:t>Install or upgrade RStudio</a:t>
            </a:r>
          </a:p>
          <a:p>
            <a:pPr marL="342900" indent="-342900">
              <a:lnSpc>
                <a:spcPct val="200000"/>
              </a:lnSpc>
              <a:buFont typeface="+mj-lt"/>
              <a:buAutoNum type="arabicPeriod"/>
            </a:pPr>
            <a:r>
              <a:rPr lang="en-US" dirty="0" smtClean="0"/>
              <a:t>Register an online account where the ‘remote’ version of your repositories will be kept. As an example I will use the GitHub platform but several other platforms exist</a:t>
            </a:r>
          </a:p>
          <a:p>
            <a:pPr marL="688975" indent="-342900">
              <a:lnSpc>
                <a:spcPct val="200000"/>
              </a:lnSpc>
              <a:buFont typeface="Arial" panose="020B0604020202020204" pitchFamily="34" charset="0"/>
              <a:buChar char="•"/>
            </a:pPr>
            <a:r>
              <a:rPr lang="en-US" i="1" dirty="0" smtClean="0">
                <a:hlinkClick r:id="rId3"/>
              </a:rPr>
              <a:t>github.com</a:t>
            </a:r>
            <a:endParaRPr lang="en-US" i="1" dirty="0" smtClean="0"/>
          </a:p>
          <a:p>
            <a:pPr marL="688975" indent="-342900">
              <a:lnSpc>
                <a:spcPct val="200000"/>
              </a:lnSpc>
              <a:buFont typeface="Arial" panose="020B0604020202020204" pitchFamily="34" charset="0"/>
              <a:buChar char="•"/>
            </a:pPr>
            <a:r>
              <a:rPr lang="en-US" i="1" dirty="0" smtClean="0">
                <a:hlinkClick r:id="rId4"/>
              </a:rPr>
              <a:t>gitlab.com</a:t>
            </a:r>
            <a:endParaRPr lang="en-US" i="1" dirty="0" smtClean="0"/>
          </a:p>
          <a:p>
            <a:pPr marL="688975" indent="-342900">
              <a:lnSpc>
                <a:spcPct val="200000"/>
              </a:lnSpc>
              <a:buFont typeface="Arial" panose="020B0604020202020204" pitchFamily="34" charset="0"/>
              <a:buChar char="•"/>
            </a:pPr>
            <a:r>
              <a:rPr lang="en-US" i="1" dirty="0" smtClean="0">
                <a:hlinkClick r:id="rId5"/>
              </a:rPr>
              <a:t>gricad-gitlab.univ-grenoble-alpes.fr</a:t>
            </a:r>
            <a:r>
              <a:rPr lang="en-US" i="1" dirty="0" smtClean="0"/>
              <a:t> (login with AGALAN credentials)</a:t>
            </a:r>
          </a:p>
          <a:p>
            <a:pPr marL="688975" indent="-342900">
              <a:lnSpc>
                <a:spcPct val="200000"/>
              </a:lnSpc>
              <a:buFont typeface="Arial" panose="020B0604020202020204" pitchFamily="34" charset="0"/>
              <a:buChar char="•"/>
            </a:pPr>
            <a:r>
              <a:rPr lang="en-US" dirty="0" smtClean="0"/>
              <a:t>…</a:t>
            </a:r>
          </a:p>
        </p:txBody>
      </p:sp>
      <p:pic>
        <p:nvPicPr>
          <p:cNvPr id="5" name="Picture 4"/>
          <p:cNvPicPr>
            <a:picLocks noChangeAspect="1"/>
          </p:cNvPicPr>
          <p:nvPr/>
        </p:nvPicPr>
        <p:blipFill>
          <a:blip r:embed="rId6"/>
          <a:stretch>
            <a:fillRect/>
          </a:stretch>
        </p:blipFill>
        <p:spPr>
          <a:xfrm>
            <a:off x="8360876" y="4250579"/>
            <a:ext cx="2778236" cy="2444672"/>
          </a:xfrm>
          <a:prstGeom prst="rect">
            <a:avLst/>
          </a:prstGeom>
          <a:effectLst>
            <a:softEdge rad="127000"/>
          </a:effectLst>
        </p:spPr>
      </p:pic>
      <p:sp>
        <p:nvSpPr>
          <p:cNvPr id="10" name="Rectangle 9"/>
          <p:cNvSpPr/>
          <p:nvPr/>
        </p:nvSpPr>
        <p:spPr>
          <a:xfrm>
            <a:off x="801019" y="5771225"/>
            <a:ext cx="2055563" cy="369332"/>
          </a:xfrm>
          <a:prstGeom prst="rect">
            <a:avLst/>
          </a:prstGeom>
        </p:spPr>
        <p:txBody>
          <a:bodyPr wrap="none">
            <a:spAutoFit/>
          </a:bodyPr>
          <a:lstStyle/>
          <a:p>
            <a:r>
              <a:rPr lang="en-US" dirty="0"/>
              <a:t>NOTE: </a:t>
            </a:r>
            <a:r>
              <a:rPr lang="en-US" dirty="0" err="1"/>
              <a:t>Git</a:t>
            </a:r>
            <a:r>
              <a:rPr lang="en-US" dirty="0"/>
              <a:t> != GitHub</a:t>
            </a:r>
          </a:p>
        </p:txBody>
      </p:sp>
      <p:sp>
        <p:nvSpPr>
          <p:cNvPr id="3" name="Slide Number Placeholder 2"/>
          <p:cNvSpPr>
            <a:spLocks noGrp="1"/>
          </p:cNvSpPr>
          <p:nvPr>
            <p:ph type="sldNum" sz="quarter" idx="12"/>
          </p:nvPr>
        </p:nvSpPr>
        <p:spPr/>
        <p:txBody>
          <a:bodyPr/>
          <a:lstStyle/>
          <a:p>
            <a:fld id="{50E8C6D2-E2E4-49F9-A49A-E0BCC5553016}" type="slidenum">
              <a:rPr lang="en-US" smtClean="0"/>
              <a:t>6</a:t>
            </a:fld>
            <a:endParaRPr lang="en-US"/>
          </a:p>
        </p:txBody>
      </p:sp>
    </p:spTree>
    <p:extLst>
      <p:ext uri="{BB962C8B-B14F-4D97-AF65-F5344CB8AC3E}">
        <p14:creationId xmlns:p14="http://schemas.microsoft.com/office/powerpoint/2010/main" val="783084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9936" y="8926"/>
            <a:ext cx="11208774" cy="6849074"/>
          </a:xfrm>
          <a:prstGeom prst="rect">
            <a:avLst/>
          </a:prstGeom>
        </p:spPr>
      </p:pic>
      <p:sp>
        <p:nvSpPr>
          <p:cNvPr id="2" name="Slide Number Placeholder 1"/>
          <p:cNvSpPr>
            <a:spLocks noGrp="1"/>
          </p:cNvSpPr>
          <p:nvPr>
            <p:ph type="sldNum" sz="quarter" idx="12"/>
          </p:nvPr>
        </p:nvSpPr>
        <p:spPr/>
        <p:txBody>
          <a:bodyPr/>
          <a:lstStyle/>
          <a:p>
            <a:fld id="{50E8C6D2-E2E4-49F9-A49A-E0BCC5553016}" type="slidenum">
              <a:rPr lang="en-US" smtClean="0"/>
              <a:t>7</a:t>
            </a:fld>
            <a:endParaRPr lang="en-US"/>
          </a:p>
        </p:txBody>
      </p:sp>
      <p:sp>
        <p:nvSpPr>
          <p:cNvPr id="3" name="Oval 2"/>
          <p:cNvSpPr/>
          <p:nvPr/>
        </p:nvSpPr>
        <p:spPr>
          <a:xfrm>
            <a:off x="1425388" y="6347385"/>
            <a:ext cx="2321859" cy="2754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78541" y="3989667"/>
            <a:ext cx="2321859" cy="2754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16941" y="3942740"/>
            <a:ext cx="3364704" cy="369332"/>
          </a:xfrm>
          <a:prstGeom prst="rect">
            <a:avLst/>
          </a:prstGeom>
          <a:solidFill>
            <a:schemeClr val="tx1"/>
          </a:solidFill>
        </p:spPr>
        <p:txBody>
          <a:bodyPr wrap="none" rtlCol="0">
            <a:spAutoFit/>
          </a:bodyPr>
          <a:lstStyle/>
          <a:p>
            <a:r>
              <a:rPr lang="en-US" dirty="0" smtClean="0">
                <a:solidFill>
                  <a:srgbClr val="FF0000"/>
                </a:solidFill>
              </a:rPr>
              <a:t>Can be easily changed at any time</a:t>
            </a:r>
            <a:endParaRPr lang="en-US" dirty="0">
              <a:solidFill>
                <a:srgbClr val="FF0000"/>
              </a:solidFill>
            </a:endParaRPr>
          </a:p>
        </p:txBody>
      </p:sp>
    </p:spTree>
    <p:extLst>
      <p:ext uri="{BB962C8B-B14F-4D97-AF65-F5344CB8AC3E}">
        <p14:creationId xmlns:p14="http://schemas.microsoft.com/office/powerpoint/2010/main" val="3927058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049" y="1708433"/>
            <a:ext cx="9913976" cy="3970318"/>
          </a:xfrm>
          <a:prstGeom prst="rect">
            <a:avLst/>
          </a:prstGeom>
        </p:spPr>
        <p:txBody>
          <a:bodyPr wrap="square">
            <a:spAutoFit/>
          </a:bodyPr>
          <a:lstStyle/>
          <a:p>
            <a:pPr marL="342900" indent="-342900">
              <a:lnSpc>
                <a:spcPct val="200000"/>
              </a:lnSpc>
              <a:buFont typeface="+mj-lt"/>
              <a:buAutoNum type="arabicPeriod"/>
            </a:pPr>
            <a:r>
              <a:rPr lang="en-US" dirty="0" smtClean="0">
                <a:solidFill>
                  <a:schemeClr val="bg1">
                    <a:lumMod val="75000"/>
                  </a:schemeClr>
                </a:solidFill>
              </a:rPr>
              <a:t>Install or upgrade RStudio</a:t>
            </a:r>
          </a:p>
          <a:p>
            <a:pPr marL="342900" indent="-342900">
              <a:lnSpc>
                <a:spcPct val="200000"/>
              </a:lnSpc>
              <a:buFont typeface="+mj-lt"/>
              <a:buAutoNum type="arabicPeriod"/>
            </a:pPr>
            <a:r>
              <a:rPr lang="en-US" dirty="0">
                <a:solidFill>
                  <a:schemeClr val="bg1">
                    <a:lumMod val="65000"/>
                  </a:schemeClr>
                </a:solidFill>
              </a:rPr>
              <a:t>Register an online account where the ‘remote’ version of your repositories will be kept. As an example I will use the GitHub platform but several other platforms </a:t>
            </a:r>
            <a:r>
              <a:rPr lang="en-US" dirty="0" smtClean="0">
                <a:solidFill>
                  <a:schemeClr val="bg1">
                    <a:lumMod val="65000"/>
                  </a:schemeClr>
                </a:solidFill>
              </a:rPr>
              <a:t>exist</a:t>
            </a:r>
            <a:endParaRPr lang="en-US" dirty="0">
              <a:solidFill>
                <a:schemeClr val="bg1">
                  <a:lumMod val="65000"/>
                </a:schemeClr>
              </a:solidFill>
            </a:endParaRPr>
          </a:p>
          <a:p>
            <a:pPr marL="342900" indent="-342900">
              <a:lnSpc>
                <a:spcPct val="200000"/>
              </a:lnSpc>
              <a:buFont typeface="+mj-lt"/>
              <a:buAutoNum type="arabicPeriod"/>
            </a:pPr>
            <a:r>
              <a:rPr lang="en-US" dirty="0" smtClean="0"/>
              <a:t>Install </a:t>
            </a:r>
            <a:r>
              <a:rPr lang="en-US" dirty="0" err="1" smtClean="0"/>
              <a:t>Git</a:t>
            </a:r>
            <a:r>
              <a:rPr lang="en-US" dirty="0" smtClean="0"/>
              <a:t> software on your machine (accept the default setup options!)</a:t>
            </a:r>
          </a:p>
          <a:p>
            <a:pPr marL="346075">
              <a:lnSpc>
                <a:spcPct val="200000"/>
              </a:lnSpc>
            </a:pPr>
            <a:r>
              <a:rPr lang="en-US" i="1" dirty="0" smtClean="0">
                <a:hlinkClick r:id="rId3"/>
              </a:rPr>
              <a:t>git-scm.com/downloads</a:t>
            </a:r>
            <a:endParaRPr lang="en-US" i="1" dirty="0" smtClean="0"/>
          </a:p>
          <a:p>
            <a:pPr marL="346075">
              <a:lnSpc>
                <a:spcPct val="200000"/>
              </a:lnSpc>
            </a:pPr>
            <a:r>
              <a:rPr lang="en-US" dirty="0" smtClean="0"/>
              <a:t>You can check if you already have </a:t>
            </a:r>
            <a:r>
              <a:rPr lang="en-US" dirty="0" err="1" smtClean="0"/>
              <a:t>Git</a:t>
            </a:r>
            <a:r>
              <a:rPr lang="en-US" dirty="0" smtClean="0"/>
              <a:t> by typing </a:t>
            </a:r>
            <a:r>
              <a:rPr lang="en-US" sz="1600" dirty="0" smtClean="0">
                <a:latin typeface="Consolas" panose="020B0609020204030204" pitchFamily="49" charset="0"/>
              </a:rPr>
              <a:t>where.exe </a:t>
            </a:r>
            <a:r>
              <a:rPr lang="en-US" sz="1600" dirty="0" err="1" smtClean="0">
                <a:latin typeface="Consolas" panose="020B0609020204030204" pitchFamily="49" charset="0"/>
              </a:rPr>
              <a:t>git</a:t>
            </a:r>
            <a:r>
              <a:rPr lang="en-US" sz="1600" b="1" dirty="0">
                <a:latin typeface="Consolas" panose="020B0609020204030204" pitchFamily="49" charset="0"/>
              </a:rPr>
              <a:t> </a:t>
            </a:r>
            <a:r>
              <a:rPr lang="en-US" dirty="0" smtClean="0"/>
              <a:t>(Windows) </a:t>
            </a:r>
          </a:p>
          <a:p>
            <a:pPr marL="346075">
              <a:lnSpc>
                <a:spcPct val="200000"/>
              </a:lnSpc>
            </a:pPr>
            <a:r>
              <a:rPr lang="en-US" dirty="0" smtClean="0"/>
              <a:t>or </a:t>
            </a:r>
            <a:r>
              <a:rPr lang="en-US" sz="1600" dirty="0" smtClean="0">
                <a:latin typeface="Consolas" panose="020B0609020204030204" pitchFamily="49" charset="0"/>
              </a:rPr>
              <a:t>which </a:t>
            </a:r>
            <a:r>
              <a:rPr lang="en-US" sz="1600" dirty="0" err="1" smtClean="0">
                <a:latin typeface="Consolas" panose="020B0609020204030204" pitchFamily="49" charset="0"/>
              </a:rPr>
              <a:t>git</a:t>
            </a:r>
            <a:r>
              <a:rPr lang="en-US" sz="1600" dirty="0" smtClean="0">
                <a:latin typeface="Consolas" panose="020B0609020204030204" pitchFamily="49" charset="0"/>
              </a:rPr>
              <a:t> </a:t>
            </a:r>
            <a:r>
              <a:rPr lang="en-US" dirty="0" smtClean="0"/>
              <a:t>(Mac, Linux) in the </a:t>
            </a:r>
            <a:r>
              <a:rPr lang="en-US" dirty="0" smtClean="0">
                <a:hlinkClick r:id="rId4"/>
              </a:rPr>
              <a:t>shell</a:t>
            </a:r>
            <a:endParaRPr lang="en-US" dirty="0" smtClean="0"/>
          </a:p>
        </p:txBody>
      </p:sp>
      <p:sp>
        <p:nvSpPr>
          <p:cNvPr id="5" name="TextBox 4"/>
          <p:cNvSpPr txBox="1"/>
          <p:nvPr/>
        </p:nvSpPr>
        <p:spPr>
          <a:xfrm>
            <a:off x="5580672" y="4681889"/>
            <a:ext cx="1543665" cy="369332"/>
          </a:xfrm>
          <a:prstGeom prst="rect">
            <a:avLst/>
          </a:prstGeom>
          <a:solidFill>
            <a:schemeClr val="bg1">
              <a:lumMod val="75000"/>
              <a:alpha val="30000"/>
            </a:schemeClr>
          </a:solidFill>
        </p:spPr>
        <p:txBody>
          <a:bodyPr wrap="square" rtlCol="0">
            <a:spAutoFit/>
          </a:bodyPr>
          <a:lstStyle/>
          <a:p>
            <a:endParaRPr lang="en-US" dirty="0"/>
          </a:p>
        </p:txBody>
      </p:sp>
      <p:sp>
        <p:nvSpPr>
          <p:cNvPr id="6" name="TextBox 5"/>
          <p:cNvSpPr txBox="1"/>
          <p:nvPr/>
        </p:nvSpPr>
        <p:spPr>
          <a:xfrm>
            <a:off x="1447942" y="5197505"/>
            <a:ext cx="1037305" cy="369332"/>
          </a:xfrm>
          <a:prstGeom prst="rect">
            <a:avLst/>
          </a:prstGeom>
          <a:solidFill>
            <a:schemeClr val="bg1">
              <a:lumMod val="75000"/>
              <a:alpha val="30000"/>
            </a:schemeClr>
          </a:solidFill>
        </p:spPr>
        <p:txBody>
          <a:bodyPr wrap="square" rtlCol="0">
            <a:spAutoFit/>
          </a:bodyPr>
          <a:lstStyle/>
          <a:p>
            <a:endParaRPr lang="en-US" dirty="0"/>
          </a:p>
        </p:txBody>
      </p:sp>
      <p:pic>
        <p:nvPicPr>
          <p:cNvPr id="9" name="Picture 8"/>
          <p:cNvPicPr>
            <a:picLocks noChangeAspect="1"/>
          </p:cNvPicPr>
          <p:nvPr/>
        </p:nvPicPr>
        <p:blipFill>
          <a:blip r:embed="rId5"/>
          <a:stretch>
            <a:fillRect/>
          </a:stretch>
        </p:blipFill>
        <p:spPr>
          <a:xfrm>
            <a:off x="8360876" y="4250579"/>
            <a:ext cx="2778236" cy="2444672"/>
          </a:xfrm>
          <a:prstGeom prst="rect">
            <a:avLst/>
          </a:prstGeom>
          <a:effectLst>
            <a:softEdge rad="127000"/>
          </a:effectLst>
        </p:spPr>
      </p:pic>
      <p:sp>
        <p:nvSpPr>
          <p:cNvPr id="11"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a:t>1. Initial </a:t>
            </a:r>
            <a:r>
              <a:rPr lang="en-US" b="1" dirty="0" smtClean="0"/>
              <a:t>installations</a:t>
            </a:r>
            <a:endParaRPr lang="en-US" dirty="0"/>
          </a:p>
        </p:txBody>
      </p:sp>
      <p:sp>
        <p:nvSpPr>
          <p:cNvPr id="2" name="Slide Number Placeholder 1"/>
          <p:cNvSpPr>
            <a:spLocks noGrp="1"/>
          </p:cNvSpPr>
          <p:nvPr>
            <p:ph type="sldNum" sz="quarter" idx="12"/>
          </p:nvPr>
        </p:nvSpPr>
        <p:spPr/>
        <p:txBody>
          <a:bodyPr/>
          <a:lstStyle/>
          <a:p>
            <a:fld id="{50E8C6D2-E2E4-49F9-A49A-E0BCC5553016}" type="slidenum">
              <a:rPr lang="en-US" smtClean="0"/>
              <a:t>8</a:t>
            </a:fld>
            <a:endParaRPr lang="en-US"/>
          </a:p>
        </p:txBody>
      </p:sp>
    </p:spTree>
    <p:extLst>
      <p:ext uri="{BB962C8B-B14F-4D97-AF65-F5344CB8AC3E}">
        <p14:creationId xmlns:p14="http://schemas.microsoft.com/office/powerpoint/2010/main" val="432831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049" y="1708433"/>
            <a:ext cx="9913976" cy="4524315"/>
          </a:xfrm>
          <a:prstGeom prst="rect">
            <a:avLst/>
          </a:prstGeom>
        </p:spPr>
        <p:txBody>
          <a:bodyPr wrap="square">
            <a:spAutoFit/>
          </a:bodyPr>
          <a:lstStyle/>
          <a:p>
            <a:pPr marL="342900" indent="-342900">
              <a:lnSpc>
                <a:spcPct val="200000"/>
              </a:lnSpc>
              <a:buFont typeface="+mj-lt"/>
              <a:buAutoNum type="arabicPeriod"/>
            </a:pPr>
            <a:r>
              <a:rPr lang="en-US" dirty="0" smtClean="0">
                <a:solidFill>
                  <a:schemeClr val="bg1">
                    <a:lumMod val="75000"/>
                  </a:schemeClr>
                </a:solidFill>
              </a:rPr>
              <a:t>Install or upgrade RStudio</a:t>
            </a:r>
          </a:p>
          <a:p>
            <a:pPr marL="342900" indent="-342900">
              <a:lnSpc>
                <a:spcPct val="200000"/>
              </a:lnSpc>
              <a:buFont typeface="+mj-lt"/>
              <a:buAutoNum type="arabicPeriod"/>
            </a:pPr>
            <a:r>
              <a:rPr lang="en-US" dirty="0">
                <a:solidFill>
                  <a:schemeClr val="bg1">
                    <a:lumMod val="65000"/>
                  </a:schemeClr>
                </a:solidFill>
              </a:rPr>
              <a:t>Register an online account where the ‘remote’ version of your repositories will be kept. As an example I will use the GitHub platform but several other platforms </a:t>
            </a:r>
            <a:r>
              <a:rPr lang="en-US" dirty="0" smtClean="0">
                <a:solidFill>
                  <a:schemeClr val="bg1">
                    <a:lumMod val="65000"/>
                  </a:schemeClr>
                </a:solidFill>
              </a:rPr>
              <a:t>exist</a:t>
            </a:r>
            <a:endParaRPr lang="en-US" dirty="0">
              <a:solidFill>
                <a:schemeClr val="bg1">
                  <a:lumMod val="65000"/>
                </a:schemeClr>
              </a:solidFill>
            </a:endParaRPr>
          </a:p>
          <a:p>
            <a:pPr marL="342900" indent="-342900">
              <a:lnSpc>
                <a:spcPct val="200000"/>
              </a:lnSpc>
              <a:buFont typeface="+mj-lt"/>
              <a:buAutoNum type="arabicPeriod"/>
            </a:pPr>
            <a:r>
              <a:rPr lang="en-US" dirty="0" smtClean="0">
                <a:solidFill>
                  <a:schemeClr val="bg1">
                    <a:lumMod val="75000"/>
                  </a:schemeClr>
                </a:solidFill>
              </a:rPr>
              <a:t>Install </a:t>
            </a:r>
            <a:r>
              <a:rPr lang="en-US" dirty="0" err="1" smtClean="0">
                <a:solidFill>
                  <a:schemeClr val="bg1">
                    <a:lumMod val="75000"/>
                  </a:schemeClr>
                </a:solidFill>
              </a:rPr>
              <a:t>Git</a:t>
            </a:r>
            <a:r>
              <a:rPr lang="en-US" dirty="0" smtClean="0">
                <a:solidFill>
                  <a:schemeClr val="bg1">
                    <a:lumMod val="75000"/>
                  </a:schemeClr>
                </a:solidFill>
              </a:rPr>
              <a:t> software on your machine (accept the default setup options!)</a:t>
            </a:r>
          </a:p>
          <a:p>
            <a:pPr marL="346075">
              <a:lnSpc>
                <a:spcPct val="200000"/>
              </a:lnSpc>
            </a:pPr>
            <a:r>
              <a:rPr lang="en-US" i="1" dirty="0" smtClean="0">
                <a:solidFill>
                  <a:schemeClr val="bg1">
                    <a:lumMod val="75000"/>
                  </a:schemeClr>
                </a:solidFill>
              </a:rPr>
              <a:t>git-scm.com/downloads</a:t>
            </a:r>
          </a:p>
          <a:p>
            <a:pPr marL="346075">
              <a:lnSpc>
                <a:spcPct val="200000"/>
              </a:lnSpc>
            </a:pPr>
            <a:r>
              <a:rPr lang="en-US" dirty="0" smtClean="0">
                <a:solidFill>
                  <a:schemeClr val="bg1">
                    <a:lumMod val="75000"/>
                  </a:schemeClr>
                </a:solidFill>
              </a:rPr>
              <a:t>You can check if you already have </a:t>
            </a:r>
            <a:r>
              <a:rPr lang="en-US" dirty="0" err="1" smtClean="0">
                <a:solidFill>
                  <a:schemeClr val="bg1">
                    <a:lumMod val="75000"/>
                  </a:schemeClr>
                </a:solidFill>
              </a:rPr>
              <a:t>Git</a:t>
            </a:r>
            <a:r>
              <a:rPr lang="en-US" dirty="0" smtClean="0">
                <a:solidFill>
                  <a:schemeClr val="bg1">
                    <a:lumMod val="75000"/>
                  </a:schemeClr>
                </a:solidFill>
              </a:rPr>
              <a:t> by typing </a:t>
            </a:r>
            <a:r>
              <a:rPr lang="en-US" sz="1600" dirty="0" smtClean="0">
                <a:solidFill>
                  <a:schemeClr val="bg1">
                    <a:lumMod val="75000"/>
                  </a:schemeClr>
                </a:solidFill>
                <a:latin typeface="Consolas" panose="020B0609020204030204" pitchFamily="49" charset="0"/>
              </a:rPr>
              <a:t>where.exe </a:t>
            </a:r>
            <a:r>
              <a:rPr lang="en-US" sz="1600" dirty="0" err="1" smtClean="0">
                <a:solidFill>
                  <a:schemeClr val="bg1">
                    <a:lumMod val="75000"/>
                  </a:schemeClr>
                </a:solidFill>
                <a:latin typeface="Consolas" panose="020B0609020204030204" pitchFamily="49" charset="0"/>
              </a:rPr>
              <a:t>git</a:t>
            </a:r>
            <a:r>
              <a:rPr lang="en-US" sz="1600" b="1" dirty="0">
                <a:solidFill>
                  <a:schemeClr val="bg1">
                    <a:lumMod val="75000"/>
                  </a:schemeClr>
                </a:solidFill>
                <a:latin typeface="Consolas" panose="020B0609020204030204" pitchFamily="49" charset="0"/>
              </a:rPr>
              <a:t> </a:t>
            </a:r>
            <a:r>
              <a:rPr lang="en-US" dirty="0" smtClean="0">
                <a:solidFill>
                  <a:schemeClr val="bg1">
                    <a:lumMod val="75000"/>
                  </a:schemeClr>
                </a:solidFill>
              </a:rPr>
              <a:t>(Windows) </a:t>
            </a:r>
          </a:p>
          <a:p>
            <a:pPr marL="346075">
              <a:lnSpc>
                <a:spcPct val="200000"/>
              </a:lnSpc>
            </a:pPr>
            <a:r>
              <a:rPr lang="en-US" dirty="0" smtClean="0">
                <a:solidFill>
                  <a:schemeClr val="bg1">
                    <a:lumMod val="75000"/>
                  </a:schemeClr>
                </a:solidFill>
              </a:rPr>
              <a:t>or </a:t>
            </a:r>
            <a:r>
              <a:rPr lang="en-US" sz="1600" dirty="0" smtClean="0">
                <a:solidFill>
                  <a:schemeClr val="bg1">
                    <a:lumMod val="75000"/>
                  </a:schemeClr>
                </a:solidFill>
                <a:latin typeface="Consolas" panose="020B0609020204030204" pitchFamily="49" charset="0"/>
              </a:rPr>
              <a:t>which </a:t>
            </a:r>
            <a:r>
              <a:rPr lang="en-US" sz="1600" dirty="0" err="1" smtClean="0">
                <a:solidFill>
                  <a:schemeClr val="bg1">
                    <a:lumMod val="75000"/>
                  </a:schemeClr>
                </a:solidFill>
                <a:latin typeface="Consolas" panose="020B0609020204030204" pitchFamily="49" charset="0"/>
              </a:rPr>
              <a:t>git</a:t>
            </a:r>
            <a:r>
              <a:rPr lang="en-US" sz="1600" dirty="0" smtClean="0">
                <a:solidFill>
                  <a:schemeClr val="bg1">
                    <a:lumMod val="75000"/>
                  </a:schemeClr>
                </a:solidFill>
                <a:latin typeface="Consolas" panose="020B0609020204030204" pitchFamily="49" charset="0"/>
              </a:rPr>
              <a:t> </a:t>
            </a:r>
            <a:r>
              <a:rPr lang="en-US" dirty="0" smtClean="0">
                <a:solidFill>
                  <a:schemeClr val="bg1">
                    <a:lumMod val="75000"/>
                  </a:schemeClr>
                </a:solidFill>
              </a:rPr>
              <a:t>(Mac, Linux) in the shell</a:t>
            </a:r>
          </a:p>
          <a:p>
            <a:pPr marL="342900" indent="-342900">
              <a:lnSpc>
                <a:spcPct val="200000"/>
              </a:lnSpc>
              <a:buFont typeface="+mj-lt"/>
              <a:buAutoNum type="arabicPeriod" startAt="4"/>
            </a:pPr>
            <a:r>
              <a:rPr lang="en-US" dirty="0"/>
              <a:t>Open </a:t>
            </a:r>
            <a:r>
              <a:rPr lang="en-US" dirty="0" smtClean="0"/>
              <a:t>RStudio</a:t>
            </a:r>
            <a:endParaRPr lang="en-US" dirty="0"/>
          </a:p>
        </p:txBody>
      </p:sp>
      <p:sp>
        <p:nvSpPr>
          <p:cNvPr id="5" name="TextBox 4"/>
          <p:cNvSpPr txBox="1"/>
          <p:nvPr/>
        </p:nvSpPr>
        <p:spPr>
          <a:xfrm>
            <a:off x="5580672" y="4681889"/>
            <a:ext cx="1543665" cy="369332"/>
          </a:xfrm>
          <a:prstGeom prst="rect">
            <a:avLst/>
          </a:prstGeom>
          <a:solidFill>
            <a:schemeClr val="bg1">
              <a:lumMod val="75000"/>
              <a:alpha val="30000"/>
            </a:schemeClr>
          </a:solidFill>
        </p:spPr>
        <p:txBody>
          <a:bodyPr wrap="square" rtlCol="0">
            <a:spAutoFit/>
          </a:bodyPr>
          <a:lstStyle/>
          <a:p>
            <a:endParaRPr lang="en-US" dirty="0"/>
          </a:p>
        </p:txBody>
      </p:sp>
      <p:sp>
        <p:nvSpPr>
          <p:cNvPr id="6" name="TextBox 5"/>
          <p:cNvSpPr txBox="1"/>
          <p:nvPr/>
        </p:nvSpPr>
        <p:spPr>
          <a:xfrm>
            <a:off x="1447942" y="5197505"/>
            <a:ext cx="1037305" cy="369332"/>
          </a:xfrm>
          <a:prstGeom prst="rect">
            <a:avLst/>
          </a:prstGeom>
          <a:solidFill>
            <a:schemeClr val="bg1">
              <a:lumMod val="75000"/>
              <a:alpha val="30000"/>
            </a:schemeClr>
          </a:solidFill>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8360876" y="4250579"/>
            <a:ext cx="2778236" cy="2444672"/>
          </a:xfrm>
          <a:prstGeom prst="rect">
            <a:avLst/>
          </a:prstGeom>
          <a:effectLst>
            <a:softEdge rad="127000"/>
          </a:effectLst>
        </p:spPr>
      </p:pic>
      <p:sp>
        <p:nvSpPr>
          <p:cNvPr id="11" name="Title 1"/>
          <p:cNvSpPr>
            <a:spLocks noGrp="1"/>
          </p:cNvSpPr>
          <p:nvPr>
            <p:ph type="title"/>
          </p:nvPr>
        </p:nvSpPr>
        <p:spPr>
          <a:xfrm>
            <a:off x="838200" y="365125"/>
            <a:ext cx="10515600" cy="1618796"/>
          </a:xfrm>
        </p:spPr>
        <p:txBody>
          <a:bodyPr anchor="t">
            <a:normAutofit/>
          </a:bodyPr>
          <a:lstStyle/>
          <a:p>
            <a:pPr algn="ctr">
              <a:lnSpc>
                <a:spcPct val="150000"/>
              </a:lnSpc>
            </a:pPr>
            <a:r>
              <a:rPr lang="en-US" b="1" dirty="0"/>
              <a:t>1. Initial </a:t>
            </a:r>
            <a:r>
              <a:rPr lang="en-US" b="1" dirty="0" smtClean="0"/>
              <a:t>installations</a:t>
            </a:r>
            <a:endParaRPr lang="en-US" dirty="0"/>
          </a:p>
        </p:txBody>
      </p:sp>
      <p:sp>
        <p:nvSpPr>
          <p:cNvPr id="2" name="Slide Number Placeholder 1"/>
          <p:cNvSpPr>
            <a:spLocks noGrp="1"/>
          </p:cNvSpPr>
          <p:nvPr>
            <p:ph type="sldNum" sz="quarter" idx="12"/>
          </p:nvPr>
        </p:nvSpPr>
        <p:spPr/>
        <p:txBody>
          <a:bodyPr/>
          <a:lstStyle/>
          <a:p>
            <a:fld id="{50E8C6D2-E2E4-49F9-A49A-E0BCC5553016}" type="slidenum">
              <a:rPr lang="en-US" smtClean="0"/>
              <a:t>9</a:t>
            </a:fld>
            <a:endParaRPr lang="en-US"/>
          </a:p>
        </p:txBody>
      </p:sp>
    </p:spTree>
    <p:extLst>
      <p:ext uri="{BB962C8B-B14F-4D97-AF65-F5344CB8AC3E}">
        <p14:creationId xmlns:p14="http://schemas.microsoft.com/office/powerpoint/2010/main" val="123663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3653</Words>
  <Application>Microsoft Office PowerPoint</Application>
  <PresentationFormat>Widescreen</PresentationFormat>
  <Paragraphs>392</Paragraphs>
  <Slides>58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Consolas</vt:lpstr>
      <vt:lpstr>Wingdings</vt:lpstr>
      <vt:lpstr>Office Theme</vt:lpstr>
      <vt:lpstr>Using Git within RStudio</vt:lpstr>
      <vt:lpstr>Using Git within RStudio</vt:lpstr>
      <vt:lpstr>Using Git within RStudio</vt:lpstr>
      <vt:lpstr>1. Initial installations</vt:lpstr>
      <vt:lpstr>1. Initial installations</vt:lpstr>
      <vt:lpstr>1. Initial installations</vt:lpstr>
      <vt:lpstr>PowerPoint Presentation</vt:lpstr>
      <vt:lpstr>1. Initial installations</vt:lpstr>
      <vt:lpstr>1. Initial installations</vt:lpstr>
      <vt:lpstr>1. Initial installations</vt:lpstr>
      <vt:lpstr>1. Initial installations</vt:lpstr>
      <vt:lpstr>1. Initial installations</vt:lpstr>
      <vt:lpstr>1. Initial installations</vt:lpstr>
      <vt:lpstr>2. Introduce yourself to Git</vt:lpstr>
      <vt:lpstr>2. Introduce yourself to Git</vt:lpstr>
      <vt:lpstr>2. Introduce yourself to Git</vt:lpstr>
      <vt:lpstr>3. Connect to GitHub</vt:lpstr>
      <vt:lpstr>3. Connect to GitHub</vt:lpstr>
      <vt:lpstr>3. Connect to GitHub</vt:lpstr>
      <vt:lpstr>3. Connect to GitHub</vt:lpstr>
      <vt:lpstr>3. Connect to GitHub</vt:lpstr>
      <vt:lpstr>3. Connect to GitHub</vt:lpstr>
      <vt:lpstr>3. Connect to GitHub</vt:lpstr>
      <vt:lpstr>3. Connect to GitHub</vt:lpstr>
      <vt:lpstr>3. Connect to GitHub</vt:lpstr>
      <vt:lpstr>3. Connect to GitHub</vt:lpstr>
      <vt:lpstr>PowerPoint Presentation</vt:lpstr>
      <vt:lpstr>PowerPoint Presentation</vt:lpstr>
      <vt:lpstr>4. Clone the repo to your local machine</vt:lpstr>
      <vt:lpstr>4. Clone the repo to your local machine</vt:lpstr>
      <vt:lpstr>4. Clone the repo to your local machine</vt:lpstr>
      <vt:lpstr>4. Clone the repo to your local machine</vt:lpstr>
      <vt:lpstr>5. Connect Git to an existing R project</vt:lpstr>
      <vt:lpstr>PowerPoint Presentation</vt:lpstr>
      <vt:lpstr>5. Connect Git to an existing R project</vt:lpstr>
      <vt:lpstr>5. Connect Git to an existing R project</vt:lpstr>
      <vt:lpstr>5. Connect Git to an existing R project</vt:lpstr>
      <vt:lpstr>5. Connect Git to an existing R project</vt:lpstr>
      <vt:lpstr>5. Connect Git to an existing R project</vt:lpstr>
      <vt:lpstr>5. Connect Git to an existing R project</vt:lpstr>
      <vt:lpstr>6. Commit, push and pull</vt:lpstr>
      <vt:lpstr>6.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6. Stage, commit, push and pull</vt:lpstr>
      <vt:lpstr>7. Reversing a commit (or peak in history)</vt:lpstr>
      <vt:lpstr>7. Reversing a commit (or peak in history)</vt:lpstr>
      <vt:lpstr>7. Reversing a commit (or peak in history)</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Paulina Jedynak</dc:creator>
  <cp:lastModifiedBy>Paulina Jedynak</cp:lastModifiedBy>
  <cp:revision>316</cp:revision>
  <dcterms:created xsi:type="dcterms:W3CDTF">2021-04-27T08:12:49Z</dcterms:created>
  <dcterms:modified xsi:type="dcterms:W3CDTF">2021-04-28T06:53:29Z</dcterms:modified>
</cp:coreProperties>
</file>