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sldIdLst>
    <p:sldId id="256" r:id="rId2"/>
    <p:sldId id="300" r:id="rId3"/>
    <p:sldId id="301" r:id="rId4"/>
    <p:sldId id="302" r:id="rId5"/>
    <p:sldId id="303" r:id="rId6"/>
    <p:sldId id="305" r:id="rId7"/>
    <p:sldId id="306" r:id="rId8"/>
    <p:sldId id="323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28" r:id="rId17"/>
    <p:sldId id="327" r:id="rId18"/>
    <p:sldId id="329" r:id="rId19"/>
    <p:sldId id="330" r:id="rId20"/>
    <p:sldId id="315" r:id="rId21"/>
    <p:sldId id="316" r:id="rId22"/>
    <p:sldId id="325" r:id="rId23"/>
    <p:sldId id="326" r:id="rId24"/>
    <p:sldId id="318" r:id="rId25"/>
    <p:sldId id="319" r:id="rId26"/>
    <p:sldId id="322" r:id="rId27"/>
    <p:sldId id="321" r:id="rId28"/>
    <p:sldId id="324" r:id="rId29"/>
  </p:sldIdLst>
  <p:sldSz cx="9144000" cy="6858000" type="screen4x3"/>
  <p:notesSz cx="6858000" cy="9144000"/>
  <p:custShowLst>
    <p:custShow name="Presentación personalizada 1" id="0">
      <p:sldLst/>
    </p:custShow>
  </p:custShowLst>
  <p:defaultTextStyle>
    <a:defPPr>
      <a:defRPr lang="es-ES"/>
    </a:defPPr>
    <a:lvl1pPr algn="l" rtl="0" fontAlgn="base">
      <a:spcBef>
        <a:spcPct val="20000"/>
      </a:spcBef>
      <a:spcAft>
        <a:spcPct val="0"/>
      </a:spcAft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DF49B"/>
    <a:srgbClr val="FBEA45"/>
    <a:srgbClr val="749BC2"/>
    <a:srgbClr val="E59007"/>
    <a:srgbClr val="F7C62B"/>
    <a:srgbClr val="EF430D"/>
    <a:srgbClr val="6699FF"/>
    <a:srgbClr val="8DAD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473" autoAdjust="0"/>
    <p:restoredTop sz="94660"/>
  </p:normalViewPr>
  <p:slideViewPr>
    <p:cSldViewPr>
      <p:cViewPr>
        <p:scale>
          <a:sx n="75" d="100"/>
          <a:sy n="75" d="100"/>
        </p:scale>
        <p:origin x="-1824" y="-930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2286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fld id="{7BC95077-3C82-4E14-A4E7-10CB5BCD1D7F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106B4A3-4212-4E39-93DE-E053E8F69C28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2C3173-05A8-499B-A0A8-D8F055773B1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321-B06B-4A6C-9903-3189045FEAF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9C40-EB9D-436D-989C-E4FC27327B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FFF171F-BDBD-437A-B3E7-35DA59E29DE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723D-44AA-4D12-8D3A-D87144A1C2C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8998F2B-E3E7-4B87-A897-F7AA621A583D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E50BF66-26CB-44A0-98A3-28EDCD4DF4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470776C-C359-4B95-BB93-5A46F729BE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8B1E-4CA4-4503-94B2-3F6EA549F99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0D112A2-4364-4341-AD5C-73B6769FC2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CD45AAD-1C67-4591-9384-D64EBFDB36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92C6B10-4717-434D-93C3-F003CE58B96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11/3/2009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86A2B64-FCBF-4D64-9E81-2F13D28EA638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Picture 7" descr="logo_te_small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66800" y="5876925"/>
            <a:ext cx="914400" cy="447675"/>
          </a:xfrm>
          <a:prstGeom prst="rect">
            <a:avLst/>
          </a:prstGeom>
          <a:noFill/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444750" y="5803900"/>
            <a:ext cx="4337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>
                <a:solidFill>
                  <a:schemeClr val="bg1"/>
                </a:solidFill>
                <a:effectLst/>
              </a:rPr>
              <a:t>         </a:t>
            </a:r>
            <a:r>
              <a:rPr lang="es-ES" sz="1800">
                <a:solidFill>
                  <a:schemeClr val="tx1"/>
                </a:solidFill>
                <a:effectLst/>
              </a:rPr>
              <a:t>Proyecto Fin de Carrera</a:t>
            </a:r>
          </a:p>
          <a:p>
            <a:pPr>
              <a:spcBef>
                <a:spcPct val="0"/>
              </a:spcBef>
            </a:pPr>
            <a:r>
              <a:rPr lang="es-ES" sz="1800">
                <a:solidFill>
                  <a:schemeClr val="tx1"/>
                </a:solidFill>
                <a:effectLst/>
              </a:rPr>
              <a:t>Departamento de Tecnología Electrónica</a:t>
            </a:r>
          </a:p>
          <a:p>
            <a:pPr>
              <a:spcBef>
                <a:spcPct val="0"/>
              </a:spcBef>
            </a:pPr>
            <a:endParaRPr lang="es-ES" sz="1800">
              <a:solidFill>
                <a:schemeClr val="tx1"/>
              </a:solidFill>
              <a:effectLst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989013" y="5638800"/>
            <a:ext cx="7239000" cy="0"/>
          </a:xfrm>
          <a:prstGeom prst="line">
            <a:avLst/>
          </a:prstGeom>
          <a:noFill/>
          <a:ln w="889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pull dir="d"/>
  </p:transition>
  <p:timing>
    <p:tnLst>
      <p:par>
        <p:cTn id="1" dur="indefinite" restart="never" nodeType="tmRoot"/>
      </p:par>
    </p:tnLst>
  </p:timing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6AF7-1E40-4FCE-BD28-874FBE129575}" type="slidenum">
              <a:rPr lang="es-ES"/>
              <a:pPr/>
              <a:t>1</a:t>
            </a:fld>
            <a:endParaRPr lang="es-ES"/>
          </a:p>
        </p:txBody>
      </p:sp>
      <p:pic>
        <p:nvPicPr>
          <p:cNvPr id="2050" name="Picture 2" descr="logo_u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063" y="228600"/>
            <a:ext cx="1303337" cy="1154113"/>
          </a:xfrm>
          <a:prstGeom prst="rect">
            <a:avLst/>
          </a:prstGeom>
          <a:noFill/>
        </p:spPr>
      </p:pic>
      <p:pic>
        <p:nvPicPr>
          <p:cNvPr id="2051" name="Picture 3" descr="etsit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7239000" y="228600"/>
            <a:ext cx="11271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2759075" y="555625"/>
            <a:ext cx="365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2400">
                <a:solidFill>
                  <a:schemeClr val="tx1"/>
                </a:solidFill>
                <a:effectLst/>
              </a:rPr>
              <a:t>E.T.S.I.Telecomunicación</a:t>
            </a:r>
            <a:br>
              <a:rPr lang="es-ES" sz="2400">
                <a:solidFill>
                  <a:schemeClr val="tx1"/>
                </a:solidFill>
                <a:effectLst/>
              </a:rPr>
            </a:br>
            <a:r>
              <a:rPr lang="es-ES" sz="2400">
                <a:solidFill>
                  <a:schemeClr val="tx1"/>
                </a:solidFill>
                <a:effectLst/>
              </a:rPr>
              <a:t>Universidad de Málaga</a:t>
            </a: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989013" y="1524000"/>
            <a:ext cx="7239000" cy="0"/>
          </a:xfrm>
          <a:prstGeom prst="line">
            <a:avLst/>
          </a:prstGeom>
          <a:noFill/>
          <a:ln w="889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304800" y="1781175"/>
            <a:ext cx="8686800" cy="355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DESARROLLO Y DISEÑO DE MUNDOS VIRTUALES PARA LA NAVEGACIÓN A TRAVÉS DE UN SISTEMA BCI</a:t>
            </a:r>
            <a:endParaRPr lang="es-E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</a:p>
          <a:p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es-E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Autor:</a:t>
            </a:r>
            <a:r>
              <a:rPr lang="es-ES_tradnl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Manuel Jesús Romero Perales</a:t>
            </a:r>
            <a:endParaRPr lang="es-E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_tradnl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s-E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Tutor: </a:t>
            </a:r>
            <a:r>
              <a:rPr lang="es-ES_tradnl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Ricardo Ron </a:t>
            </a:r>
            <a:r>
              <a:rPr lang="es-ES_tradnl" sz="20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Angevín</a:t>
            </a:r>
            <a:endParaRPr lang="es-E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spcBef>
                <a:spcPct val="0"/>
              </a:spcBef>
            </a:pPr>
            <a:endParaRPr lang="es-E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Objetivos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642910" y="3143248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DF49B"/>
          </a:solidFill>
          <a:ln w="9525">
            <a:solidFill>
              <a:srgbClr val="FDF49B"/>
            </a:solidFill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Text Box 73"/>
          <p:cNvSpPr txBox="1">
            <a:spLocks noChangeArrowheads="1"/>
          </p:cNvSpPr>
          <p:nvPr/>
        </p:nvSpPr>
        <p:spPr bwMode="auto">
          <a:xfrm>
            <a:off x="928662" y="3000372"/>
            <a:ext cx="5072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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</a:rPr>
              <a:t> motivación, 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</a:rPr>
              <a:t>concentración  de usuario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	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22" name="Text Box 73"/>
          <p:cNvSpPr txBox="1">
            <a:spLocks noChangeArrowheads="1"/>
          </p:cNvSpPr>
          <p:nvPr/>
        </p:nvSpPr>
        <p:spPr bwMode="auto">
          <a:xfrm>
            <a:off x="500034" y="1071546"/>
            <a:ext cx="5500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</a:rPr>
              <a:t>Diseño e implementación de mundos virtuales: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31" name="AutoShape 72"/>
          <p:cNvSpPr>
            <a:spLocks noChangeArrowheads="1"/>
          </p:cNvSpPr>
          <p:nvPr/>
        </p:nvSpPr>
        <p:spPr bwMode="auto">
          <a:xfrm>
            <a:off x="684187" y="1716075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DF49B"/>
          </a:solidFill>
          <a:ln w="9525">
            <a:solidFill>
              <a:srgbClr val="FDF49B"/>
            </a:solidFill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32" name="Text Box 73"/>
          <p:cNvSpPr txBox="1">
            <a:spLocks noChangeArrowheads="1"/>
          </p:cNvSpPr>
          <p:nvPr/>
        </p:nvSpPr>
        <p:spPr bwMode="auto">
          <a:xfrm>
            <a:off x="1000100" y="1571612"/>
            <a:ext cx="50720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Ambientes reales, familiares 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o conocidas	</a:t>
            </a:r>
            <a:endParaRPr lang="es-ES" sz="1800" dirty="0" smtClean="0">
              <a:solidFill>
                <a:srgbClr val="FFFFD5"/>
              </a:solidFill>
              <a:effectLst/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 	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33" name="AutoShape 72"/>
          <p:cNvSpPr>
            <a:spLocks noChangeArrowheads="1"/>
          </p:cNvSpPr>
          <p:nvPr/>
        </p:nvSpPr>
        <p:spPr bwMode="auto">
          <a:xfrm>
            <a:off x="642910" y="2643182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DF49B"/>
          </a:solidFill>
          <a:ln w="9525">
            <a:solidFill>
              <a:srgbClr val="FDF49B"/>
            </a:solidFill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34" name="Text Box 73"/>
          <p:cNvSpPr txBox="1">
            <a:spLocks noChangeArrowheads="1"/>
          </p:cNvSpPr>
          <p:nvPr/>
        </p:nvSpPr>
        <p:spPr bwMode="auto">
          <a:xfrm>
            <a:off x="1000100" y="2000240"/>
            <a:ext cx="5072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Integración con BCI existente	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35" name="AutoShape 72"/>
          <p:cNvSpPr>
            <a:spLocks noChangeArrowheads="1"/>
          </p:cNvSpPr>
          <p:nvPr/>
        </p:nvSpPr>
        <p:spPr bwMode="auto">
          <a:xfrm>
            <a:off x="642910" y="2143116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DF49B"/>
          </a:solidFill>
          <a:ln w="9525">
            <a:solidFill>
              <a:srgbClr val="FDF49B"/>
            </a:solidFill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000100" y="2500306"/>
            <a:ext cx="3214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Respuesta en tiempo real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571472" y="3929066"/>
            <a:ext cx="2244193" cy="13111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Vivienda</a:t>
            </a:r>
          </a:p>
          <a:p>
            <a:pPr algn="ctr"/>
            <a:r>
              <a:rPr lang="es-E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Virtual</a:t>
            </a:r>
            <a:endParaRPr lang="es-E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3214678" y="3929066"/>
            <a:ext cx="2244193" cy="13111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ETSIT</a:t>
            </a:r>
          </a:p>
          <a:p>
            <a:pPr algn="ctr"/>
            <a:r>
              <a:rPr lang="es-E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Virtual</a:t>
            </a:r>
            <a:endParaRPr lang="es-E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5786446" y="3929066"/>
            <a:ext cx="2714644" cy="13111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Simulador</a:t>
            </a:r>
          </a:p>
          <a:p>
            <a:pPr algn="ctr"/>
            <a:r>
              <a:rPr lang="es-E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Vuelo</a:t>
            </a:r>
            <a:endParaRPr lang="es-E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51" name="50 Grupo"/>
          <p:cNvGrpSpPr/>
          <p:nvPr/>
        </p:nvGrpSpPr>
        <p:grpSpPr>
          <a:xfrm>
            <a:off x="5357819" y="1571612"/>
            <a:ext cx="3786181" cy="1857388"/>
            <a:chOff x="5357819" y="1571612"/>
            <a:chExt cx="3786181" cy="1857388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5786446" y="2143116"/>
              <a:ext cx="31470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s-ES" sz="1800" dirty="0">
                  <a:solidFill>
                    <a:srgbClr val="FFFFD5"/>
                  </a:solidFill>
                  <a:effectLst/>
                  <a:latin typeface="Arial" charset="0"/>
                </a:rPr>
                <a:t>Mejorar </a:t>
              </a:r>
              <a:r>
                <a:rPr lang="es-ES" sz="1800" dirty="0" smtClean="0">
                  <a:solidFill>
                    <a:srgbClr val="FFFFD5"/>
                  </a:solidFill>
                  <a:effectLst/>
                  <a:latin typeface="Arial" charset="0"/>
                </a:rPr>
                <a:t>etapa entrenamiento</a:t>
              </a:r>
              <a:endParaRPr lang="es-ES" sz="1800" dirty="0">
                <a:solidFill>
                  <a:srgbClr val="FFFFD5"/>
                </a:solidFill>
                <a:effectLst/>
                <a:latin typeface="Arial" charset="0"/>
              </a:endParaRPr>
            </a:p>
          </p:txBody>
        </p:sp>
        <p:grpSp>
          <p:nvGrpSpPr>
            <p:cNvPr id="24" name="Group 77"/>
            <p:cNvGrpSpPr>
              <a:grpSpLocks/>
            </p:cNvGrpSpPr>
            <p:nvPr/>
          </p:nvGrpSpPr>
          <p:grpSpPr bwMode="auto">
            <a:xfrm>
              <a:off x="5357819" y="1643050"/>
              <a:ext cx="714380" cy="1785950"/>
              <a:chOff x="3744" y="1392"/>
              <a:chExt cx="548" cy="2070"/>
            </a:xfrm>
          </p:grpSpPr>
          <p:sp>
            <p:nvSpPr>
              <p:cNvPr id="26" name="Text Box 51"/>
              <p:cNvSpPr txBox="1">
                <a:spLocks noChangeArrowheads="1"/>
              </p:cNvSpPr>
              <p:nvPr/>
            </p:nvSpPr>
            <p:spPr bwMode="auto">
              <a:xfrm>
                <a:off x="4176" y="2471"/>
                <a:ext cx="11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s-ES" sz="1600" b="1" dirty="0">
                  <a:solidFill>
                    <a:srgbClr val="FFFFD5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AutoShape 67"/>
              <p:cNvSpPr>
                <a:spLocks/>
              </p:cNvSpPr>
              <p:nvPr/>
            </p:nvSpPr>
            <p:spPr bwMode="auto">
              <a:xfrm flipH="1">
                <a:off x="3744" y="1392"/>
                <a:ext cx="135" cy="207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25400">
                <a:solidFill>
                  <a:srgbClr val="F7C62B"/>
                </a:solidFill>
                <a:round/>
                <a:headEnd/>
                <a:tailEnd/>
              </a:ln>
              <a:effectLst/>
              <a:scene3d>
                <a:camera prst="legacyObliqueTopRight">
                  <a:rot lat="0" lon="20999999" rev="0"/>
                </a:camera>
                <a:lightRig rig="legacyFlat3" dir="b"/>
              </a:scene3d>
              <a:sp3d extrusionH="290500" prstMaterial="legacyMatte">
                <a:bevelT w="13500" h="13500" prst="angle"/>
                <a:bevelB w="13500" h="13500" prst="angle"/>
                <a:extrusionClr>
                  <a:srgbClr val="F7C62B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</p:grp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5786446" y="2714620"/>
              <a:ext cx="3357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s-ES" sz="1800" dirty="0" smtClean="0">
                  <a:solidFill>
                    <a:srgbClr val="FFFFD5"/>
                  </a:solidFill>
                  <a:effectLst/>
                  <a:latin typeface="Arial" charset="0"/>
                </a:rPr>
                <a:t>Entornos de simulación</a:t>
              </a:r>
              <a:endParaRPr lang="es-ES" sz="1800" dirty="0">
                <a:solidFill>
                  <a:srgbClr val="FFFFD5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>
              <a:off x="5786446" y="1571612"/>
              <a:ext cx="23775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s-ES" sz="1800" dirty="0" smtClean="0">
                  <a:solidFill>
                    <a:srgbClr val="FFFFD5"/>
                  </a:solidFill>
                  <a:effectLst/>
                  <a:latin typeface="Arial" charset="0"/>
                </a:rPr>
                <a:t>Reforzar </a:t>
              </a:r>
              <a:r>
                <a:rPr lang="es-ES" sz="1800" dirty="0" err="1" smtClean="0">
                  <a:solidFill>
                    <a:srgbClr val="FFFFD5"/>
                  </a:solidFill>
                  <a:effectLst/>
                  <a:latin typeface="Arial" charset="0"/>
                </a:rPr>
                <a:t>biofeedback</a:t>
              </a:r>
              <a:endParaRPr lang="es-ES" sz="1800" dirty="0">
                <a:solidFill>
                  <a:srgbClr val="FFFFD5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2857496"/>
            <a:ext cx="3857652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53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Herramientas utilizadas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3429000"/>
            <a:ext cx="4000528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Vivienda virtual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:\pfc27\DOCUMENTACION\docs27\Imagenes\atico3Dormitorios-plantaAtic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00174"/>
            <a:ext cx="1928826" cy="1644125"/>
          </a:xfrm>
          <a:prstGeom prst="rect">
            <a:avLst/>
          </a:prstGeom>
          <a:noFill/>
        </p:spPr>
      </p:pic>
      <p:pic>
        <p:nvPicPr>
          <p:cNvPr id="7" name="6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1500174"/>
            <a:ext cx="307183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1"/>
          <p:cNvSpPr>
            <a:spLocks noChangeArrowheads="1"/>
          </p:cNvSpPr>
          <p:nvPr/>
        </p:nvSpPr>
        <p:spPr bwMode="auto">
          <a:xfrm>
            <a:off x="571472" y="1071546"/>
            <a:ext cx="3329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es-ES_tradnl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1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Estructura de la vivienda</a:t>
            </a:r>
            <a:endParaRPr lang="es-ES" sz="18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pic>
        <p:nvPicPr>
          <p:cNvPr id="11" name="10 Imagen" descr="C:\Documents and Settings\manuelj\Escritorio\puertas y ventanas\pivot2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5140" y="1285860"/>
            <a:ext cx="57150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11 Imagen" descr="C:\Documents and Settings\manuelj\Escritorio\puertas y ventanas\baranda2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00892" y="2500306"/>
            <a:ext cx="128588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 descr="C:\Documents and Settings\manuelj\Escritorio\puertas y ventanas\casement2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72396" y="1428736"/>
            <a:ext cx="1143008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1"/>
          <p:cNvSpPr>
            <a:spLocks noChangeArrowheads="1"/>
          </p:cNvSpPr>
          <p:nvPr/>
        </p:nvSpPr>
        <p:spPr bwMode="auto">
          <a:xfrm>
            <a:off x="642910" y="3357562"/>
            <a:ext cx="2028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es-ES_tradnl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1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Texturización</a:t>
            </a:r>
            <a:endParaRPr lang="es-ES" sz="18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Vivienda virtual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1"/>
          <p:cNvSpPr>
            <a:spLocks noChangeArrowheads="1"/>
          </p:cNvSpPr>
          <p:nvPr/>
        </p:nvSpPr>
        <p:spPr bwMode="auto">
          <a:xfrm>
            <a:off x="571472" y="1071546"/>
            <a:ext cx="16401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es-ES_tradnl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1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Exteriores</a:t>
            </a:r>
            <a:endParaRPr lang="es-ES" sz="18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pic>
        <p:nvPicPr>
          <p:cNvPr id="1028" name="Picture 4" descr="E:\pfc27\imgenes PFC\imagenes Vivienda\exteriores\1.PNG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500174"/>
            <a:ext cx="6186462" cy="3737754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Vivienda virtual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1"/>
          <p:cNvSpPr>
            <a:spLocks noChangeArrowheads="1"/>
          </p:cNvSpPr>
          <p:nvPr/>
        </p:nvSpPr>
        <p:spPr bwMode="auto">
          <a:xfrm>
            <a:off x="571472" y="1071546"/>
            <a:ext cx="26805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es-ES_tradnl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1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Decoración interior</a:t>
            </a:r>
            <a:endParaRPr lang="es-ES" sz="18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9" name="AutoShape 72"/>
          <p:cNvSpPr>
            <a:spLocks noChangeArrowheads="1"/>
          </p:cNvSpPr>
          <p:nvPr/>
        </p:nvSpPr>
        <p:spPr bwMode="auto">
          <a:xfrm>
            <a:off x="1041377" y="1787512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DF49B"/>
          </a:solidFill>
          <a:ln w="9525">
            <a:solidFill>
              <a:srgbClr val="FDF49B"/>
            </a:solidFill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Text Box 73"/>
          <p:cNvSpPr txBox="1">
            <a:spLocks noChangeArrowheads="1"/>
          </p:cNvSpPr>
          <p:nvPr/>
        </p:nvSpPr>
        <p:spPr bwMode="auto">
          <a:xfrm>
            <a:off x="1357290" y="1643050"/>
            <a:ext cx="30003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Elementos prediseñados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	</a:t>
            </a:r>
            <a:endParaRPr lang="es-ES" sz="1800" dirty="0" smtClean="0">
              <a:solidFill>
                <a:srgbClr val="FFFFD5"/>
              </a:solidFill>
              <a:effectLst/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 	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12" name="AutoShape 72"/>
          <p:cNvSpPr>
            <a:spLocks noChangeArrowheads="1"/>
          </p:cNvSpPr>
          <p:nvPr/>
        </p:nvSpPr>
        <p:spPr bwMode="auto">
          <a:xfrm>
            <a:off x="969939" y="3216273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DF49B"/>
          </a:solidFill>
          <a:ln w="9525">
            <a:solidFill>
              <a:srgbClr val="FDF49B"/>
            </a:solidFill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Text Box 73"/>
          <p:cNvSpPr txBox="1">
            <a:spLocks noChangeArrowheads="1"/>
          </p:cNvSpPr>
          <p:nvPr/>
        </p:nvSpPr>
        <p:spPr bwMode="auto">
          <a:xfrm>
            <a:off x="1285852" y="3071810"/>
            <a:ext cx="50720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Elementos diseñados 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	</a:t>
            </a:r>
            <a:endParaRPr lang="es-ES" sz="1800" dirty="0" smtClean="0">
              <a:solidFill>
                <a:srgbClr val="FFFFD5"/>
              </a:solidFill>
              <a:effectLst/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 	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15" name="Text Box 73"/>
          <p:cNvSpPr txBox="1">
            <a:spLocks noChangeArrowheads="1"/>
          </p:cNvSpPr>
          <p:nvPr/>
        </p:nvSpPr>
        <p:spPr bwMode="auto">
          <a:xfrm>
            <a:off x="4572000" y="1000108"/>
            <a:ext cx="30003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No concebidos para VRML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	</a:t>
            </a:r>
            <a:endParaRPr lang="es-ES" sz="1800" dirty="0" smtClean="0">
              <a:solidFill>
                <a:srgbClr val="FFFFD5"/>
              </a:solidFill>
              <a:effectLst/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 	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16" name="Text Box 73"/>
          <p:cNvSpPr txBox="1">
            <a:spLocks noChangeArrowheads="1"/>
          </p:cNvSpPr>
          <p:nvPr/>
        </p:nvSpPr>
        <p:spPr bwMode="auto">
          <a:xfrm>
            <a:off x="4572000" y="1571612"/>
            <a:ext cx="41434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Número de polígonos muy elevado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	</a:t>
            </a:r>
            <a:endParaRPr lang="es-ES" sz="1800" dirty="0" smtClean="0">
              <a:solidFill>
                <a:srgbClr val="FFFFD5"/>
              </a:solidFill>
              <a:effectLst/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 	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17" name="Text Box 73"/>
          <p:cNvSpPr txBox="1">
            <a:spLocks noChangeArrowheads="1"/>
          </p:cNvSpPr>
          <p:nvPr/>
        </p:nvSpPr>
        <p:spPr bwMode="auto">
          <a:xfrm>
            <a:off x="4572000" y="2143116"/>
            <a:ext cx="41434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Hay que </a:t>
            </a:r>
            <a:r>
              <a:rPr lang="es-ES" sz="1800" b="1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optimizarlos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	</a:t>
            </a:r>
            <a:endParaRPr lang="es-ES" sz="1800" dirty="0" smtClean="0">
              <a:solidFill>
                <a:srgbClr val="FFFFD5"/>
              </a:solidFill>
              <a:effectLst/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 	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18" name="AutoShape 67"/>
          <p:cNvSpPr>
            <a:spLocks/>
          </p:cNvSpPr>
          <p:nvPr/>
        </p:nvSpPr>
        <p:spPr bwMode="auto">
          <a:xfrm flipH="1">
            <a:off x="4143372" y="928670"/>
            <a:ext cx="175988" cy="1785950"/>
          </a:xfrm>
          <a:prstGeom prst="leftBrace">
            <a:avLst>
              <a:gd name="adj1" fmla="val 83333"/>
              <a:gd name="adj2" fmla="val 50000"/>
            </a:avLst>
          </a:prstGeom>
          <a:noFill/>
          <a:ln w="25400">
            <a:solidFill>
              <a:srgbClr val="F7C62B"/>
            </a:solidFill>
            <a:round/>
            <a:headEnd/>
            <a:tailEnd/>
          </a:ln>
          <a:effectLst/>
          <a:scene3d>
            <a:camera prst="legacyObliqueTopRight">
              <a:rot lat="0" lon="10199978" rev="0"/>
            </a:camera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7C62B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ETSIT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virtual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1"/>
          <p:cNvSpPr>
            <a:spLocks noChangeArrowheads="1"/>
          </p:cNvSpPr>
          <p:nvPr/>
        </p:nvSpPr>
        <p:spPr bwMode="auto">
          <a:xfrm>
            <a:off x="571472" y="1071546"/>
            <a:ext cx="2299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es-ES_tradnl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1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Bloques básicos</a:t>
            </a:r>
            <a:endParaRPr lang="es-ES" sz="18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pic>
        <p:nvPicPr>
          <p:cNvPr id="9" name="14 Imagen" descr="total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285852" y="1500174"/>
            <a:ext cx="6643734" cy="3857652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ETSIT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virtual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1"/>
          <p:cNvSpPr>
            <a:spLocks noChangeArrowheads="1"/>
          </p:cNvSpPr>
          <p:nvPr/>
        </p:nvSpPr>
        <p:spPr bwMode="auto">
          <a:xfrm>
            <a:off x="571472" y="1071546"/>
            <a:ext cx="2864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es-ES_tradnl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1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detalle</a:t>
            </a:r>
            <a:endParaRPr lang="es-ES" sz="18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pic>
        <p:nvPicPr>
          <p:cNvPr id="11" name="25 Imagen" descr="escaleras4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28596" y="1571612"/>
            <a:ext cx="2757170" cy="15001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16 CuadroTexto"/>
          <p:cNvSpPr txBox="1"/>
          <p:nvPr/>
        </p:nvSpPr>
        <p:spPr>
          <a:xfrm>
            <a:off x="785786" y="3143248"/>
            <a:ext cx="1928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/>
                </a:solidFill>
              </a:rPr>
              <a:t>       </a:t>
            </a:r>
            <a:r>
              <a:rPr lang="es-ES" sz="1100" b="1" dirty="0" smtClean="0">
                <a:solidFill>
                  <a:schemeClr val="tx1"/>
                </a:solidFill>
              </a:rPr>
              <a:t>Módulo de Aulas</a:t>
            </a:r>
            <a:endParaRPr lang="es-ES" sz="1100" b="1" dirty="0" smtClean="0">
              <a:solidFill>
                <a:schemeClr val="tx1"/>
              </a:solidFill>
            </a:endParaRPr>
          </a:p>
        </p:txBody>
      </p:sp>
      <p:grpSp>
        <p:nvGrpSpPr>
          <p:cNvPr id="23" name="22 Grupo"/>
          <p:cNvGrpSpPr/>
          <p:nvPr/>
        </p:nvGrpSpPr>
        <p:grpSpPr>
          <a:xfrm>
            <a:off x="3357554" y="1571612"/>
            <a:ext cx="2433805" cy="1833246"/>
            <a:chOff x="3357554" y="1571612"/>
            <a:chExt cx="2433805" cy="1833246"/>
          </a:xfrm>
        </p:grpSpPr>
        <p:pic>
          <p:nvPicPr>
            <p:cNvPr id="15" name="4 Imagen" descr="escaleras2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357554" y="1571612"/>
              <a:ext cx="2433805" cy="15144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8" name="17 CuadroTexto"/>
            <p:cNvSpPr txBox="1"/>
            <p:nvPr/>
          </p:nvSpPr>
          <p:spPr>
            <a:xfrm>
              <a:off x="3571868" y="3143248"/>
              <a:ext cx="2071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 smtClean="0">
                  <a:solidFill>
                    <a:schemeClr val="tx1"/>
                  </a:solidFill>
                </a:rPr>
                <a:t>       </a:t>
              </a:r>
              <a:r>
                <a:rPr lang="es-ES" sz="1100" b="1" dirty="0" smtClean="0">
                  <a:solidFill>
                    <a:schemeClr val="tx1"/>
                  </a:solidFill>
                </a:rPr>
                <a:t>Escaleras bajada patio</a:t>
              </a:r>
              <a:endParaRPr lang="es-ES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6072198" y="1571612"/>
            <a:ext cx="2867264" cy="1833246"/>
            <a:chOff x="6072198" y="1571612"/>
            <a:chExt cx="2867264" cy="1833246"/>
          </a:xfrm>
        </p:grpSpPr>
        <p:pic>
          <p:nvPicPr>
            <p:cNvPr id="12" name="28 Imagen" descr="salon2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6072198" y="1571612"/>
              <a:ext cx="2867264" cy="150019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9" name="18 CuadroTexto"/>
            <p:cNvSpPr txBox="1"/>
            <p:nvPr/>
          </p:nvSpPr>
          <p:spPr>
            <a:xfrm>
              <a:off x="6572264" y="3143248"/>
              <a:ext cx="2071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 smtClean="0">
                  <a:solidFill>
                    <a:schemeClr val="tx1"/>
                  </a:solidFill>
                </a:rPr>
                <a:t>     </a:t>
              </a:r>
              <a:r>
                <a:rPr lang="es-ES" sz="1100" b="1" dirty="0" smtClean="0">
                  <a:solidFill>
                    <a:schemeClr val="tx1"/>
                  </a:solidFill>
                </a:rPr>
                <a:t>Salón de actos</a:t>
              </a:r>
              <a:endParaRPr lang="es-ES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24 Grupo"/>
          <p:cNvGrpSpPr/>
          <p:nvPr/>
        </p:nvGrpSpPr>
        <p:grpSpPr>
          <a:xfrm>
            <a:off x="285720" y="3857628"/>
            <a:ext cx="2857520" cy="1476056"/>
            <a:chOff x="285720" y="3857628"/>
            <a:chExt cx="2857520" cy="1476056"/>
          </a:xfrm>
        </p:grpSpPr>
        <p:pic>
          <p:nvPicPr>
            <p:cNvPr id="13" name="31 Imagen" descr="pasillo2.PNG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85720" y="3857628"/>
              <a:ext cx="2857520" cy="114300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0" name="19 CuadroTexto"/>
            <p:cNvSpPr txBox="1"/>
            <p:nvPr/>
          </p:nvSpPr>
          <p:spPr>
            <a:xfrm>
              <a:off x="642910" y="5072074"/>
              <a:ext cx="2071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 smtClean="0">
                  <a:solidFill>
                    <a:schemeClr val="tx1"/>
                  </a:solidFill>
                </a:rPr>
                <a:t>       </a:t>
              </a:r>
              <a:r>
                <a:rPr lang="es-ES" sz="1100" b="1" dirty="0" smtClean="0">
                  <a:solidFill>
                    <a:schemeClr val="tx1"/>
                  </a:solidFill>
                </a:rPr>
                <a:t>Pasillos interiores</a:t>
              </a:r>
              <a:endParaRPr lang="es-ES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3286116" y="3714752"/>
            <a:ext cx="3071834" cy="1690370"/>
            <a:chOff x="3286116" y="3714752"/>
            <a:chExt cx="3071834" cy="1690370"/>
          </a:xfrm>
        </p:grpSpPr>
        <p:pic>
          <p:nvPicPr>
            <p:cNvPr id="14" name="3 Imagen" descr="4.PNG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286116" y="3714752"/>
              <a:ext cx="3071834" cy="13573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1" name="20 CuadroTexto"/>
            <p:cNvSpPr txBox="1"/>
            <p:nvPr/>
          </p:nvSpPr>
          <p:spPr>
            <a:xfrm>
              <a:off x="3714744" y="5143512"/>
              <a:ext cx="2071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 smtClean="0">
                  <a:solidFill>
                    <a:schemeClr val="tx1"/>
                  </a:solidFill>
                </a:rPr>
                <a:t>       </a:t>
              </a:r>
              <a:r>
                <a:rPr lang="es-ES" sz="1100" b="1" dirty="0" smtClean="0">
                  <a:solidFill>
                    <a:schemeClr val="tx1"/>
                  </a:solidFill>
                </a:rPr>
                <a:t>Biblioteca y cafetería</a:t>
              </a:r>
              <a:endParaRPr lang="es-ES" sz="11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6500826" y="3643314"/>
            <a:ext cx="2500330" cy="1761808"/>
            <a:chOff x="6500826" y="3643314"/>
            <a:chExt cx="2500330" cy="1761808"/>
          </a:xfrm>
        </p:grpSpPr>
        <p:pic>
          <p:nvPicPr>
            <p:cNvPr id="16" name="31 Imagen" descr="2.PNG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00826" y="3643314"/>
              <a:ext cx="2428892" cy="1428760"/>
            </a:xfrm>
            <a:prstGeom prst="rect">
              <a:avLst/>
            </a:prstGeom>
          </p:spPr>
        </p:pic>
        <p:sp>
          <p:nvSpPr>
            <p:cNvPr id="22" name="21 CuadroTexto"/>
            <p:cNvSpPr txBox="1"/>
            <p:nvPr/>
          </p:nvSpPr>
          <p:spPr>
            <a:xfrm>
              <a:off x="6929454" y="5143512"/>
              <a:ext cx="2071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 smtClean="0">
                  <a:solidFill>
                    <a:schemeClr val="tx1"/>
                  </a:solidFill>
                </a:rPr>
                <a:t>       </a:t>
              </a:r>
              <a:r>
                <a:rPr lang="es-ES" sz="1100" b="1" dirty="0" smtClean="0">
                  <a:solidFill>
                    <a:schemeClr val="tx1"/>
                  </a:solidFill>
                </a:rPr>
                <a:t>Columnas </a:t>
              </a:r>
              <a:endParaRPr lang="es-ES" sz="1100" b="1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ETSIT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virtual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1"/>
          <p:cNvSpPr>
            <a:spLocks noChangeArrowheads="1"/>
          </p:cNvSpPr>
          <p:nvPr/>
        </p:nvSpPr>
        <p:spPr bwMode="auto">
          <a:xfrm>
            <a:off x="571472" y="1071546"/>
            <a:ext cx="2028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es-ES_tradnl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1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Texturización</a:t>
            </a:r>
            <a:endParaRPr lang="es-ES" sz="18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1142984"/>
            <a:ext cx="2143140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Simulador de vuelo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4000504"/>
            <a:ext cx="3643338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0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Integración y pruebas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71538" y="1428736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Paso  previo          adecuación de los mundos modelados: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71604" y="1928802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Incorporar sensores de proximidad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71604" y="2357430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Conversión a VRML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2786050" y="1571612"/>
            <a:ext cx="500066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714348" y="5286388"/>
            <a:ext cx="1928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/>
                </a:solidFill>
              </a:rPr>
              <a:t>       Nodo VRML “silla”</a:t>
            </a:r>
          </a:p>
        </p:txBody>
      </p:sp>
      <p:grpSp>
        <p:nvGrpSpPr>
          <p:cNvPr id="27" name="26 Grupo"/>
          <p:cNvGrpSpPr/>
          <p:nvPr/>
        </p:nvGrpSpPr>
        <p:grpSpPr>
          <a:xfrm>
            <a:off x="1000100" y="2857496"/>
            <a:ext cx="7358114" cy="2571768"/>
            <a:chOff x="1000100" y="2857496"/>
            <a:chExt cx="7358114" cy="2571768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000100" y="2857496"/>
              <a:ext cx="735811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s-ES" sz="2400" dirty="0" smtClean="0">
                  <a:effectLst/>
                  <a:latin typeface="Times New Roman" charset="0"/>
                </a:rPr>
                <a:t>- </a:t>
              </a:r>
              <a:r>
                <a:rPr lang="es-ES" sz="1800" b="1" dirty="0" smtClean="0">
                  <a:effectLst/>
                  <a:latin typeface="Arial" charset="0"/>
                </a:rPr>
                <a:t>Integración de la Interfaz de navegación en el mundo virtual.</a:t>
              </a:r>
              <a:endParaRPr lang="es-ES" sz="1600" b="1" dirty="0">
                <a:effectLst/>
                <a:latin typeface="Times New Roman" charset="0"/>
              </a:endParaRPr>
            </a:p>
          </p:txBody>
        </p:sp>
        <p:pic>
          <p:nvPicPr>
            <p:cNvPr id="19" name="18 Imagen" descr="interfaz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71538" y="3429000"/>
              <a:ext cx="1285884" cy="1818555"/>
            </a:xfrm>
            <a:prstGeom prst="rect">
              <a:avLst/>
            </a:prstGeom>
          </p:spPr>
        </p:pic>
        <p:sp>
          <p:nvSpPr>
            <p:cNvPr id="21" name="20 Abrir llave"/>
            <p:cNvSpPr/>
            <p:nvPr/>
          </p:nvSpPr>
          <p:spPr>
            <a:xfrm>
              <a:off x="2428860" y="3357562"/>
              <a:ext cx="357190" cy="2071702"/>
            </a:xfrm>
            <a:prstGeom prst="leftBrac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2214546" y="4071942"/>
              <a:ext cx="1643074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       Punto de Vista</a:t>
              </a:r>
            </a:p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o Cámara</a:t>
              </a: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3714744" y="3571875"/>
            <a:ext cx="2345538" cy="1547495"/>
            <a:chOff x="3714744" y="3571875"/>
            <a:chExt cx="2345538" cy="1547495"/>
          </a:xfrm>
        </p:grpSpPr>
        <p:pic>
          <p:nvPicPr>
            <p:cNvPr id="17" name="16 Imagen" descr="barra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705925" y="3571875"/>
              <a:ext cx="1354357" cy="1318081"/>
            </a:xfrm>
            <a:prstGeom prst="rect">
              <a:avLst/>
            </a:prstGeom>
          </p:spPr>
        </p:pic>
        <p:grpSp>
          <p:nvGrpSpPr>
            <p:cNvPr id="28" name="27 Grupo"/>
            <p:cNvGrpSpPr/>
            <p:nvPr/>
          </p:nvGrpSpPr>
          <p:grpSpPr>
            <a:xfrm>
              <a:off x="3714744" y="3571875"/>
              <a:ext cx="1928826" cy="1547495"/>
              <a:chOff x="3714744" y="3571875"/>
              <a:chExt cx="1928826" cy="1547495"/>
            </a:xfrm>
          </p:grpSpPr>
          <p:pic>
            <p:nvPicPr>
              <p:cNvPr id="15" name="14 Imagen" descr="barra1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714744" y="3571875"/>
                <a:ext cx="1288486" cy="1295472"/>
              </a:xfrm>
              <a:prstGeom prst="rect">
                <a:avLst/>
              </a:prstGeom>
            </p:spPr>
          </p:pic>
          <p:pic>
            <p:nvPicPr>
              <p:cNvPr id="16" name="15 Imagen" descr="barra2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4165652" y="3571876"/>
                <a:ext cx="1413242" cy="1315572"/>
              </a:xfrm>
              <a:prstGeom prst="rect">
                <a:avLst/>
              </a:prstGeom>
            </p:spPr>
          </p:pic>
          <p:sp>
            <p:nvSpPr>
              <p:cNvPr id="22" name="21 CuadroTexto"/>
              <p:cNvSpPr txBox="1"/>
              <p:nvPr/>
            </p:nvSpPr>
            <p:spPr>
              <a:xfrm>
                <a:off x="4214810" y="4857760"/>
                <a:ext cx="14287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100" b="1" dirty="0" smtClean="0">
                    <a:solidFill>
                      <a:schemeClr val="tx1"/>
                    </a:solidFill>
                  </a:rPr>
                  <a:t>       Interfaz NC</a:t>
                </a:r>
              </a:p>
            </p:txBody>
          </p:sp>
          <p:sp>
            <p:nvSpPr>
              <p:cNvPr id="25" name="24 Más"/>
              <p:cNvSpPr/>
              <p:nvPr/>
            </p:nvSpPr>
            <p:spPr>
              <a:xfrm>
                <a:off x="3714744" y="3929066"/>
                <a:ext cx="428628" cy="500066"/>
              </a:xfrm>
              <a:prstGeom prst="mathPlus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30" name="29 Grupo"/>
          <p:cNvGrpSpPr/>
          <p:nvPr/>
        </p:nvGrpSpPr>
        <p:grpSpPr>
          <a:xfrm>
            <a:off x="5715008" y="3643314"/>
            <a:ext cx="3214690" cy="1333180"/>
            <a:chOff x="5715008" y="3643314"/>
            <a:chExt cx="3214690" cy="1333180"/>
          </a:xfrm>
        </p:grpSpPr>
        <p:pic>
          <p:nvPicPr>
            <p:cNvPr id="14" name="13 Imagen" descr="cir3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7572396" y="3643314"/>
              <a:ext cx="1357302" cy="1017976"/>
            </a:xfrm>
            <a:prstGeom prst="rect">
              <a:avLst/>
            </a:prstGeom>
          </p:spPr>
        </p:pic>
        <p:pic>
          <p:nvPicPr>
            <p:cNvPr id="18" name="17 Imagen" descr="cir1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6143636" y="3643314"/>
              <a:ext cx="1376990" cy="1032743"/>
            </a:xfrm>
            <a:prstGeom prst="rect">
              <a:avLst/>
            </a:prstGeom>
          </p:spPr>
        </p:pic>
        <p:sp>
          <p:nvSpPr>
            <p:cNvPr id="23" name="22 CuadroTexto"/>
            <p:cNvSpPr txBox="1"/>
            <p:nvPr/>
          </p:nvSpPr>
          <p:spPr>
            <a:xfrm>
              <a:off x="6715140" y="4714884"/>
              <a:ext cx="12144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 smtClean="0">
                  <a:solidFill>
                    <a:schemeClr val="tx1"/>
                  </a:solidFill>
                </a:rPr>
                <a:t>       Interfaz CI</a:t>
              </a:r>
            </a:p>
          </p:txBody>
        </p:sp>
        <p:sp>
          <p:nvSpPr>
            <p:cNvPr id="26" name="25 Más"/>
            <p:cNvSpPr/>
            <p:nvPr/>
          </p:nvSpPr>
          <p:spPr>
            <a:xfrm>
              <a:off x="5715008" y="3929066"/>
              <a:ext cx="428628" cy="500066"/>
            </a:xfrm>
            <a:prstGeom prst="mathPlu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71472" y="714356"/>
            <a:ext cx="7072362" cy="714380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con Vivienda y ETSIT</a:t>
            </a: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0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Integración y pruebas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10 Imagen" descr="integraci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0356" y="1428736"/>
            <a:ext cx="2627330" cy="1717306"/>
          </a:xfrm>
          <a:prstGeom prst="rect">
            <a:avLst/>
          </a:prstGeom>
        </p:spPr>
      </p:pic>
      <p:pic>
        <p:nvPicPr>
          <p:cNvPr id="14" name="13 Imagen" descr="integracion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504" y="1428736"/>
            <a:ext cx="2643206" cy="1629067"/>
          </a:xfrm>
          <a:prstGeom prst="rect">
            <a:avLst/>
          </a:prstGeom>
        </p:spPr>
      </p:pic>
      <p:grpSp>
        <p:nvGrpSpPr>
          <p:cNvPr id="23" name="22 Grupo"/>
          <p:cNvGrpSpPr/>
          <p:nvPr/>
        </p:nvGrpSpPr>
        <p:grpSpPr>
          <a:xfrm>
            <a:off x="714348" y="2786058"/>
            <a:ext cx="8215370" cy="2610502"/>
            <a:chOff x="714348" y="2786058"/>
            <a:chExt cx="8215370" cy="2610502"/>
          </a:xfrm>
        </p:grpSpPr>
        <p:grpSp>
          <p:nvGrpSpPr>
            <p:cNvPr id="15" name="14 Grupo"/>
            <p:cNvGrpSpPr/>
            <p:nvPr/>
          </p:nvGrpSpPr>
          <p:grpSpPr>
            <a:xfrm>
              <a:off x="1643042" y="3500438"/>
              <a:ext cx="7286676" cy="1896122"/>
              <a:chOff x="1643042" y="3500438"/>
              <a:chExt cx="7286676" cy="1896122"/>
            </a:xfrm>
          </p:grpSpPr>
          <p:pic>
            <p:nvPicPr>
              <p:cNvPr id="16" name="15 Imagen" descr="interfaz-integrado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3042" y="3643314"/>
                <a:ext cx="2714644" cy="1753246"/>
              </a:xfrm>
              <a:prstGeom prst="rect">
                <a:avLst/>
              </a:prstGeom>
            </p:spPr>
          </p:pic>
          <p:sp>
            <p:nvSpPr>
              <p:cNvPr id="17" name="16 Abrir llave"/>
              <p:cNvSpPr/>
              <p:nvPr/>
            </p:nvSpPr>
            <p:spPr>
              <a:xfrm>
                <a:off x="4643438" y="3500438"/>
                <a:ext cx="428628" cy="1785950"/>
              </a:xfrm>
              <a:prstGeom prst="leftBrac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Text Box 5"/>
              <p:cNvSpPr txBox="1">
                <a:spLocks noChangeArrowheads="1"/>
              </p:cNvSpPr>
              <p:nvPr/>
            </p:nvSpPr>
            <p:spPr bwMode="auto">
              <a:xfrm>
                <a:off x="5072066" y="3571876"/>
                <a:ext cx="342902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s-ES" sz="2400" dirty="0" smtClean="0">
                    <a:effectLst/>
                    <a:latin typeface="Times New Roman" charset="0"/>
                  </a:rPr>
                  <a:t>- </a:t>
                </a:r>
                <a:r>
                  <a:rPr lang="es-ES" sz="1400" b="1" dirty="0" smtClean="0">
                    <a:effectLst/>
                    <a:latin typeface="Arial" charset="0"/>
                  </a:rPr>
                  <a:t>El interfaz no controla la “silla”.</a:t>
                </a:r>
                <a:endParaRPr lang="es-ES" sz="1400" b="1" dirty="0">
                  <a:effectLst/>
                  <a:latin typeface="Times New Roman" charset="0"/>
                </a:endParaRPr>
              </a:p>
            </p:txBody>
          </p:sp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5072066" y="4000504"/>
                <a:ext cx="342902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s-ES" sz="2400" dirty="0" smtClean="0">
                    <a:effectLst/>
                    <a:latin typeface="Times New Roman" charset="0"/>
                  </a:rPr>
                  <a:t>- </a:t>
                </a:r>
                <a:r>
                  <a:rPr lang="es-ES" sz="1400" b="1" dirty="0" smtClean="0">
                    <a:effectLst/>
                    <a:latin typeface="Arial" charset="0"/>
                  </a:rPr>
                  <a:t>Punto de vista y avión inmóviles.</a:t>
                </a:r>
                <a:endParaRPr lang="es-ES" sz="1400" b="1" dirty="0">
                  <a:effectLst/>
                  <a:latin typeface="Times New Roman" charset="0"/>
                </a:endParaRPr>
              </a:p>
            </p:txBody>
          </p:sp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5072066" y="4429132"/>
                <a:ext cx="342902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s-ES" sz="2400" dirty="0" smtClean="0">
                    <a:effectLst/>
                    <a:latin typeface="Times New Roman" charset="0"/>
                  </a:rPr>
                  <a:t>- </a:t>
                </a:r>
                <a:r>
                  <a:rPr lang="es-ES" sz="1400" b="1" dirty="0" smtClean="0">
                    <a:effectLst/>
                    <a:latin typeface="Arial" charset="0"/>
                  </a:rPr>
                  <a:t>Implementación de movimiento</a:t>
                </a:r>
                <a:endParaRPr lang="es-ES" sz="1400" b="1" dirty="0">
                  <a:effectLst/>
                  <a:latin typeface="Times New Roman" charset="0"/>
                </a:endParaRPr>
              </a:p>
            </p:txBody>
          </p:sp>
          <p:sp>
            <p:nvSpPr>
              <p:cNvPr id="21" name="Text Box 5"/>
              <p:cNvSpPr txBox="1">
                <a:spLocks noChangeArrowheads="1"/>
              </p:cNvSpPr>
              <p:nvPr/>
            </p:nvSpPr>
            <p:spPr bwMode="auto">
              <a:xfrm>
                <a:off x="5500694" y="4714884"/>
                <a:ext cx="3429024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s-ES" sz="2400" dirty="0" smtClean="0">
                    <a:effectLst/>
                    <a:latin typeface="Times New Roman" charset="0"/>
                  </a:rPr>
                  <a:t>- </a:t>
                </a:r>
                <a:r>
                  <a:rPr lang="es-ES" sz="1400" b="1" dirty="0" smtClean="0">
                    <a:effectLst/>
                    <a:latin typeface="Arial" charset="0"/>
                  </a:rPr>
                  <a:t>Avance continuo, giros, ascenso y descenso.</a:t>
                </a:r>
                <a:endParaRPr lang="es-ES" sz="1400" b="1" dirty="0">
                  <a:effectLst/>
                  <a:latin typeface="Times New Roman" charset="0"/>
                </a:endParaRPr>
              </a:p>
            </p:txBody>
          </p:sp>
        </p:grpSp>
        <p:sp>
          <p:nvSpPr>
            <p:cNvPr id="22" name="7 Marcador de contenido"/>
            <p:cNvSpPr txBox="1">
              <a:spLocks/>
            </p:cNvSpPr>
            <p:nvPr/>
          </p:nvSpPr>
          <p:spPr>
            <a:xfrm>
              <a:off x="714348" y="2786058"/>
              <a:ext cx="7072362" cy="714380"/>
            </a:xfrm>
            <a:prstGeom prst="rect">
              <a:avLst/>
            </a:prstGeom>
            <a:ln>
              <a:noFill/>
            </a:ln>
          </p:spPr>
          <p:txBody>
            <a:bodyPr vert="horz" anchor="t">
              <a:normAutofit fontScale="85000" lnSpcReduction="20000"/>
            </a:bodyPr>
            <a:lstStyle/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Char char=""/>
                <a:tabLst/>
                <a:defRPr/>
              </a:pPr>
              <a:endParaRPr kumimoji="0" lang="es-E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" pitchFamily="2" charset="2"/>
                <a:buChar char="q"/>
                <a:tabLst/>
                <a:defRPr/>
              </a:pPr>
              <a:r>
                <a:rPr kumimoji="0" lang="es-E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DF49B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ahoma" charset="0"/>
                  <a:ea typeface="+mn-ea"/>
                  <a:cs typeface="+mn-cs"/>
                </a:rPr>
                <a:t>Integración con Simulador de Vuelo</a:t>
              </a:r>
            </a:p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" pitchFamily="2" charset="2"/>
                <a:buChar char="q"/>
                <a:tabLst/>
                <a:defRPr/>
              </a:pPr>
              <a:endPara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charset="0"/>
                <a:ea typeface="+mn-ea"/>
                <a:cs typeface="+mn-cs"/>
              </a:endParaRPr>
            </a:p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" pitchFamily="2" charset="2"/>
                <a:buChar char="q"/>
                <a:tabLst/>
                <a:defRPr/>
              </a:pPr>
              <a:endPara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charset="0"/>
                <a:ea typeface="+mn-ea"/>
                <a:cs typeface="+mn-cs"/>
              </a:endParaRPr>
            </a:p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" pitchFamily="2" charset="2"/>
                <a:buChar char="q"/>
                <a:tabLst/>
                <a:defRPr/>
              </a:pPr>
              <a:endPara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charset="0"/>
                <a:ea typeface="+mn-ea"/>
                <a:cs typeface="+mn-cs"/>
              </a:endParaRPr>
            </a:p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" pitchFamily="2" charset="2"/>
                <a:buChar char="q"/>
                <a:tabLst/>
                <a:defRPr/>
              </a:pPr>
              <a:endPara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charset="0"/>
                <a:ea typeface="+mn-ea"/>
                <a:cs typeface="+mn-cs"/>
              </a:endParaRPr>
            </a:p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" pitchFamily="2" charset="2"/>
                <a:buChar char="q"/>
                <a:tabLst/>
                <a:defRPr/>
              </a:pPr>
              <a:endPara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Pruebas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0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Integración y pruebas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4500570"/>
            <a:ext cx="4714908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</a:t>
            </a:r>
          </a:p>
          <a:p>
            <a:pPr lvl="2">
              <a:buNone/>
            </a:pPr>
            <a:endParaRPr lang="es-ES" b="1" dirty="0" smtClean="0">
              <a:solidFill>
                <a:srgbClr val="FDF49B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es-ES" b="1" dirty="0" smtClean="0">
              <a:solidFill>
                <a:srgbClr val="FDF49B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4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4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40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Conclusiones y líneas futuras</a:t>
            </a:r>
            <a: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48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57224" y="1643050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Desarrollo y diseño de mundos virtuales: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28728" y="2143116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Representan ambientes reales y conocidos.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428728" y="2714620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Refuerzan biofeedback del usuario.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428728" y="3214686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Limites de exploración los impone el usuario.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428728" y="3714752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Entornos de simulación y evaluación seguros.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28728" y="4286256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Potente herramienta de modelado, limitada por VRML.</a:t>
            </a:r>
            <a:endParaRPr lang="es-ES" sz="1600" b="1" dirty="0">
              <a:effectLst/>
              <a:latin typeface="Times New Roman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Líneas futuras</a:t>
            </a: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4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4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40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Conclusiones y líneas futuras</a:t>
            </a:r>
            <a: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48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57224" y="1643050"/>
            <a:ext cx="39290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Aumentar inmersión del usuario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7224" y="3071810"/>
            <a:ext cx="4857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Incrementar interactividad entre objetos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4714876" y="1785926"/>
            <a:ext cx="500066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500694" y="1214422"/>
            <a:ext cx="2839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b="1" dirty="0" smtClean="0">
                <a:effectLst/>
                <a:latin typeface="Arial" charset="0"/>
              </a:rPr>
              <a:t>Involucrar más sentidos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500694" y="1714488"/>
            <a:ext cx="3313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b="1" dirty="0" smtClean="0">
                <a:effectLst/>
                <a:latin typeface="Arial" charset="0"/>
              </a:rPr>
              <a:t>Experimentación simultanea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5572132" y="3214686"/>
            <a:ext cx="500066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072198" y="3143248"/>
            <a:ext cx="2928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b="1" dirty="0" smtClean="0">
                <a:effectLst/>
                <a:latin typeface="Arial" charset="0"/>
              </a:rPr>
              <a:t>Colisiones encadenadas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57224" y="4071942"/>
            <a:ext cx="46434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Impresión más realista de los mundos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5429256" y="4214818"/>
            <a:ext cx="500066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000760" y="4143380"/>
            <a:ext cx="2928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b="1" dirty="0" err="1" smtClean="0">
                <a:effectLst/>
                <a:latin typeface="Arial" charset="0"/>
              </a:rPr>
              <a:t>OpenGL</a:t>
            </a:r>
            <a:r>
              <a:rPr lang="es-ES" sz="1800" b="1" dirty="0" smtClean="0">
                <a:effectLst/>
                <a:latin typeface="Arial" charset="0"/>
              </a:rPr>
              <a:t> o </a:t>
            </a:r>
            <a:r>
              <a:rPr lang="es-ES" sz="1800" b="1" dirty="0" err="1" smtClean="0">
                <a:effectLst/>
                <a:latin typeface="Arial" charset="0"/>
              </a:rPr>
              <a:t>DirectX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00694" y="2214554"/>
            <a:ext cx="2617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b="1" dirty="0" smtClean="0">
                <a:effectLst/>
                <a:latin typeface="Arial" charset="0"/>
              </a:rPr>
              <a:t>Visión estereoscópica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9" name="AutoShape 67"/>
          <p:cNvSpPr>
            <a:spLocks/>
          </p:cNvSpPr>
          <p:nvPr/>
        </p:nvSpPr>
        <p:spPr bwMode="auto">
          <a:xfrm flipH="1">
            <a:off x="5286380" y="1000108"/>
            <a:ext cx="175988" cy="1785950"/>
          </a:xfrm>
          <a:prstGeom prst="leftBrace">
            <a:avLst>
              <a:gd name="adj1" fmla="val 83333"/>
              <a:gd name="adj2" fmla="val 50000"/>
            </a:avLst>
          </a:prstGeom>
          <a:noFill/>
          <a:ln w="25400">
            <a:solidFill>
              <a:srgbClr val="F7C62B"/>
            </a:solidFill>
            <a:round/>
            <a:headEnd/>
            <a:tailEnd/>
          </a:ln>
          <a:effectLst/>
          <a:scene3d>
            <a:camera prst="legacyObliqueTopRight">
              <a:rot lat="0" lon="10199978" rev="0"/>
            </a:camera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7C62B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6AF7-1E40-4FCE-BD28-874FBE129575}" type="slidenum">
              <a:rPr lang="es-ES"/>
              <a:pPr/>
              <a:t>28</a:t>
            </a:fld>
            <a:endParaRPr lang="es-ES"/>
          </a:p>
        </p:txBody>
      </p:sp>
      <p:pic>
        <p:nvPicPr>
          <p:cNvPr id="2050" name="Picture 2" descr="logo_u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063" y="228600"/>
            <a:ext cx="1303337" cy="1154113"/>
          </a:xfrm>
          <a:prstGeom prst="rect">
            <a:avLst/>
          </a:prstGeom>
          <a:noFill/>
        </p:spPr>
      </p:pic>
      <p:pic>
        <p:nvPicPr>
          <p:cNvPr id="2051" name="Picture 3" descr="etsit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7239000" y="228600"/>
            <a:ext cx="11271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2759075" y="555625"/>
            <a:ext cx="365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2400">
                <a:solidFill>
                  <a:schemeClr val="tx1"/>
                </a:solidFill>
                <a:effectLst/>
              </a:rPr>
              <a:t>E.T.S.I.Telecomunicación</a:t>
            </a:r>
            <a:br>
              <a:rPr lang="es-ES" sz="2400">
                <a:solidFill>
                  <a:schemeClr val="tx1"/>
                </a:solidFill>
                <a:effectLst/>
              </a:rPr>
            </a:br>
            <a:r>
              <a:rPr lang="es-ES" sz="2400">
                <a:solidFill>
                  <a:schemeClr val="tx1"/>
                </a:solidFill>
                <a:effectLst/>
              </a:rPr>
              <a:t>Universidad de Málaga</a:t>
            </a: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989013" y="1524000"/>
            <a:ext cx="7239000" cy="0"/>
          </a:xfrm>
          <a:prstGeom prst="line">
            <a:avLst/>
          </a:prstGeom>
          <a:noFill/>
          <a:ln w="889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304800" y="1781175"/>
            <a:ext cx="8686800" cy="355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DESARROLLO Y DISEÑO DE MUNDOS VIRTUALES PARA LA NAVEGACIÓN A TRAVÉS DE UN SISTEMA BCI</a:t>
            </a:r>
            <a:endParaRPr lang="es-E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</a:p>
          <a:p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es-E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Autor:</a:t>
            </a:r>
            <a:r>
              <a:rPr lang="es-ES_tradnl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Manuel Jesús Romero Perales</a:t>
            </a:r>
            <a:endParaRPr lang="es-E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_tradnl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s-E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Tutor: </a:t>
            </a:r>
            <a:r>
              <a:rPr lang="es-ES_tradnl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Ricardo Ron </a:t>
            </a:r>
            <a:r>
              <a:rPr lang="es-ES_tradnl" sz="20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Angevín</a:t>
            </a:r>
            <a:endParaRPr lang="es-E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spcBef>
                <a:spcPct val="0"/>
              </a:spcBef>
            </a:pPr>
            <a:endParaRPr lang="es-E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Sistema BCI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1142976" y="1571612"/>
            <a:ext cx="1174758" cy="6649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Conversor</a:t>
            </a:r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A/D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1142976" y="2643182"/>
            <a:ext cx="1143008" cy="5000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Almacen</a:t>
            </a:r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datos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2643174" y="2500306"/>
            <a:ext cx="1071570" cy="7858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Cancelación Artefactos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3929058" y="2500306"/>
            <a:ext cx="1143008" cy="7858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Obtención  características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5286380" y="2500306"/>
            <a:ext cx="1214446" cy="7858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Traducción </a:t>
            </a:r>
          </a:p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Características /Clasificación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5" name="34 Conector recto"/>
          <p:cNvCxnSpPr>
            <a:stCxn id="31" idx="3"/>
            <a:endCxn id="32" idx="1"/>
          </p:cNvCxnSpPr>
          <p:nvPr/>
        </p:nvCxnSpPr>
        <p:spPr>
          <a:xfrm>
            <a:off x="3714744" y="2893215"/>
            <a:ext cx="214314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32" idx="3"/>
            <a:endCxn id="33" idx="1"/>
          </p:cNvCxnSpPr>
          <p:nvPr/>
        </p:nvCxnSpPr>
        <p:spPr>
          <a:xfrm>
            <a:off x="5072066" y="2893215"/>
            <a:ext cx="214314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>
            <a:off x="2500298" y="2357430"/>
            <a:ext cx="4143436" cy="107157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Flecha doblada"/>
          <p:cNvSpPr/>
          <p:nvPr/>
        </p:nvSpPr>
        <p:spPr>
          <a:xfrm rot="5400000">
            <a:off x="2500316" y="1571597"/>
            <a:ext cx="714376" cy="1143040"/>
          </a:xfrm>
          <a:prstGeom prst="ben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71438" y="1500174"/>
            <a:ext cx="2357454" cy="21431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CuadroTexto"/>
          <p:cNvSpPr txBox="1"/>
          <p:nvPr/>
        </p:nvSpPr>
        <p:spPr>
          <a:xfrm>
            <a:off x="3357554" y="1928802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PROCESADO SEÑAL</a:t>
            </a:r>
            <a:endParaRPr lang="es-E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0" y="1071546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ADQUISICIÓN SEÑAL</a:t>
            </a:r>
            <a:endParaRPr lang="es-E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43 Conector recto"/>
          <p:cNvCxnSpPr>
            <a:stCxn id="24" idx="2"/>
            <a:endCxn id="27" idx="0"/>
          </p:cNvCxnSpPr>
          <p:nvPr/>
        </p:nvCxnSpPr>
        <p:spPr>
          <a:xfrm rot="5400000">
            <a:off x="1519095" y="2431921"/>
            <a:ext cx="406647" cy="1587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6786578" y="1428736"/>
            <a:ext cx="1214446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Interfaz </a:t>
            </a:r>
          </a:p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Control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7929586" y="2643182"/>
            <a:ext cx="1000132" cy="571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Controlador</a:t>
            </a:r>
          </a:p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Dispositivo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49 Flecha doblada"/>
          <p:cNvSpPr/>
          <p:nvPr/>
        </p:nvSpPr>
        <p:spPr>
          <a:xfrm>
            <a:off x="5857884" y="1571612"/>
            <a:ext cx="928691" cy="928695"/>
          </a:xfrm>
          <a:prstGeom prst="ben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60" name="59 Forma"/>
          <p:cNvCxnSpPr>
            <a:stCxn id="48" idx="3"/>
            <a:endCxn id="49" idx="0"/>
          </p:cNvCxnSpPr>
          <p:nvPr/>
        </p:nvCxnSpPr>
        <p:spPr>
          <a:xfrm>
            <a:off x="8001024" y="1821645"/>
            <a:ext cx="428628" cy="821537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Rectángulo"/>
          <p:cNvSpPr/>
          <p:nvPr/>
        </p:nvSpPr>
        <p:spPr>
          <a:xfrm>
            <a:off x="6715140" y="1357298"/>
            <a:ext cx="2286016" cy="20717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62 CuadroTexto"/>
          <p:cNvSpPr txBox="1"/>
          <p:nvPr/>
        </p:nvSpPr>
        <p:spPr>
          <a:xfrm>
            <a:off x="7072330" y="92867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APLICACIÓN</a:t>
            </a:r>
            <a:endParaRPr lang="es-E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2643174" y="1357298"/>
            <a:ext cx="121444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rgbClr val="FFFF00"/>
                </a:solidFill>
              </a:rPr>
              <a:t>    Señal </a:t>
            </a:r>
          </a:p>
          <a:p>
            <a:r>
              <a:rPr lang="es-ES" sz="1100" b="1" dirty="0" smtClean="0">
                <a:solidFill>
                  <a:srgbClr val="FFFF00"/>
                </a:solidFill>
              </a:rPr>
              <a:t>digitalizada</a:t>
            </a:r>
            <a:endParaRPr lang="es-ES" sz="1100" b="1" dirty="0">
              <a:solidFill>
                <a:srgbClr val="FFFF00"/>
              </a:solidFill>
            </a:endParaRPr>
          </a:p>
        </p:txBody>
      </p:sp>
      <p:sp>
        <p:nvSpPr>
          <p:cNvPr id="66" name="65 Rectángulo"/>
          <p:cNvSpPr/>
          <p:nvPr/>
        </p:nvSpPr>
        <p:spPr>
          <a:xfrm>
            <a:off x="3428992" y="3786190"/>
            <a:ext cx="2286016" cy="35719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Configuración Sistema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66 Flecha abajo"/>
          <p:cNvSpPr/>
          <p:nvPr/>
        </p:nvSpPr>
        <p:spPr>
          <a:xfrm rot="10800000">
            <a:off x="4429124" y="3500438"/>
            <a:ext cx="357190" cy="285752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78 CuadroTexto"/>
          <p:cNvSpPr txBox="1"/>
          <p:nvPr/>
        </p:nvSpPr>
        <p:spPr>
          <a:xfrm>
            <a:off x="5572132" y="1214422"/>
            <a:ext cx="1143008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rgbClr val="FFFF00"/>
                </a:solidFill>
              </a:rPr>
              <a:t>Comandos</a:t>
            </a:r>
          </a:p>
          <a:p>
            <a:r>
              <a:rPr lang="es-ES" sz="1100" b="1" dirty="0" smtClean="0">
                <a:solidFill>
                  <a:srgbClr val="FFFF00"/>
                </a:solidFill>
              </a:rPr>
              <a:t>Dispositivo</a:t>
            </a:r>
            <a:endParaRPr lang="es-ES" sz="1100" b="1" dirty="0">
              <a:solidFill>
                <a:srgbClr val="FFFF00"/>
              </a:solidFill>
            </a:endParaRPr>
          </a:p>
        </p:txBody>
      </p:sp>
      <p:pic>
        <p:nvPicPr>
          <p:cNvPr id="1027" name="Picture 3" descr="C:\Documents and Settings\YOLANDA\Configuración local\Archivos temporales de Internet\Content.IE5\3XEE7LAD\MCj043983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2357430"/>
            <a:ext cx="714380" cy="857256"/>
          </a:xfrm>
          <a:prstGeom prst="rect">
            <a:avLst/>
          </a:prstGeom>
          <a:noFill/>
        </p:spPr>
      </p:pic>
      <p:cxnSp>
        <p:nvCxnSpPr>
          <p:cNvPr id="36" name="35 Conector recto"/>
          <p:cNvCxnSpPr>
            <a:stCxn id="48" idx="2"/>
          </p:cNvCxnSpPr>
          <p:nvPr/>
        </p:nvCxnSpPr>
        <p:spPr>
          <a:xfrm rot="5400000">
            <a:off x="7197346" y="2303853"/>
            <a:ext cx="285754" cy="10715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Documents and Settings\YOLANDA\Configuración local\Archivos temporales de Internet\Content.IE5\D9SWCDXE\MCj0339222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786190"/>
            <a:ext cx="904342" cy="1047218"/>
          </a:xfrm>
          <a:prstGeom prst="rect">
            <a:avLst/>
          </a:prstGeom>
          <a:noFill/>
        </p:spPr>
      </p:pic>
      <p:sp>
        <p:nvSpPr>
          <p:cNvPr id="54" name="53 CuadroTexto"/>
          <p:cNvSpPr txBox="1"/>
          <p:nvPr/>
        </p:nvSpPr>
        <p:spPr>
          <a:xfrm>
            <a:off x="3929058" y="4643446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FF00"/>
                </a:solidFill>
              </a:rPr>
              <a:t>FEEDBACK</a:t>
            </a:r>
            <a:endParaRPr lang="es-ES" sz="1400" b="1" dirty="0">
              <a:solidFill>
                <a:srgbClr val="FFFF00"/>
              </a:solidFill>
            </a:endParaRPr>
          </a:p>
        </p:txBody>
      </p:sp>
      <p:sp>
        <p:nvSpPr>
          <p:cNvPr id="55" name="54 Elipse"/>
          <p:cNvSpPr/>
          <p:nvPr/>
        </p:nvSpPr>
        <p:spPr>
          <a:xfrm flipH="1">
            <a:off x="357157" y="2929728"/>
            <a:ext cx="142875" cy="49927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64 Elipse"/>
          <p:cNvSpPr/>
          <p:nvPr/>
        </p:nvSpPr>
        <p:spPr>
          <a:xfrm flipH="1">
            <a:off x="500033" y="2929728"/>
            <a:ext cx="142875" cy="49927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67 Elipse"/>
          <p:cNvSpPr/>
          <p:nvPr/>
        </p:nvSpPr>
        <p:spPr>
          <a:xfrm flipH="1">
            <a:off x="642909" y="2929728"/>
            <a:ext cx="142875" cy="49927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68 Elipse"/>
          <p:cNvSpPr/>
          <p:nvPr/>
        </p:nvSpPr>
        <p:spPr>
          <a:xfrm flipH="1">
            <a:off x="785785" y="2929728"/>
            <a:ext cx="142875" cy="49927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69 Triángulo isósceles"/>
          <p:cNvSpPr/>
          <p:nvPr/>
        </p:nvSpPr>
        <p:spPr>
          <a:xfrm rot="5400000">
            <a:off x="285720" y="1643050"/>
            <a:ext cx="642942" cy="642942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C:\Documents and Settings\YOLANDA\Configuración local\Archivos temporales de Internet\Content.IE5\20CQ0IAI\MCj0199364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1024" y="4143380"/>
            <a:ext cx="764162" cy="732917"/>
          </a:xfrm>
          <a:prstGeom prst="rect">
            <a:avLst/>
          </a:prstGeom>
          <a:noFill/>
        </p:spPr>
      </p:pic>
      <p:pic>
        <p:nvPicPr>
          <p:cNvPr id="1031" name="Picture 7" descr="C:\Documents and Settings\YOLANDA\Configuración local\Archivos temporales de Internet\Content.IE5\D9SWCDXE\MCj0398471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72462" y="3429000"/>
            <a:ext cx="630611" cy="712791"/>
          </a:xfrm>
          <a:prstGeom prst="rect">
            <a:avLst/>
          </a:prstGeom>
          <a:noFill/>
        </p:spPr>
      </p:pic>
      <p:cxnSp>
        <p:nvCxnSpPr>
          <p:cNvPr id="87" name="86 Forma"/>
          <p:cNvCxnSpPr>
            <a:stCxn id="94" idx="2"/>
          </p:cNvCxnSpPr>
          <p:nvPr/>
        </p:nvCxnSpPr>
        <p:spPr>
          <a:xfrm rot="5400000">
            <a:off x="3673043" y="946230"/>
            <a:ext cx="1333569" cy="6107949"/>
          </a:xfrm>
          <a:prstGeom prst="bentConnector2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214282" y="1785926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 smtClean="0">
                <a:solidFill>
                  <a:schemeClr val="bg1"/>
                </a:solidFill>
              </a:rPr>
              <a:t>Amplif</a:t>
            </a:r>
            <a:r>
              <a:rPr lang="es-ES" sz="1100" b="1" dirty="0" smtClean="0">
                <a:solidFill>
                  <a:schemeClr val="bg1"/>
                </a:solidFill>
              </a:rPr>
              <a:t>.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93" name="92 CuadroTexto"/>
          <p:cNvSpPr txBox="1"/>
          <p:nvPr/>
        </p:nvSpPr>
        <p:spPr>
          <a:xfrm>
            <a:off x="214282" y="3357562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/>
                </a:solidFill>
              </a:rPr>
              <a:t>Sensores</a:t>
            </a:r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94" name="93 CuadroTexto"/>
          <p:cNvSpPr txBox="1"/>
          <p:nvPr/>
        </p:nvSpPr>
        <p:spPr>
          <a:xfrm>
            <a:off x="6929454" y="3071810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/>
                </a:solidFill>
              </a:rPr>
              <a:t>Pantalla</a:t>
            </a:r>
            <a:endParaRPr lang="es-ES" sz="1100" b="1" dirty="0">
              <a:solidFill>
                <a:schemeClr val="tx1"/>
              </a:solidFill>
            </a:endParaRPr>
          </a:p>
        </p:txBody>
      </p:sp>
      <p:cxnSp>
        <p:nvCxnSpPr>
          <p:cNvPr id="97" name="96 Conector angular"/>
          <p:cNvCxnSpPr>
            <a:stCxn id="70" idx="5"/>
            <a:endCxn id="69" idx="0"/>
          </p:cNvCxnSpPr>
          <p:nvPr/>
        </p:nvCxnSpPr>
        <p:spPr>
          <a:xfrm rot="16200000" flipH="1">
            <a:off x="329971" y="2402476"/>
            <a:ext cx="804471" cy="250031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angular"/>
          <p:cNvCxnSpPr>
            <a:stCxn id="70" idx="5"/>
            <a:endCxn id="68" idx="0"/>
          </p:cNvCxnSpPr>
          <p:nvPr/>
        </p:nvCxnSpPr>
        <p:spPr>
          <a:xfrm rot="16200000" flipH="1">
            <a:off x="258533" y="2473914"/>
            <a:ext cx="804471" cy="107155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70" idx="5"/>
            <a:endCxn id="65" idx="0"/>
          </p:cNvCxnSpPr>
          <p:nvPr/>
        </p:nvCxnSpPr>
        <p:spPr>
          <a:xfrm rot="5400000">
            <a:off x="187096" y="2509632"/>
            <a:ext cx="804471" cy="35721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angular"/>
          <p:cNvCxnSpPr>
            <a:stCxn id="70" idx="5"/>
            <a:endCxn id="55" idx="0"/>
          </p:cNvCxnSpPr>
          <p:nvPr/>
        </p:nvCxnSpPr>
        <p:spPr>
          <a:xfrm rot="5400000">
            <a:off x="115658" y="2438194"/>
            <a:ext cx="804471" cy="178597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angular"/>
          <p:cNvCxnSpPr>
            <a:stCxn id="70" idx="0"/>
            <a:endCxn id="24" idx="1"/>
          </p:cNvCxnSpPr>
          <p:nvPr/>
        </p:nvCxnSpPr>
        <p:spPr>
          <a:xfrm flipV="1">
            <a:off x="928662" y="1904074"/>
            <a:ext cx="214314" cy="60447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134 CuadroTexto"/>
          <p:cNvSpPr txBox="1"/>
          <p:nvPr/>
        </p:nvSpPr>
        <p:spPr>
          <a:xfrm>
            <a:off x="142844" y="4857760"/>
            <a:ext cx="1500198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/>
                </a:solidFill>
              </a:rPr>
              <a:t>       USUARIO</a:t>
            </a:r>
          </a:p>
          <a:p>
            <a:r>
              <a:rPr lang="es-ES" sz="1100" b="1" dirty="0" smtClean="0">
                <a:solidFill>
                  <a:schemeClr val="tx1"/>
                </a:solidFill>
              </a:rPr>
              <a:t>(Actividad cerebral)</a:t>
            </a:r>
            <a:endParaRPr lang="es-ES"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2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20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>
            <a:normAutofit/>
          </a:bodyPr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Características</a:t>
            </a:r>
          </a:p>
          <a:p>
            <a:pPr lvl="1">
              <a:buFont typeface="Wingdings" pitchFamily="2" charset="2"/>
              <a:buChar char="§"/>
            </a:pPr>
            <a:r>
              <a:rPr lang="es-ES" sz="20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Bidireccional</a:t>
            </a:r>
          </a:p>
          <a:p>
            <a:pPr lvl="1">
              <a:buNone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0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Modo de operación</a:t>
            </a:r>
          </a:p>
          <a:p>
            <a:pPr lvl="1">
              <a:buFont typeface="Wingdings" pitchFamily="2" charset="2"/>
              <a:buChar char="§"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0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Tipo de registro</a:t>
            </a:r>
          </a:p>
          <a:p>
            <a:pPr lvl="1">
              <a:buFont typeface="Wingdings" pitchFamily="2" charset="2"/>
              <a:buChar char="§"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0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Señal captada</a:t>
            </a:r>
          </a:p>
          <a:p>
            <a:pPr lvl="1">
              <a:buNone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0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Tarea mental a ejecutar</a:t>
            </a:r>
          </a:p>
          <a:p>
            <a:pPr lvl="1">
              <a:buNone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0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Tipo de feedback</a:t>
            </a:r>
          </a:p>
          <a:p>
            <a:pPr lvl="1">
              <a:buFont typeface="Wingdings" pitchFamily="2" charset="2"/>
              <a:buChar char="§"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lvl="1">
              <a:buFont typeface="Wingdings" pitchFamily="2" charset="2"/>
              <a:buChar char="§"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Sistema BCI 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Flecha derecha"/>
          <p:cNvSpPr/>
          <p:nvPr/>
        </p:nvSpPr>
        <p:spPr>
          <a:xfrm>
            <a:off x="4000496" y="5072074"/>
            <a:ext cx="1000132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5214942" y="5000636"/>
            <a:ext cx="3500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Refuerzos Positivos o negativos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786446" y="4214818"/>
            <a:ext cx="31432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Reposo  e imaginar movimiento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16 Flecha derecha"/>
          <p:cNvSpPr/>
          <p:nvPr/>
        </p:nvSpPr>
        <p:spPr>
          <a:xfrm>
            <a:off x="4714876" y="4357694"/>
            <a:ext cx="1000132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17 Flecha derecha"/>
          <p:cNvSpPr/>
          <p:nvPr/>
        </p:nvSpPr>
        <p:spPr>
          <a:xfrm>
            <a:off x="3643306" y="3571876"/>
            <a:ext cx="1000132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18 Abrir llave"/>
          <p:cNvSpPr/>
          <p:nvPr/>
        </p:nvSpPr>
        <p:spPr>
          <a:xfrm>
            <a:off x="4929190" y="3214686"/>
            <a:ext cx="214314" cy="928694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286380" y="3214686"/>
            <a:ext cx="18573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Señal EEG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000628" y="3643314"/>
            <a:ext cx="24288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Ritmos 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  <a:sym typeface="Symbol" pitchFamily="18" charset="2"/>
              </a:rPr>
              <a:t>,b [8-32Hz</a:t>
            </a:r>
            <a:r>
              <a:rPr lang="es-ES" sz="1600" dirty="0" smtClean="0">
                <a:effectLst/>
                <a:latin typeface="Arial" charset="0"/>
                <a:sym typeface="Symbol" pitchFamily="18" charset="2"/>
              </a:rPr>
              <a:t>]</a:t>
            </a:r>
            <a:r>
              <a:rPr lang="es-ES" sz="1600" dirty="0" smtClean="0">
                <a:effectLst/>
                <a:latin typeface="Arial" charset="0"/>
              </a:rPr>
              <a:t> </a:t>
            </a:r>
            <a:endParaRPr lang="es-ES" sz="1600" dirty="0">
              <a:effectLst/>
              <a:latin typeface="Arial" charset="0"/>
            </a:endParaRPr>
          </a:p>
        </p:txBody>
      </p:sp>
      <p:sp>
        <p:nvSpPr>
          <p:cNvPr id="22" name="21 Cerrar llave"/>
          <p:cNvSpPr/>
          <p:nvPr/>
        </p:nvSpPr>
        <p:spPr>
          <a:xfrm>
            <a:off x="6929454" y="3214686"/>
            <a:ext cx="142876" cy="857256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7143736" y="3429000"/>
            <a:ext cx="20002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Funciones motoras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23 Flecha derecha"/>
          <p:cNvSpPr/>
          <p:nvPr/>
        </p:nvSpPr>
        <p:spPr>
          <a:xfrm>
            <a:off x="4143372" y="2143116"/>
            <a:ext cx="1000132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357818" y="2071678"/>
            <a:ext cx="24288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Síncrono o asíncrono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25 Flecha derecha"/>
          <p:cNvSpPr/>
          <p:nvPr/>
        </p:nvSpPr>
        <p:spPr>
          <a:xfrm>
            <a:off x="3428992" y="1428736"/>
            <a:ext cx="1000132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4643438" y="1285860"/>
            <a:ext cx="3643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Obtener y proporcionar información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3786182" y="2786058"/>
            <a:ext cx="1000132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857752" y="2714620"/>
            <a:ext cx="39290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Técnicas invasivas y no invasivas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Problemática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Sistema BCI 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1714488"/>
            <a:ext cx="3929090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Autofit/>
          </a:bodyPr>
          <a:lstStyle/>
          <a:p>
            <a: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4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44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Realidad Virtual y VRML</a:t>
            </a:r>
            <a: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48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Autofit/>
          </a:bodyPr>
          <a:lstStyle/>
          <a:p>
            <a: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44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Realidad Virtual y VRML</a:t>
            </a:r>
            <a: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48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2285992"/>
            <a:ext cx="1714512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4488</TotalTime>
  <Words>664</Words>
  <Application>Microsoft PowerPoint</Application>
  <PresentationFormat>Presentación en pantalla (4:3)</PresentationFormat>
  <Paragraphs>271</Paragraphs>
  <Slides>28</Slides>
  <Notes>28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  <vt:variant>
        <vt:lpstr>Presentaciones personalizadas</vt:lpstr>
      </vt:variant>
      <vt:variant>
        <vt:i4>1</vt:i4>
      </vt:variant>
    </vt:vector>
  </HeadingPairs>
  <TitlesOfParts>
    <vt:vector size="30" baseType="lpstr">
      <vt:lpstr>Brío</vt:lpstr>
      <vt:lpstr>Diapositiva 1</vt:lpstr>
      <vt:lpstr>  Índice </vt:lpstr>
      <vt:lpstr>  Sistema BCI </vt:lpstr>
      <vt:lpstr>  Sistema BCI  </vt:lpstr>
      <vt:lpstr>  Sistema BCI  </vt:lpstr>
      <vt:lpstr>  Índice </vt:lpstr>
      <vt:lpstr>  Realidad Virtual y VRML </vt:lpstr>
      <vt:lpstr>  Realidad Virtual y VRML </vt:lpstr>
      <vt:lpstr>  Índice </vt:lpstr>
      <vt:lpstr>  Objetivos </vt:lpstr>
      <vt:lpstr>  Índice </vt:lpstr>
      <vt:lpstr>  Herramientas utilizadas </vt:lpstr>
      <vt:lpstr>  Índice </vt:lpstr>
      <vt:lpstr>  Vivienda virtual </vt:lpstr>
      <vt:lpstr>  Vivienda virtual  </vt:lpstr>
      <vt:lpstr>  Vivienda virtual </vt:lpstr>
      <vt:lpstr>  ETSIT virtual  </vt:lpstr>
      <vt:lpstr>  ETSIT virtual  </vt:lpstr>
      <vt:lpstr>  ETSIT virtual  </vt:lpstr>
      <vt:lpstr>  Simulador de vuelo </vt:lpstr>
      <vt:lpstr>  Índice </vt:lpstr>
      <vt:lpstr>  Integración y pruebas </vt:lpstr>
      <vt:lpstr>  Integración y pruebas </vt:lpstr>
      <vt:lpstr>  Integración y pruebas </vt:lpstr>
      <vt:lpstr>  Índice </vt:lpstr>
      <vt:lpstr>  Conclusiones y líneas futuras </vt:lpstr>
      <vt:lpstr>  Conclusiones y líneas futuras </vt:lpstr>
      <vt:lpstr>Diapositiva 28</vt:lpstr>
      <vt:lpstr>Presentación personalizada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del Carmen</dc:creator>
  <cp:lastModifiedBy>mjromero</cp:lastModifiedBy>
  <cp:revision>446</cp:revision>
  <dcterms:created xsi:type="dcterms:W3CDTF">2004-09-12T17:26:54Z</dcterms:created>
  <dcterms:modified xsi:type="dcterms:W3CDTF">2009-11-03T23:37:54Z</dcterms:modified>
</cp:coreProperties>
</file>