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300" r:id="rId3"/>
    <p:sldId id="301" r:id="rId4"/>
    <p:sldId id="302" r:id="rId5"/>
    <p:sldId id="303" r:id="rId6"/>
    <p:sldId id="305" r:id="rId7"/>
    <p:sldId id="306" r:id="rId8"/>
    <p:sldId id="323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25" r:id="rId19"/>
    <p:sldId id="326" r:id="rId20"/>
    <p:sldId id="318" r:id="rId21"/>
    <p:sldId id="319" r:id="rId22"/>
    <p:sldId id="322" r:id="rId23"/>
    <p:sldId id="321" r:id="rId24"/>
    <p:sldId id="324" r:id="rId25"/>
  </p:sldIdLst>
  <p:sldSz cx="9144000" cy="6858000" type="screen4x3"/>
  <p:notesSz cx="6858000" cy="9144000"/>
  <p:custShowLst>
    <p:custShow name="Presentación personalizada 1" id="0">
      <p:sldLst/>
    </p:custShow>
  </p:custShowLst>
  <p:defaultTextStyle>
    <a:defPPr>
      <a:defRPr lang="es-ES"/>
    </a:defPPr>
    <a:lvl1pPr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DF49B"/>
    <a:srgbClr val="FBEA45"/>
    <a:srgbClr val="749BC2"/>
    <a:srgbClr val="E59007"/>
    <a:srgbClr val="F7C62B"/>
    <a:srgbClr val="EF430D"/>
    <a:srgbClr val="6699FF"/>
    <a:srgbClr val="8D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473" autoAdjust="0"/>
    <p:restoredTop sz="94660"/>
  </p:normalViewPr>
  <p:slideViewPr>
    <p:cSldViewPr>
      <p:cViewPr>
        <p:scale>
          <a:sx n="75" d="100"/>
          <a:sy n="75" d="100"/>
        </p:scale>
        <p:origin x="-1662" y="-924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28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fld id="{7BC95077-3C82-4E14-A4E7-10CB5BCD1D7F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2C3173-05A8-499B-A0A8-D8F055773B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321-B06B-4A6C-9903-3189045FEA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9C40-EB9D-436D-989C-E4FC27327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FF171F-BDBD-437A-B3E7-35DA59E29DE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23D-44AA-4D12-8D3A-D87144A1C2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8998F2B-E3E7-4B87-A897-F7AA621A583D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E50BF66-26CB-44A0-98A3-28EDCD4DF4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470776C-C359-4B95-BB93-5A46F729BE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8B1E-4CA4-4503-94B2-3F6EA549F9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D112A2-4364-4341-AD5C-73B6769FC2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CD45AAD-1C67-4591-9384-D64EBFDB3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92C6B10-4717-434D-93C3-F003CE58B96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10/31/2009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86A2B64-FCBF-4D64-9E81-2F13D28EA638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Picture 7" descr="logo_te_smal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66800" y="5876925"/>
            <a:ext cx="914400" cy="447675"/>
          </a:xfrm>
          <a:prstGeom prst="rect">
            <a:avLst/>
          </a:prstGeom>
          <a:noFill/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44750" y="5803900"/>
            <a:ext cx="4337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>
                <a:solidFill>
                  <a:schemeClr val="bg1"/>
                </a:solidFill>
                <a:effectLst/>
              </a:rPr>
              <a:t>         </a:t>
            </a:r>
            <a:r>
              <a:rPr lang="es-ES" sz="1800">
                <a:solidFill>
                  <a:schemeClr val="tx1"/>
                </a:solidFill>
                <a:effectLst/>
              </a:rPr>
              <a:t>Proyecto Fin de Carrera</a:t>
            </a:r>
          </a:p>
          <a:p>
            <a:pPr>
              <a:spcBef>
                <a:spcPct val="0"/>
              </a:spcBef>
            </a:pPr>
            <a:r>
              <a:rPr lang="es-ES" sz="1800">
                <a:solidFill>
                  <a:schemeClr val="tx1"/>
                </a:solidFill>
                <a:effectLst/>
              </a:rPr>
              <a:t>Departamento de Tecnología Electrónica</a:t>
            </a:r>
          </a:p>
          <a:p>
            <a:pPr>
              <a:spcBef>
                <a:spcPct val="0"/>
              </a:spcBef>
            </a:pPr>
            <a:endParaRPr lang="es-ES" sz="1800">
              <a:solidFill>
                <a:schemeClr val="tx1"/>
              </a:solidFill>
              <a:effectLst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89013" y="56388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AF7-1E40-4FCE-BD28-874FBE129575}" type="slidenum">
              <a:rPr lang="es-ES"/>
              <a:pPr/>
              <a:t>1</a:t>
            </a:fld>
            <a:endParaRPr lang="es-ES"/>
          </a:p>
        </p:txBody>
      </p:sp>
      <p:pic>
        <p:nvPicPr>
          <p:cNvPr id="2050" name="Picture 2" descr="logo_u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63" y="228600"/>
            <a:ext cx="1303337" cy="1154113"/>
          </a:xfrm>
          <a:prstGeom prst="rect">
            <a:avLst/>
          </a:prstGeom>
          <a:noFill/>
        </p:spPr>
      </p:pic>
      <p:pic>
        <p:nvPicPr>
          <p:cNvPr id="2051" name="Picture 3" descr="etsit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7239000" y="228600"/>
            <a:ext cx="11271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759075" y="555625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2400">
                <a:solidFill>
                  <a:schemeClr val="tx1"/>
                </a:solidFill>
                <a:effectLst/>
              </a:rPr>
              <a:t>E.T.S.I.Telecomunicación</a:t>
            </a:r>
            <a:br>
              <a:rPr lang="es-ES" sz="2400">
                <a:solidFill>
                  <a:schemeClr val="tx1"/>
                </a:solidFill>
                <a:effectLst/>
              </a:rPr>
            </a:br>
            <a:r>
              <a:rPr lang="es-ES" sz="2400">
                <a:solidFill>
                  <a:schemeClr val="tx1"/>
                </a:solidFill>
                <a:effectLst/>
              </a:rPr>
              <a:t>Universidad de Málaga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89013" y="15240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04800" y="1781175"/>
            <a:ext cx="8686800" cy="35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DESARROLLO Y DISEÑO DE MUNDOS VIRTUALES PARA LA NAVEGACIÓN A TRAVÉS DE UN SISTEMA BCI</a:t>
            </a: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s-E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Autor:</a:t>
            </a:r>
            <a:r>
              <a:rPr lang="es-ES_tradnl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Manuel Jesús Romero Perales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s-E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Tutor: </a:t>
            </a:r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Ricardo Ron </a:t>
            </a:r>
            <a:r>
              <a:rPr lang="es-ES_tradnl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Angevín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0"/>
              </a:spcBef>
            </a:pP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Objetivos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2857496"/>
            <a:ext cx="3857652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Herramientas utilizadas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3429000"/>
            <a:ext cx="400052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Vivienda virtual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ETSIT Virtual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Simulador de vuelo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4000504"/>
            <a:ext cx="364333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</a:t>
            </a: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71538" y="142873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P</a:t>
            </a:r>
            <a:r>
              <a:rPr lang="es-ES" sz="1800" b="1" dirty="0" smtClean="0">
                <a:effectLst/>
                <a:latin typeface="Arial" charset="0"/>
              </a:rPr>
              <a:t>aso  previo          adecuación de los mundos modelados: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71604" y="1928802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Incorporar sensores de proximidad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71604" y="235743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Conversión a VRML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2786050" y="1571612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00100" y="2857496"/>
            <a:ext cx="7358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Integración de la </a:t>
            </a:r>
            <a:r>
              <a:rPr lang="es-ES" sz="1800" b="1" dirty="0" smtClean="0">
                <a:effectLst/>
                <a:latin typeface="Arial" charset="0"/>
              </a:rPr>
              <a:t>I</a:t>
            </a:r>
            <a:r>
              <a:rPr lang="es-ES" sz="1800" b="1" dirty="0" smtClean="0">
                <a:effectLst/>
                <a:latin typeface="Arial" charset="0"/>
              </a:rPr>
              <a:t>nterfaz de navegación en el mundo virtual.</a:t>
            </a:r>
            <a:endParaRPr lang="es-ES" sz="1600" b="1" dirty="0">
              <a:effectLst/>
              <a:latin typeface="Times New Roman" charset="0"/>
            </a:endParaRPr>
          </a:p>
        </p:txBody>
      </p:sp>
      <p:pic>
        <p:nvPicPr>
          <p:cNvPr id="14" name="13 Imagen" descr="ci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72396" y="3643314"/>
            <a:ext cx="1357302" cy="1017976"/>
          </a:xfrm>
          <a:prstGeom prst="rect">
            <a:avLst/>
          </a:prstGeom>
        </p:spPr>
      </p:pic>
      <p:pic>
        <p:nvPicPr>
          <p:cNvPr id="15" name="14 Imagen" descr="barr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14744" y="3571875"/>
            <a:ext cx="1288486" cy="1295472"/>
          </a:xfrm>
          <a:prstGeom prst="rect">
            <a:avLst/>
          </a:prstGeom>
        </p:spPr>
      </p:pic>
      <p:pic>
        <p:nvPicPr>
          <p:cNvPr id="16" name="15 Imagen" descr="barra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65652" y="3571876"/>
            <a:ext cx="1413242" cy="1315572"/>
          </a:xfrm>
          <a:prstGeom prst="rect">
            <a:avLst/>
          </a:prstGeom>
        </p:spPr>
      </p:pic>
      <p:pic>
        <p:nvPicPr>
          <p:cNvPr id="17" name="16 Imagen" descr="barra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05925" y="3571875"/>
            <a:ext cx="1354357" cy="1318081"/>
          </a:xfrm>
          <a:prstGeom prst="rect">
            <a:avLst/>
          </a:prstGeom>
        </p:spPr>
      </p:pic>
      <p:pic>
        <p:nvPicPr>
          <p:cNvPr id="18" name="17 Imagen" descr="cir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143636" y="3643314"/>
            <a:ext cx="1376990" cy="1032743"/>
          </a:xfrm>
          <a:prstGeom prst="rect">
            <a:avLst/>
          </a:prstGeom>
        </p:spPr>
      </p:pic>
      <p:pic>
        <p:nvPicPr>
          <p:cNvPr id="19" name="18 Imagen" descr="interfaz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71538" y="3429000"/>
            <a:ext cx="1285884" cy="1818555"/>
          </a:xfrm>
          <a:prstGeom prst="rect">
            <a:avLst/>
          </a:prstGeom>
        </p:spPr>
      </p:pic>
      <p:sp>
        <p:nvSpPr>
          <p:cNvPr id="20" name="19 CuadroTexto"/>
          <p:cNvSpPr txBox="1"/>
          <p:nvPr/>
        </p:nvSpPr>
        <p:spPr>
          <a:xfrm>
            <a:off x="714348" y="5286388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</a:t>
            </a:r>
            <a:r>
              <a:rPr lang="es-ES" sz="1100" b="1" dirty="0" smtClean="0">
                <a:solidFill>
                  <a:schemeClr val="tx1"/>
                </a:solidFill>
              </a:rPr>
              <a:t>Nodo VRML “silla”</a:t>
            </a:r>
            <a:endParaRPr lang="es-ES" sz="1100" b="1" dirty="0" smtClean="0">
              <a:solidFill>
                <a:schemeClr val="tx1"/>
              </a:solidFill>
            </a:endParaRPr>
          </a:p>
        </p:txBody>
      </p:sp>
      <p:sp>
        <p:nvSpPr>
          <p:cNvPr id="21" name="20 Abrir llave"/>
          <p:cNvSpPr/>
          <p:nvPr/>
        </p:nvSpPr>
        <p:spPr>
          <a:xfrm>
            <a:off x="2428860" y="3357562"/>
            <a:ext cx="357190" cy="207170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4214810" y="4857760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</a:t>
            </a:r>
            <a:r>
              <a:rPr lang="es-ES" sz="1100" b="1" dirty="0" smtClean="0">
                <a:solidFill>
                  <a:schemeClr val="tx1"/>
                </a:solidFill>
              </a:rPr>
              <a:t>Interfaz NC</a:t>
            </a:r>
            <a:endParaRPr lang="es-ES" sz="1100" b="1" dirty="0" smtClean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715140" y="4714884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</a:t>
            </a:r>
            <a:r>
              <a:rPr lang="es-ES" sz="1100" b="1" dirty="0" smtClean="0">
                <a:solidFill>
                  <a:schemeClr val="tx1"/>
                </a:solidFill>
              </a:rPr>
              <a:t>Interfaz CI</a:t>
            </a:r>
            <a:endParaRPr lang="es-ES" sz="1100" b="1" dirty="0" smtClean="0">
              <a:solidFill>
                <a:schemeClr val="tx1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214546" y="4071942"/>
            <a:ext cx="164307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       </a:t>
            </a:r>
            <a:r>
              <a:rPr lang="es-ES" sz="1100" b="1" dirty="0" smtClean="0">
                <a:solidFill>
                  <a:schemeClr val="tx1"/>
                </a:solidFill>
              </a:rPr>
              <a:t>Punto de Vista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o</a:t>
            </a:r>
            <a:r>
              <a:rPr lang="es-ES" sz="1100" b="1" dirty="0" smtClean="0">
                <a:solidFill>
                  <a:schemeClr val="tx1"/>
                </a:solidFill>
              </a:rPr>
              <a:t> Cámara</a:t>
            </a:r>
            <a:endParaRPr lang="es-ES" sz="1100" b="1" dirty="0" smtClean="0">
              <a:solidFill>
                <a:schemeClr val="tx1"/>
              </a:solidFill>
            </a:endParaRPr>
          </a:p>
        </p:txBody>
      </p:sp>
      <p:sp>
        <p:nvSpPr>
          <p:cNvPr id="25" name="24 Más"/>
          <p:cNvSpPr/>
          <p:nvPr/>
        </p:nvSpPr>
        <p:spPr>
          <a:xfrm>
            <a:off x="3714744" y="3929066"/>
            <a:ext cx="428628" cy="500066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Más"/>
          <p:cNvSpPr/>
          <p:nvPr/>
        </p:nvSpPr>
        <p:spPr>
          <a:xfrm>
            <a:off x="5715008" y="3929066"/>
            <a:ext cx="428628" cy="500066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con Vivienda y ETSIT</a:t>
            </a: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</a:t>
            </a: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 </a:t>
            </a: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Simulador de Vuelo</a:t>
            </a: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 descr="integraci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0356" y="1428736"/>
            <a:ext cx="2627330" cy="1717306"/>
          </a:xfrm>
          <a:prstGeom prst="rect">
            <a:avLst/>
          </a:prstGeom>
        </p:spPr>
      </p:pic>
      <p:pic>
        <p:nvPicPr>
          <p:cNvPr id="14" name="13 Imagen" descr="integraci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428736"/>
            <a:ext cx="2643206" cy="1629067"/>
          </a:xfrm>
          <a:prstGeom prst="rect">
            <a:avLst/>
          </a:prstGeom>
        </p:spPr>
      </p:pic>
      <p:pic>
        <p:nvPicPr>
          <p:cNvPr id="16" name="15 Imagen" descr="interfaz-integrad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3042" y="3643314"/>
            <a:ext cx="2714644" cy="1753246"/>
          </a:xfrm>
          <a:prstGeom prst="rect">
            <a:avLst/>
          </a:prstGeom>
        </p:spPr>
      </p:pic>
      <p:sp>
        <p:nvSpPr>
          <p:cNvPr id="17" name="16 Abrir llave"/>
          <p:cNvSpPr/>
          <p:nvPr/>
        </p:nvSpPr>
        <p:spPr>
          <a:xfrm>
            <a:off x="4643438" y="3500438"/>
            <a:ext cx="428628" cy="178595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2066" y="3571876"/>
            <a:ext cx="3429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400" b="1" dirty="0" smtClean="0">
                <a:effectLst/>
                <a:latin typeface="Arial" charset="0"/>
              </a:rPr>
              <a:t>El interfaz no controla la “silla”.</a:t>
            </a:r>
            <a:endParaRPr lang="es-ES" sz="1400" b="1" dirty="0">
              <a:effectLst/>
              <a:latin typeface="Times New Roman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072066" y="4000504"/>
            <a:ext cx="3429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400" b="1" dirty="0" smtClean="0">
                <a:effectLst/>
                <a:latin typeface="Arial" charset="0"/>
              </a:rPr>
              <a:t>Punto de vista y avión inmóviles.</a:t>
            </a:r>
            <a:endParaRPr lang="es-ES" sz="1400" b="1" dirty="0">
              <a:effectLst/>
              <a:latin typeface="Times New Roman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072066" y="4429132"/>
            <a:ext cx="3429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400" b="1" dirty="0" smtClean="0">
                <a:effectLst/>
                <a:latin typeface="Arial" charset="0"/>
              </a:rPr>
              <a:t>Implementación de movimiento</a:t>
            </a:r>
            <a:endParaRPr lang="es-ES" sz="1400" b="1" dirty="0">
              <a:effectLst/>
              <a:latin typeface="Times New Roman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00694" y="4714884"/>
            <a:ext cx="342902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400" b="1" dirty="0" smtClean="0">
                <a:effectLst/>
                <a:latin typeface="Arial" charset="0"/>
              </a:rPr>
              <a:t>Avance continuo, giros, ascenso y descenso.</a:t>
            </a:r>
            <a:endParaRPr lang="es-ES" sz="1400" b="1" dirty="0"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1142984"/>
            <a:ext cx="214314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Pruebas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4500570"/>
            <a:ext cx="471490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</a:t>
            </a:r>
          </a:p>
          <a:p>
            <a:pPr lvl="2">
              <a:buNone/>
            </a:pPr>
            <a:endParaRPr lang="es-ES" b="1" dirty="0" smtClean="0">
              <a:solidFill>
                <a:srgbClr val="FDF49B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s-ES" b="1" dirty="0" smtClean="0">
              <a:solidFill>
                <a:srgbClr val="FDF49B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Conclusiones y líneas futuras</a:t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7224" y="164305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Desarrollo y diseño de mundos virtuales: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28" y="214311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Representan ambientes reales y conocidos.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28728" y="271462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Refuerzan biofeedback del usuario.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28728" y="321468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Limites de exploración los impone el usuario.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428728" y="3714752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Entornos de simulación y evaluación seguros.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28728" y="428625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Potente herramienta de modelado, limitada por VRML.</a:t>
            </a:r>
            <a:endParaRPr lang="es-ES" sz="1600" b="1" dirty="0"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Líneas </a:t>
            </a: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futuras</a:t>
            </a: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Conclusiones y líneas futuras</a:t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7224" y="1643050"/>
            <a:ext cx="3929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Aumentar inmersión del usuario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224" y="3071810"/>
            <a:ext cx="4857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Incrementar interactividad entre objetos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4714876" y="1785926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00694" y="1214422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Involucrar más sentidos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3" name="12 Abrir llave"/>
          <p:cNvSpPr/>
          <p:nvPr/>
        </p:nvSpPr>
        <p:spPr>
          <a:xfrm>
            <a:off x="5286380" y="1214422"/>
            <a:ext cx="142876" cy="142876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500694" y="1714488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Experimentación simultanea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5572132" y="3214686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72198" y="3143248"/>
            <a:ext cx="2928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Colisiones encadenadas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57224" y="4071942"/>
            <a:ext cx="46434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Impresión más realista de los mundos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5429256" y="4214818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000760" y="4143380"/>
            <a:ext cx="2928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err="1" smtClean="0">
                <a:effectLst/>
                <a:latin typeface="Arial" charset="0"/>
              </a:rPr>
              <a:t>OpenGL</a:t>
            </a:r>
            <a:r>
              <a:rPr lang="es-ES" sz="1800" b="1" dirty="0" smtClean="0">
                <a:effectLst/>
                <a:latin typeface="Arial" charset="0"/>
              </a:rPr>
              <a:t> o </a:t>
            </a:r>
            <a:r>
              <a:rPr lang="es-ES" sz="1800" b="1" dirty="0" err="1" smtClean="0">
                <a:effectLst/>
                <a:latin typeface="Arial" charset="0"/>
              </a:rPr>
              <a:t>DirectX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00694" y="2214554"/>
            <a:ext cx="2617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Visión estereoscópica</a:t>
            </a:r>
            <a:endParaRPr lang="es-ES" sz="1600" b="1" dirty="0"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AF7-1E40-4FCE-BD28-874FBE129575}" type="slidenum">
              <a:rPr lang="es-ES"/>
              <a:pPr/>
              <a:t>24</a:t>
            </a:fld>
            <a:endParaRPr lang="es-ES"/>
          </a:p>
        </p:txBody>
      </p:sp>
      <p:pic>
        <p:nvPicPr>
          <p:cNvPr id="2050" name="Picture 2" descr="logo_u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063" y="228600"/>
            <a:ext cx="1303337" cy="1154113"/>
          </a:xfrm>
          <a:prstGeom prst="rect">
            <a:avLst/>
          </a:prstGeom>
          <a:noFill/>
        </p:spPr>
      </p:pic>
      <p:pic>
        <p:nvPicPr>
          <p:cNvPr id="2051" name="Picture 3" descr="etsit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7239000" y="228600"/>
            <a:ext cx="11271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759075" y="555625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2400">
                <a:solidFill>
                  <a:schemeClr val="tx1"/>
                </a:solidFill>
                <a:effectLst/>
              </a:rPr>
              <a:t>E.T.S.I.Telecomunicación</a:t>
            </a:r>
            <a:br>
              <a:rPr lang="es-ES" sz="2400">
                <a:solidFill>
                  <a:schemeClr val="tx1"/>
                </a:solidFill>
                <a:effectLst/>
              </a:rPr>
            </a:br>
            <a:r>
              <a:rPr lang="es-ES" sz="2400">
                <a:solidFill>
                  <a:schemeClr val="tx1"/>
                </a:solidFill>
                <a:effectLst/>
              </a:rPr>
              <a:t>Universidad de Málaga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89013" y="15240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04800" y="1781175"/>
            <a:ext cx="8686800" cy="35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DESARROLLO Y DISEÑO DE MUNDOS VIRTUALES PARA LA NAVEGACIÓN A TRAVÉS DE UN SISTEMA BCI</a:t>
            </a: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s-E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Autor:</a:t>
            </a:r>
            <a:r>
              <a:rPr lang="es-ES_tradnl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Manuel Jesús Romero Perales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s-E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Tutor: </a:t>
            </a:r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Ricardo Ron </a:t>
            </a:r>
            <a:r>
              <a:rPr lang="es-ES_tradnl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Angevín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0"/>
              </a:spcBef>
            </a:pP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142976" y="1571612"/>
            <a:ext cx="1174758" cy="6649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Conversor</a:t>
            </a:r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A/D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1142976" y="2643182"/>
            <a:ext cx="1143008" cy="500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Almacen</a:t>
            </a:r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datos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2643174" y="2500306"/>
            <a:ext cx="1071570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Cancelación Artefactos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929058" y="2500306"/>
            <a:ext cx="1143008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Obtención  características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5286380" y="2500306"/>
            <a:ext cx="1214446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Traducción 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Características /Clasificación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34 Conector recto"/>
          <p:cNvCxnSpPr>
            <a:stCxn id="31" idx="3"/>
            <a:endCxn id="32" idx="1"/>
          </p:cNvCxnSpPr>
          <p:nvPr/>
        </p:nvCxnSpPr>
        <p:spPr>
          <a:xfrm>
            <a:off x="3714744" y="2893215"/>
            <a:ext cx="21431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32" idx="3"/>
            <a:endCxn id="33" idx="1"/>
          </p:cNvCxnSpPr>
          <p:nvPr/>
        </p:nvCxnSpPr>
        <p:spPr>
          <a:xfrm>
            <a:off x="5072066" y="2893215"/>
            <a:ext cx="21431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2500298" y="2357430"/>
            <a:ext cx="4143436" cy="107157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5400000">
            <a:off x="2500316" y="1571597"/>
            <a:ext cx="714376" cy="1143040"/>
          </a:xfrm>
          <a:prstGeom prst="ben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71438" y="1500174"/>
            <a:ext cx="2357454" cy="21431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3357554" y="192880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PROCESADO SEÑAL</a:t>
            </a:r>
            <a:endParaRPr lang="es-E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0" y="107154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SEÑAL</a:t>
            </a:r>
            <a:endParaRPr lang="es-E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43 Conector recto"/>
          <p:cNvCxnSpPr>
            <a:stCxn id="24" idx="2"/>
            <a:endCxn id="27" idx="0"/>
          </p:cNvCxnSpPr>
          <p:nvPr/>
        </p:nvCxnSpPr>
        <p:spPr>
          <a:xfrm rot="5400000">
            <a:off x="1519095" y="2431921"/>
            <a:ext cx="406647" cy="1587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6786578" y="1428736"/>
            <a:ext cx="121444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Interfaz 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Control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7929586" y="2643182"/>
            <a:ext cx="1000132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Controlador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Dispositivo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49 Flecha doblada"/>
          <p:cNvSpPr/>
          <p:nvPr/>
        </p:nvSpPr>
        <p:spPr>
          <a:xfrm>
            <a:off x="5857884" y="1571612"/>
            <a:ext cx="928691" cy="928695"/>
          </a:xfrm>
          <a:prstGeom prst="ben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59 Forma"/>
          <p:cNvCxnSpPr>
            <a:stCxn id="48" idx="3"/>
            <a:endCxn id="49" idx="0"/>
          </p:cNvCxnSpPr>
          <p:nvPr/>
        </p:nvCxnSpPr>
        <p:spPr>
          <a:xfrm>
            <a:off x="8001024" y="1821645"/>
            <a:ext cx="428628" cy="821537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6715140" y="1357298"/>
            <a:ext cx="2286016" cy="20717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CuadroTexto"/>
          <p:cNvSpPr txBox="1"/>
          <p:nvPr/>
        </p:nvSpPr>
        <p:spPr>
          <a:xfrm>
            <a:off x="7072330" y="92867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APLICACIÓN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643174" y="1357298"/>
            <a:ext cx="121444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rgbClr val="FFFF00"/>
                </a:solidFill>
              </a:rPr>
              <a:t>    Señal </a:t>
            </a:r>
          </a:p>
          <a:p>
            <a:r>
              <a:rPr lang="es-ES" sz="1100" b="1" dirty="0" smtClean="0">
                <a:solidFill>
                  <a:srgbClr val="FFFF00"/>
                </a:solidFill>
              </a:rPr>
              <a:t>digitalizada</a:t>
            </a:r>
            <a:endParaRPr lang="es-ES" sz="1100" b="1" dirty="0">
              <a:solidFill>
                <a:srgbClr val="FFFF00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428992" y="3786190"/>
            <a:ext cx="2286016" cy="35719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Configuración Sistema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66 Flecha abajo"/>
          <p:cNvSpPr/>
          <p:nvPr/>
        </p:nvSpPr>
        <p:spPr>
          <a:xfrm rot="10800000">
            <a:off x="4429124" y="3500438"/>
            <a:ext cx="357190" cy="285752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CuadroTexto"/>
          <p:cNvSpPr txBox="1"/>
          <p:nvPr/>
        </p:nvSpPr>
        <p:spPr>
          <a:xfrm>
            <a:off x="5572132" y="1214422"/>
            <a:ext cx="114300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rgbClr val="FFFF00"/>
                </a:solidFill>
              </a:rPr>
              <a:t>Comandos</a:t>
            </a:r>
          </a:p>
          <a:p>
            <a:r>
              <a:rPr lang="es-ES" sz="1100" b="1" dirty="0" smtClean="0">
                <a:solidFill>
                  <a:srgbClr val="FFFF00"/>
                </a:solidFill>
              </a:rPr>
              <a:t>Dispositivo</a:t>
            </a:r>
            <a:endParaRPr lang="es-ES" sz="1100" b="1" dirty="0">
              <a:solidFill>
                <a:srgbClr val="FFFF00"/>
              </a:solidFill>
            </a:endParaRPr>
          </a:p>
        </p:txBody>
      </p:sp>
      <p:pic>
        <p:nvPicPr>
          <p:cNvPr id="1027" name="Picture 3" descr="C:\Documents and Settings\YOLANDA\Configuración local\Archivos temporales de Internet\Content.IE5\3XEE7LAD\MCj043983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357430"/>
            <a:ext cx="714380" cy="857256"/>
          </a:xfrm>
          <a:prstGeom prst="rect">
            <a:avLst/>
          </a:prstGeom>
          <a:noFill/>
        </p:spPr>
      </p:pic>
      <p:cxnSp>
        <p:nvCxnSpPr>
          <p:cNvPr id="36" name="35 Conector recto"/>
          <p:cNvCxnSpPr>
            <a:stCxn id="48" idx="2"/>
          </p:cNvCxnSpPr>
          <p:nvPr/>
        </p:nvCxnSpPr>
        <p:spPr>
          <a:xfrm rot="5400000">
            <a:off x="7197346" y="2303853"/>
            <a:ext cx="285754" cy="1071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Documents and Settings\YOLANDA\Configuración local\Archivos temporales de Internet\Content.IE5\D9SWCDXE\MCj033922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904342" cy="1047218"/>
          </a:xfrm>
          <a:prstGeom prst="rect">
            <a:avLst/>
          </a:prstGeom>
          <a:noFill/>
        </p:spPr>
      </p:pic>
      <p:sp>
        <p:nvSpPr>
          <p:cNvPr id="54" name="53 CuadroTexto"/>
          <p:cNvSpPr txBox="1"/>
          <p:nvPr/>
        </p:nvSpPr>
        <p:spPr>
          <a:xfrm>
            <a:off x="3929058" y="464344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FF00"/>
                </a:solidFill>
              </a:rPr>
              <a:t>FEEDBACK</a:t>
            </a:r>
            <a:endParaRPr lang="es-ES" sz="1400" b="1" dirty="0">
              <a:solidFill>
                <a:srgbClr val="FFFF00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 flipH="1">
            <a:off x="357157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Elipse"/>
          <p:cNvSpPr/>
          <p:nvPr/>
        </p:nvSpPr>
        <p:spPr>
          <a:xfrm flipH="1">
            <a:off x="500033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Elipse"/>
          <p:cNvSpPr/>
          <p:nvPr/>
        </p:nvSpPr>
        <p:spPr>
          <a:xfrm flipH="1">
            <a:off x="642909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Elipse"/>
          <p:cNvSpPr/>
          <p:nvPr/>
        </p:nvSpPr>
        <p:spPr>
          <a:xfrm flipH="1">
            <a:off x="785785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Triángulo isósceles"/>
          <p:cNvSpPr/>
          <p:nvPr/>
        </p:nvSpPr>
        <p:spPr>
          <a:xfrm rot="5400000">
            <a:off x="285720" y="1643050"/>
            <a:ext cx="642942" cy="64294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C:\Documents and Settings\YOLANDA\Configuración local\Archivos temporales de Internet\Content.IE5\20CQ0IAI\MCj0199364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24" y="4143380"/>
            <a:ext cx="764162" cy="732917"/>
          </a:xfrm>
          <a:prstGeom prst="rect">
            <a:avLst/>
          </a:prstGeom>
          <a:noFill/>
        </p:spPr>
      </p:pic>
      <p:pic>
        <p:nvPicPr>
          <p:cNvPr id="1031" name="Picture 7" descr="C:\Documents and Settings\YOLANDA\Configuración local\Archivos temporales de Internet\Content.IE5\D9SWCDXE\MCj0398471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2462" y="3429000"/>
            <a:ext cx="630611" cy="712791"/>
          </a:xfrm>
          <a:prstGeom prst="rect">
            <a:avLst/>
          </a:prstGeom>
          <a:noFill/>
        </p:spPr>
      </p:pic>
      <p:cxnSp>
        <p:nvCxnSpPr>
          <p:cNvPr id="87" name="86 Forma"/>
          <p:cNvCxnSpPr>
            <a:stCxn id="94" idx="2"/>
          </p:cNvCxnSpPr>
          <p:nvPr/>
        </p:nvCxnSpPr>
        <p:spPr>
          <a:xfrm rot="5400000">
            <a:off x="3673043" y="946230"/>
            <a:ext cx="1333569" cy="6107949"/>
          </a:xfrm>
          <a:prstGeom prst="bentConnector2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214282" y="178592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 smtClean="0">
                <a:solidFill>
                  <a:schemeClr val="bg1"/>
                </a:solidFill>
              </a:rPr>
              <a:t>Amplif</a:t>
            </a:r>
            <a:r>
              <a:rPr lang="es-ES" sz="1100" b="1" dirty="0" smtClean="0">
                <a:solidFill>
                  <a:schemeClr val="bg1"/>
                </a:solidFill>
              </a:rPr>
              <a:t>.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214282" y="335756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Sensores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6929454" y="307181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Pantalla</a:t>
            </a:r>
            <a:endParaRPr lang="es-ES" sz="1100" b="1" dirty="0">
              <a:solidFill>
                <a:schemeClr val="tx1"/>
              </a:solidFill>
            </a:endParaRPr>
          </a:p>
        </p:txBody>
      </p:sp>
      <p:cxnSp>
        <p:nvCxnSpPr>
          <p:cNvPr id="97" name="96 Conector angular"/>
          <p:cNvCxnSpPr>
            <a:stCxn id="70" idx="5"/>
            <a:endCxn id="69" idx="0"/>
          </p:cNvCxnSpPr>
          <p:nvPr/>
        </p:nvCxnSpPr>
        <p:spPr>
          <a:xfrm rot="16200000" flipH="1">
            <a:off x="329971" y="2402476"/>
            <a:ext cx="804471" cy="25003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0" idx="5"/>
            <a:endCxn id="68" idx="0"/>
          </p:cNvCxnSpPr>
          <p:nvPr/>
        </p:nvCxnSpPr>
        <p:spPr>
          <a:xfrm rot="16200000" flipH="1">
            <a:off x="258533" y="2473914"/>
            <a:ext cx="804471" cy="10715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70" idx="5"/>
            <a:endCxn id="65" idx="0"/>
          </p:cNvCxnSpPr>
          <p:nvPr/>
        </p:nvCxnSpPr>
        <p:spPr>
          <a:xfrm rot="5400000">
            <a:off x="187096" y="2509632"/>
            <a:ext cx="804471" cy="3572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70" idx="5"/>
            <a:endCxn id="55" idx="0"/>
          </p:cNvCxnSpPr>
          <p:nvPr/>
        </p:nvCxnSpPr>
        <p:spPr>
          <a:xfrm rot="5400000">
            <a:off x="115658" y="2438194"/>
            <a:ext cx="804471" cy="17859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70" idx="0"/>
            <a:endCxn id="24" idx="1"/>
          </p:cNvCxnSpPr>
          <p:nvPr/>
        </p:nvCxnSpPr>
        <p:spPr>
          <a:xfrm flipV="1">
            <a:off x="928662" y="1904074"/>
            <a:ext cx="214314" cy="6044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CuadroTexto"/>
          <p:cNvSpPr txBox="1"/>
          <p:nvPr/>
        </p:nvSpPr>
        <p:spPr>
          <a:xfrm>
            <a:off x="142844" y="4857760"/>
            <a:ext cx="15001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USUARIO</a:t>
            </a:r>
          </a:p>
          <a:p>
            <a:r>
              <a:rPr lang="es-ES" sz="1100" b="1" dirty="0" smtClean="0">
                <a:solidFill>
                  <a:schemeClr val="tx1"/>
                </a:solidFill>
              </a:rPr>
              <a:t>(Actividad cerebral)</a:t>
            </a:r>
            <a:endParaRPr lang="es-ES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>
            <a:normAutofit/>
          </a:bodyPr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Características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Bidireccional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Modo de operación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Tipo de registro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Señal captada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Tarea mental a ejecutar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Tipo de feedback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Flecha derecha"/>
          <p:cNvSpPr/>
          <p:nvPr/>
        </p:nvSpPr>
        <p:spPr>
          <a:xfrm>
            <a:off x="4000496" y="5072074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214942" y="5000636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Refuerzos Positivos o negativos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786446" y="4214818"/>
            <a:ext cx="3143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Reposo  e imaginar movimiento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4714876" y="4357694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Flecha derecha"/>
          <p:cNvSpPr/>
          <p:nvPr/>
        </p:nvSpPr>
        <p:spPr>
          <a:xfrm>
            <a:off x="3643306" y="357187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Abrir llave"/>
          <p:cNvSpPr/>
          <p:nvPr/>
        </p:nvSpPr>
        <p:spPr>
          <a:xfrm>
            <a:off x="4929190" y="3214686"/>
            <a:ext cx="214314" cy="928694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86380" y="3214686"/>
            <a:ext cx="1857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Señal EEG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000628" y="3643314"/>
            <a:ext cx="2428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Ritmos 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  <a:sym typeface="Symbol" pitchFamily="18" charset="2"/>
              </a:rPr>
              <a:t>,b [8-32Hz</a:t>
            </a:r>
            <a:r>
              <a:rPr lang="es-ES" sz="1600" dirty="0" smtClean="0">
                <a:effectLst/>
                <a:latin typeface="Arial" charset="0"/>
                <a:sym typeface="Symbol" pitchFamily="18" charset="2"/>
              </a:rPr>
              <a:t>]</a:t>
            </a:r>
            <a:r>
              <a:rPr lang="es-ES" sz="1600" dirty="0" smtClean="0">
                <a:effectLst/>
                <a:latin typeface="Arial" charset="0"/>
              </a:rPr>
              <a:t> 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2" name="21 Cerrar llave"/>
          <p:cNvSpPr/>
          <p:nvPr/>
        </p:nvSpPr>
        <p:spPr>
          <a:xfrm>
            <a:off x="6929454" y="3214686"/>
            <a:ext cx="142876" cy="85725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143736" y="3429000"/>
            <a:ext cx="2000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Funciones motoras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23 Flecha derecha"/>
          <p:cNvSpPr/>
          <p:nvPr/>
        </p:nvSpPr>
        <p:spPr>
          <a:xfrm>
            <a:off x="4143372" y="214311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57818" y="2071678"/>
            <a:ext cx="2428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Síncrono o asíncrono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5 Flecha derecha"/>
          <p:cNvSpPr/>
          <p:nvPr/>
        </p:nvSpPr>
        <p:spPr>
          <a:xfrm>
            <a:off x="3428992" y="142873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643438" y="1285860"/>
            <a:ext cx="3643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Obtener y proporcionar información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3786182" y="2786058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857752" y="2714620"/>
            <a:ext cx="39290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Técnicas invasivas y no invasivas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Problemática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1714488"/>
            <a:ext cx="392909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5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Realidad Virtual y VRML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5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Realidad Virtual y VRML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2285992"/>
            <a:ext cx="1714512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4306</TotalTime>
  <Words>533</Words>
  <Application>Microsoft PowerPoint</Application>
  <PresentationFormat>Presentación en pantalla (4:3)</PresentationFormat>
  <Paragraphs>194</Paragraphs>
  <Slides>24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  <vt:variant>
        <vt:lpstr>Presentaciones personalizadas</vt:lpstr>
      </vt:variant>
      <vt:variant>
        <vt:i4>1</vt:i4>
      </vt:variant>
    </vt:vector>
  </HeadingPairs>
  <TitlesOfParts>
    <vt:vector size="26" baseType="lpstr">
      <vt:lpstr>Brío</vt:lpstr>
      <vt:lpstr>Diapositiva 1</vt:lpstr>
      <vt:lpstr>  Índice </vt:lpstr>
      <vt:lpstr>  Sistema BCI </vt:lpstr>
      <vt:lpstr>  Sistema BCI  </vt:lpstr>
      <vt:lpstr>  Sistema BCI  </vt:lpstr>
      <vt:lpstr>  Índice </vt:lpstr>
      <vt:lpstr>  Realidad Virtual y VRML </vt:lpstr>
      <vt:lpstr>  Realidad Virtual y VRML </vt:lpstr>
      <vt:lpstr>  Índice </vt:lpstr>
      <vt:lpstr>  Objetivos </vt:lpstr>
      <vt:lpstr>  Índice </vt:lpstr>
      <vt:lpstr>  Herramientas utilizadas </vt:lpstr>
      <vt:lpstr>  Índice </vt:lpstr>
      <vt:lpstr>  Vivienda virtual </vt:lpstr>
      <vt:lpstr>  ETSIT Virtual </vt:lpstr>
      <vt:lpstr>  Simulador de vuelo </vt:lpstr>
      <vt:lpstr>  Índice </vt:lpstr>
      <vt:lpstr>  Integración y pruebas </vt:lpstr>
      <vt:lpstr>  Integración y pruebas </vt:lpstr>
      <vt:lpstr>  Integración y pruebas </vt:lpstr>
      <vt:lpstr>  Índice </vt:lpstr>
      <vt:lpstr>  Conclusiones y líneas futuras </vt:lpstr>
      <vt:lpstr>  Conclusiones y líneas futuras </vt:lpstr>
      <vt:lpstr>Diapositiva 24</vt:lpstr>
      <vt:lpstr>Presentación personalizada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del Carmen</dc:creator>
  <cp:lastModifiedBy>YOLANDA</cp:lastModifiedBy>
  <cp:revision>416</cp:revision>
  <dcterms:created xsi:type="dcterms:W3CDTF">2004-09-12T17:26:54Z</dcterms:created>
  <dcterms:modified xsi:type="dcterms:W3CDTF">2009-10-31T19:37:56Z</dcterms:modified>
</cp:coreProperties>
</file>