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3" r:id="rId4"/>
    <p:sldId id="297" r:id="rId5"/>
    <p:sldId id="304" r:id="rId6"/>
    <p:sldId id="294" r:id="rId7"/>
    <p:sldId id="299" r:id="rId8"/>
    <p:sldId id="300" r:id="rId9"/>
    <p:sldId id="298" r:id="rId10"/>
    <p:sldId id="301" r:id="rId11"/>
    <p:sldId id="302" r:id="rId12"/>
    <p:sldId id="303" r:id="rId13"/>
    <p:sldId id="295" r:id="rId14"/>
    <p:sldId id="258" r:id="rId15"/>
    <p:sldId id="260" r:id="rId16"/>
    <p:sldId id="292" r:id="rId17"/>
    <p:sldId id="259" r:id="rId18"/>
    <p:sldId id="261" r:id="rId19"/>
    <p:sldId id="262" r:id="rId20"/>
    <p:sldId id="282" r:id="rId21"/>
    <p:sldId id="283" r:id="rId22"/>
    <p:sldId id="263" r:id="rId23"/>
    <p:sldId id="284" r:id="rId24"/>
    <p:sldId id="264" r:id="rId25"/>
    <p:sldId id="265" r:id="rId26"/>
    <p:sldId id="285" r:id="rId27"/>
    <p:sldId id="267" r:id="rId28"/>
    <p:sldId id="266" r:id="rId29"/>
    <p:sldId id="268" r:id="rId30"/>
    <p:sldId id="269" r:id="rId31"/>
    <p:sldId id="270" r:id="rId32"/>
    <p:sldId id="271" r:id="rId33"/>
    <p:sldId id="272" r:id="rId34"/>
    <p:sldId id="274" r:id="rId35"/>
    <p:sldId id="275" r:id="rId36"/>
    <p:sldId id="286" r:id="rId37"/>
    <p:sldId id="287" r:id="rId38"/>
    <p:sldId id="288" r:id="rId39"/>
    <p:sldId id="276" r:id="rId40"/>
    <p:sldId id="289" r:id="rId41"/>
    <p:sldId id="290" r:id="rId42"/>
    <p:sldId id="291" r:id="rId43"/>
    <p:sldId id="278" r:id="rId44"/>
    <p:sldId id="280" r:id="rId45"/>
    <p:sldId id="279" r:id="rId46"/>
    <p:sldId id="277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3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A49D504B-9B0C-4FC4-88A1-E434BC3E90F8}" type="datetimeFigureOut">
              <a:rPr lang="en-US" smtClean="0"/>
              <a:pPr/>
              <a:t>4/15/2014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6CFDEFA-7CC4-415D-B07F-1F19B8D1FE5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est-driven_developmen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295400"/>
            <a:ext cx="7772400" cy="1829761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analog driven development</a:t>
            </a:r>
            <a:br>
              <a:rPr lang="en-US" dirty="0" smtClean="0">
                <a:solidFill>
                  <a:schemeClr val="accent2"/>
                </a:solidFill>
              </a:rPr>
            </a:br>
            <a:r>
              <a:rPr lang="en-US" sz="2800" dirty="0" smtClean="0">
                <a:solidFill>
                  <a:schemeClr val="accent2"/>
                </a:solidFill>
              </a:rPr>
              <a:t>re-harnessing the conceptual mind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81400"/>
            <a:ext cx="7772400" cy="1199704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2014-04-15</a:t>
            </a:r>
          </a:p>
          <a:p>
            <a:r>
              <a:rPr lang="en-US" sz="2400" dirty="0" err="1" smtClean="0">
                <a:solidFill>
                  <a:schemeClr val="accent2"/>
                </a:solidFill>
              </a:rPr>
              <a:t>matthew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james</a:t>
            </a:r>
            <a:r>
              <a:rPr lang="en-US" sz="2400" dirty="0" smtClean="0">
                <a:solidFill>
                  <a:schemeClr val="accent2"/>
                </a:solidFill>
              </a:rPr>
              <a:t> </a:t>
            </a:r>
            <a:r>
              <a:rPr lang="en-US" sz="2400" dirty="0" err="1" smtClean="0">
                <a:solidFill>
                  <a:schemeClr val="accent2"/>
                </a:solidFill>
              </a:rPr>
              <a:t>swann</a:t>
            </a:r>
            <a:endParaRPr lang="en-US" sz="2400" dirty="0" smtClean="0">
              <a:solidFill>
                <a:schemeClr val="accent2"/>
              </a:solidFill>
            </a:endParaRPr>
          </a:p>
          <a:p>
            <a:r>
              <a:rPr lang="en-US" sz="2400" dirty="0" smtClean="0">
                <a:solidFill>
                  <a:schemeClr val="accent2"/>
                </a:solidFill>
              </a:rPr>
              <a:t>auburn university</a:t>
            </a:r>
          </a:p>
          <a:p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576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nquiry – structured and disciplined discovery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concepts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representations mapped to other symbolic representations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hysical manifestation versus functional usage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chair :: used for single person seating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sofa  :: used for multiple person seating, or napping while laying down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ymbolic layering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ogical chain of abstraction, from general to specific</a:t>
            </a: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furniture :: chair :: comfy chair :: comfy office chair with wheels and a heated seat</a:t>
            </a:r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emporal relationship of thought and expression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non-reflexive, non-spontaneous, and entirely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volitional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to have for lunch?”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“what test to write for this source?”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accent2"/>
                </a:solidFill>
              </a:rPr>
              <a:t>( </a:t>
            </a:r>
            <a:r>
              <a:rPr lang="en-US" sz="36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600" dirty="0">
                <a:solidFill>
                  <a:schemeClr val="accent2"/>
                </a:solidFill>
              </a:rPr>
              <a:t>) conceptualization </a:t>
            </a:r>
            <a:r>
              <a:rPr lang="en-US" sz="3600" dirty="0" smtClean="0">
                <a:solidFill>
                  <a:schemeClr val="accent2"/>
                </a:solidFill>
              </a:rPr>
              <a:t>discourse ::</a:t>
            </a:r>
            <a:r>
              <a:rPr lang="en-US" sz="3800" dirty="0" smtClean="0">
                <a:solidFill>
                  <a:schemeClr val="accent2"/>
                </a:solidFill>
              </a:rPr>
              <a:t/>
            </a:r>
            <a:br>
              <a:rPr lang="en-US" sz="3800" dirty="0" smtClean="0">
                <a:solidFill>
                  <a:schemeClr val="accent2"/>
                </a:solidFill>
              </a:rPr>
            </a:br>
            <a:r>
              <a:rPr lang="en-US" sz="3800" dirty="0">
                <a:solidFill>
                  <a:schemeClr val="accent2"/>
                </a:solidFill>
              </a:rPr>
              <a:t>	</a:t>
            </a:r>
            <a:r>
              <a:rPr lang="en-US" sz="3800" dirty="0" smtClean="0">
                <a:solidFill>
                  <a:schemeClr val="accent2"/>
                </a:solidFill>
              </a:rPr>
              <a:t>	</a:t>
            </a:r>
            <a:r>
              <a:rPr lang="en-US" sz="3600" dirty="0" smtClean="0">
                <a:solidFill>
                  <a:schemeClr val="accent2"/>
                </a:solidFill>
              </a:rPr>
              <a:t>second baseline – nature of inquiry </a:t>
            </a:r>
            <a:endParaRPr lang="en-US" sz="36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5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poken language as conceptual encoding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Don Quixote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by Miguel de 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Cervantes </a:t>
            </a:r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Saavendra</a:t>
            </a:r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story versus a story in </a:t>
            </a:r>
            <a:r>
              <a:rPr lang="en-US" sz="16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endParaRPr lang="en-US" sz="16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panish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versus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english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bound literary work constructed of printed words on paper 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ibro</a:t>
            </a:r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3"/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book</a:t>
            </a:r>
          </a:p>
          <a:p>
            <a:endParaRPr lang="en-US" sz="14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 as conceptual encoding</a:t>
            </a:r>
          </a:p>
          <a:p>
            <a:pPr lvl="1"/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versus python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alue assignment</a:t>
            </a:r>
          </a:p>
          <a:p>
            <a:pPr lvl="3"/>
            <a:r>
              <a:rPr lang="en-US" sz="1400" dirty="0" err="1">
                <a:solidFill>
                  <a:srgbClr val="7030A0"/>
                </a:solidFill>
                <a:cs typeface="Courier New" panose="02070309020205020404" pitchFamily="49" charset="0"/>
              </a:rPr>
              <a:t>t</a:t>
            </a:r>
            <a:r>
              <a:rPr lang="en-US" sz="1400" dirty="0" err="1" smtClean="0">
                <a:solidFill>
                  <a:srgbClr val="7030A0"/>
                </a:solidFill>
                <a:cs typeface="Courier New" panose="02070309020205020404" pitchFamily="49" charset="0"/>
              </a:rPr>
              <a:t>his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4;</a:t>
            </a:r>
          </a:p>
          <a:p>
            <a:pPr lvl="3"/>
            <a:r>
              <a:rPr lang="en-US" sz="1400" dirty="0" err="1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s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elf.value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  <a:cs typeface="Courier New" panose="02070309020205020404" pitchFamily="49" charset="0"/>
              </a:rPr>
              <a:t> = 4</a:t>
            </a:r>
          </a:p>
          <a:p>
            <a:pPr lvl="2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ooping</a:t>
            </a:r>
          </a:p>
          <a:p>
            <a:pPr lvl="3"/>
            <a:r>
              <a:rPr lang="en-US" sz="1400" dirty="0">
                <a:solidFill>
                  <a:srgbClr val="7030A0"/>
                </a:solidFill>
              </a:rPr>
              <a:t>f</a:t>
            </a:r>
            <a:r>
              <a:rPr lang="en-US" sz="1400" dirty="0" smtClean="0">
                <a:solidFill>
                  <a:srgbClr val="7030A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( </a:t>
            </a:r>
            <a:r>
              <a:rPr lang="en-US" sz="1400" dirty="0" err="1" smtClean="0">
                <a:solidFill>
                  <a:srgbClr val="7030A0"/>
                </a:solidFill>
              </a:rPr>
              <a:t>int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= </a:t>
            </a:r>
            <a:r>
              <a:rPr lang="en-US" sz="1400" dirty="0" smtClean="0">
                <a:solidFill>
                  <a:srgbClr val="00B0F0"/>
                </a:solidFill>
              </a:rPr>
              <a:t>zero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list.size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) ;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++ ) { </a:t>
            </a:r>
            <a:r>
              <a:rPr lang="en-US" sz="1400" dirty="0" smtClean="0">
                <a:solidFill>
                  <a:srgbClr val="92D050"/>
                </a:solidFill>
              </a:rPr>
              <a:t>//do some cool things here 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}</a:t>
            </a:r>
          </a:p>
          <a:p>
            <a:pPr lvl="3"/>
            <a:r>
              <a:rPr lang="en-US" sz="1400" dirty="0">
                <a:solidFill>
                  <a:srgbClr val="00B0F0"/>
                </a:solidFill>
              </a:rPr>
              <a:t>f</a:t>
            </a:r>
            <a:r>
              <a:rPr lang="en-US" sz="1400" dirty="0" smtClean="0">
                <a:solidFill>
                  <a:srgbClr val="00B0F0"/>
                </a:solidFill>
              </a:rPr>
              <a:t>or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400" dirty="0" smtClean="0">
                <a:solidFill>
                  <a:srgbClr val="00B0F0"/>
                </a:solidFill>
              </a:rPr>
              <a:t>in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list : </a:t>
            </a:r>
            <a:r>
              <a:rPr lang="en-US" sz="1400" dirty="0" smtClean="0">
                <a:solidFill>
                  <a:srgbClr val="92D050"/>
                </a:solidFill>
              </a:rPr>
              <a:t>#do the very same cool things here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>
                <a:solidFill>
                  <a:schemeClr val="accent2"/>
                </a:solidFill>
              </a:rPr>
              <a:t>) conceptualization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symbols reliant upon related concepts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033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first order map – mechanism for intelligent discovery</a:t>
            </a:r>
          </a:p>
          <a:p>
            <a:pPr lvl="1"/>
            <a:r>
              <a:rPr lang="en-US" sz="1800" dirty="0"/>
              <a:t>d</a:t>
            </a:r>
            <a:r>
              <a:rPr lang="en-US" sz="1800" dirty="0" smtClean="0"/>
              <a:t>etermines a specific direction to travel when solving a problem</a:t>
            </a:r>
          </a:p>
          <a:p>
            <a:pPr lvl="1"/>
            <a:r>
              <a:rPr lang="en-US" sz="1800" i="1" dirty="0" smtClean="0"/>
              <a:t>The Nature of Inquiry</a:t>
            </a:r>
            <a:r>
              <a:rPr lang="en-US" sz="1800" dirty="0" smtClean="0"/>
              <a:t>, James </a:t>
            </a:r>
            <a:r>
              <a:rPr lang="en-US" sz="1800" dirty="0" err="1" smtClean="0"/>
              <a:t>Blochowicz</a:t>
            </a:r>
            <a:r>
              <a:rPr lang="en-US" sz="1800" dirty="0" smtClean="0"/>
              <a:t>, PhD</a:t>
            </a:r>
            <a:endParaRPr lang="en-US" sz="1800" i="1" dirty="0"/>
          </a:p>
          <a:p>
            <a:pPr lvl="1"/>
            <a:endParaRPr lang="en-US" sz="1800" i="1" dirty="0" smtClean="0"/>
          </a:p>
          <a:p>
            <a:r>
              <a:rPr lang="en-US" sz="2200" dirty="0" smtClean="0"/>
              <a:t>map examples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kitten and the fireplace</a:t>
            </a:r>
          </a:p>
          <a:p>
            <a:pPr lvl="2"/>
            <a:r>
              <a:rPr lang="en-US" sz="1600" dirty="0" smtClean="0"/>
              <a:t>how to get warm without getting hot</a:t>
            </a:r>
          </a:p>
          <a:p>
            <a:pPr lvl="1"/>
            <a:r>
              <a:rPr lang="en-US" sz="1800" dirty="0" err="1" smtClean="0"/>
              <a:t>Kelper’s</a:t>
            </a:r>
            <a:r>
              <a:rPr lang="en-US" sz="1800" dirty="0" smtClean="0"/>
              <a:t> study on elliptical orbit</a:t>
            </a:r>
          </a:p>
          <a:p>
            <a:pPr lvl="2"/>
            <a:r>
              <a:rPr lang="en-US" sz="1600" dirty="0"/>
              <a:t>s</a:t>
            </a:r>
            <a:r>
              <a:rPr lang="en-US" sz="1600" dirty="0" smtClean="0"/>
              <a:t>tart with a set hypotheses known to fail</a:t>
            </a:r>
          </a:p>
          <a:p>
            <a:pPr lvl="3"/>
            <a:r>
              <a:rPr lang="en-US" sz="1400" dirty="0"/>
              <a:t>c</a:t>
            </a:r>
            <a:r>
              <a:rPr lang="en-US" sz="1400" dirty="0" smtClean="0"/>
              <a:t>ircle and oval</a:t>
            </a:r>
          </a:p>
          <a:p>
            <a:pPr lvl="2"/>
            <a:r>
              <a:rPr lang="en-US" sz="1600" dirty="0" smtClean="0"/>
              <a:t>compare  these failures to observed results</a:t>
            </a:r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efine hypothesis in light of observations and comparisons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g </a:t>
            </a:r>
            <a:r>
              <a:rPr lang="en-US" sz="3200" dirty="0" smtClean="0">
                <a:solidFill>
                  <a:schemeClr val="accent2"/>
                </a:solidFill>
              </a:rPr>
              <a:t>) conceptualization 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 smtClean="0">
                <a:solidFill>
                  <a:schemeClr val="accent2"/>
                </a:solidFill>
              </a:rPr>
              <a:t>					first order mapping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5301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production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executed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designed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fulfill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requirements of a given project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‘source code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ine by line translation of a conceptual abstraction into source 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oftware development process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ethodology by which software is created in a structured and disciplined manner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one</a:t>
            </a:r>
          </a:p>
        </p:txBody>
      </p:sp>
    </p:spTree>
    <p:extLst>
      <p:ext uri="{BB962C8B-B14F-4D97-AF65-F5344CB8AC3E}">
        <p14:creationId xmlns:p14="http://schemas.microsoft.com/office/powerpoint/2010/main" val="4070341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atomic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verification of singular unit of production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code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caffolding by which production code will be measured and thereby verified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ollection of tests,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gathered to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match the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structure of the production code itself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development {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 development process employing a test-first programming strategy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3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3" name="Picture 2" descr="C:\Users\mjs0031\Desktop\atomic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66800"/>
            <a:ext cx="741045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2"/>
          <p:cNvSpPr txBox="1">
            <a:spLocks/>
          </p:cNvSpPr>
          <p:nvPr/>
        </p:nvSpPr>
        <p:spPr>
          <a:xfrm>
            <a:off x="228600" y="288587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atomic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27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answer questions regarding development status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rror handling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mechanics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	and my source passes those tests…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discourse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56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– ‘ add a test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creation of test from use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cases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before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writing any source code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urpose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to write a test that will run, but will also fail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ustification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 be able to answer “ am I done? ”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on-failing test means no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.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unctionality already written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ad test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t.d.d</a:t>
            </a:r>
            <a:r>
              <a:rPr lang="en-US" dirty="0" smtClean="0">
                <a:solidFill>
                  <a:schemeClr val="accent3"/>
                </a:solidFill>
              </a:rPr>
              <a:t>. 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6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228600"/>
            <a:ext cx="8229600" cy="59436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cont’d – ‘ add a test ’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novel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imple setters or getters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onstructor equivalence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ight-weight algorithm install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odification of existing test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equirements changes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multi-phase heavy-weight algorithm install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ython example 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one – verification of parameters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two – error handling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three – verification of external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four – verification of internal looping via tracking variable/mechanism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hase five – verification of finalized output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5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1481328"/>
            <a:ext cx="777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a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FutureLab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– the venue of advancement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g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conceptualization discourse</a:t>
            </a:r>
          </a:p>
          <a:p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d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analog driven development discourse and execution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conclusions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w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)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f.a.q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</a:t>
            </a:r>
            <a:r>
              <a:rPr lang="en-US" dirty="0" smtClean="0">
                <a:solidFill>
                  <a:schemeClr val="accent2"/>
                </a:solidFill>
              </a:rPr>
              <a:t>eadme.md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retribution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component/tests.py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</a:t>
            </a:r>
            <a:r>
              <a:rPr lang="en-US" sz="200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skeleton trio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524000"/>
            <a:ext cx="51339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6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97537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invoice/tests.py	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validation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3074" name="Picture 2" descr="C:\Users\mjs0031\Desktop\validation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800100"/>
            <a:ext cx="5715000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run all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un entire test harness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previously created tests all pass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nsure currently created test fails during run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justification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driving force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ests are the confidence metric in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7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assignment/tests.py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anguage	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long test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4098" name="Picture 2" descr="C:\Users\mjs0031\Desktop\long tes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9" y="1219200"/>
            <a:ext cx="8115301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763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write production code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write the production code necessary to fulfill project requirements matching currently created test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nstallation of production code is obviously necessary 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ssignment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deadline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grade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money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esolution of boredom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mpressing some…</a:t>
            </a:r>
          </a:p>
          <a:p>
            <a:pPr lvl="4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614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erify correctness of production code against previously scripted tests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eed appropriately working product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refactor and re-run tests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leanup documentation, loose ends, re-structuring of functions,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etc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run – ensure stability and correctness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larification, efficiency, readability while retaining verified correctness</a:t>
            </a:r>
          </a:p>
          <a:p>
            <a:pPr lvl="4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0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762000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django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1.4 &amp; python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2.7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explicit failures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pic>
        <p:nvPicPr>
          <p:cNvPr id="5123" name="Picture 3" descr="C:\Users\mjs0031\Desktop\explicit_failur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9" y="876300"/>
            <a:ext cx="7353301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852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js0031\Desktop\Test-driven_developmen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974" y="1127193"/>
            <a:ext cx="6505575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95600" y="5791200"/>
            <a:ext cx="609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~ source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  <a:hlinkClick r:id="rId3"/>
              </a:rPr>
              <a:t>http://en.wikipedia.org/wiki/Test-driven_development</a:t>
            </a:r>
            <a:endParaRPr lang="en-US" dirty="0" smtClean="0">
              <a:solidFill>
                <a:schemeClr val="accent3"/>
              </a:solidFill>
            </a:endParaRPr>
          </a:p>
          <a:p>
            <a:r>
              <a:rPr lang="en-US" dirty="0">
                <a:solidFill>
                  <a:schemeClr val="accent3"/>
                </a:solidFill>
              </a:rPr>
              <a:t>	</a:t>
            </a:r>
            <a:r>
              <a:rPr lang="en-US" dirty="0" smtClean="0">
                <a:solidFill>
                  <a:schemeClr val="accent3"/>
                </a:solidFill>
              </a:rPr>
              <a:t>	</a:t>
            </a:r>
            <a:endParaRPr lang="en-US" i="1" dirty="0">
              <a:solidFill>
                <a:schemeClr val="accent3"/>
              </a:solidFill>
            </a:endParaRPr>
          </a:p>
        </p:txBody>
      </p:sp>
      <p:sp>
        <p:nvSpPr>
          <p:cNvPr id="5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t.d.d</a:t>
            </a:r>
            <a:r>
              <a:rPr lang="en-US" sz="2000" b="1" i="1" dirty="0" smtClean="0">
                <a:solidFill>
                  <a:schemeClr val="accent3"/>
                </a:solidFill>
              </a:rPr>
              <a:t>. graphic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81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non-digital, therefore computer-less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nvolving continuous space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implement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by which analog or continuous space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pen, pencil, dry-erase marker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riting surface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bject on which analog documents are written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i.e. : paper (comes out of a printer), whiteboard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definitions part </a:t>
            </a:r>
            <a:r>
              <a:rPr lang="en-US" dirty="0" smtClean="0">
                <a:solidFill>
                  <a:schemeClr val="accent3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48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non-panicked analog design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 analog software design disassociated from the pressure of deadlines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nalog test driven development {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.}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on-panicked analog design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of complex situational tests that strongly exercise the limitations of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software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generally large enough to require well designed test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data</a:t>
            </a:r>
          </a:p>
          <a:p>
            <a:pPr lvl="4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ubsequently, analog design of complex software components or algorithms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without a computer in the room</a:t>
            </a:r>
          </a:p>
        </p:txBody>
      </p:sp>
    </p:spTree>
    <p:extLst>
      <p:ext uri="{BB962C8B-B14F-4D97-AF65-F5344CB8AC3E}">
        <p14:creationId xmlns:p14="http://schemas.microsoft.com/office/powerpoint/2010/main" val="523439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history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Walt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Woltosz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, ‘77 aerospace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scientists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‘90’s platforms – visual basic, C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‘single click’ program</a:t>
            </a:r>
          </a:p>
          <a:p>
            <a:pPr lvl="1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current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team of students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android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mobile devices – java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7.0</a:t>
            </a:r>
          </a:p>
          <a:p>
            <a:pPr lvl="1"/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reversioned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sz="18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revisioned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retaining intention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 smtClean="0">
                <a:solidFill>
                  <a:schemeClr val="accent2"/>
                </a:solidFill>
              </a:rPr>
              <a:t> ) </a:t>
            </a:r>
            <a:r>
              <a:rPr lang="en-US" sz="3200" dirty="0" err="1" smtClean="0">
                <a:solidFill>
                  <a:schemeClr val="accent2"/>
                </a:solidFill>
              </a:rPr>
              <a:t>FutureLab</a:t>
            </a:r>
            <a:r>
              <a:rPr lang="en-US" sz="3200" dirty="0" smtClean="0">
                <a:solidFill>
                  <a:schemeClr val="accent2"/>
                </a:solidFill>
              </a:rPr>
              <a:t> </a:t>
            </a:r>
            <a:r>
              <a:rPr lang="en-US" sz="3200" dirty="0" smtClean="0">
                <a:solidFill>
                  <a:schemeClr val="accent2"/>
                </a:solidFill>
              </a:rPr>
              <a:t>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		the venue of advancement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will work as intended? ”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function and data dependencies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olving only the necessary problems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pre-emptive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refactoring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vs. package interfacing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package actually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finished? ”</a:t>
            </a:r>
          </a:p>
          <a:p>
            <a:pPr lvl="4"/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paper-based test battery,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1371600" lvl="5" indent="0">
              <a:buNone/>
            </a:pP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and </a:t>
            </a:r>
            <a:r>
              <a:rPr lang="en-US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my source passes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java/python </a:t>
            </a:r>
            <a:r>
              <a:rPr lang="en-US" b="1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encoded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tests…</a:t>
            </a:r>
            <a:endParaRPr lang="en-US" i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discourse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one – ‘ escape technology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emoval of one’s self from biases of syntax, IDE’s, frameworks, etc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tools that would force your code to be written in a certain way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emove the villains that would immediately begin to box out creativity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programming languages are simply a mechanism for representing a conceptual solution… not a requirement for any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solution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human mind is easily distracted by technology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human mind is easily trained to solve problems in a certain way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3"/>
                </a:solidFill>
              </a:rPr>
              <a:t>a.t.d.d</a:t>
            </a:r>
            <a:r>
              <a:rPr lang="en-US" dirty="0">
                <a:solidFill>
                  <a:schemeClr val="accent3"/>
                </a:solidFill>
              </a:rPr>
              <a:t>.  </a:t>
            </a:r>
            <a:r>
              <a:rPr lang="en-US" dirty="0" smtClean="0">
                <a:solidFill>
                  <a:schemeClr val="accent3"/>
                </a:solidFill>
              </a:rPr>
              <a:t>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76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two – ‘ prepare to settle in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find a comfortable space, bring something to write with and something to write on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show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up with at least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one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conceptual problem that needs solved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to mentally and physically prepare to attack something difficult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  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complex logic problem deserves time and respect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if the problem involves a grade, a job, money… it deserves time and respect</a:t>
            </a:r>
          </a:p>
        </p:txBody>
      </p:sp>
    </p:spTree>
    <p:extLst>
      <p:ext uri="{BB962C8B-B14F-4D97-AF65-F5344CB8AC3E}">
        <p14:creationId xmlns:p14="http://schemas.microsoft.com/office/powerpoint/2010/main" val="1502255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three – ‘ the event – phase one ’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ketch the problem as it exists conceptually within the human mind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ormalize conceptual understanding of the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reation of physical problem foundation</a:t>
            </a:r>
          </a:p>
          <a:p>
            <a:pPr lvl="2"/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Kepler’s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resolution of elliptical orbits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irst trial circle,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econd trial oval, knowing it was incorrect</a:t>
            </a:r>
          </a:p>
          <a:p>
            <a:pPr lvl="6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hird trial combination of the information gathered from failed trials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9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four – ‘ the event – phase two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challenge the foundation created to represent the problem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amend the sketch to include all use cases for the given problem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‘break’ the sketch or ‘enhance’ the sketch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outlying cases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dd potentially hard to code or resolve scenarios so long as they exist within the project requirements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hough the human mind may begin with solid conceptual understanding of the problem at hand, it must be able to resolve the entire problem space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ny bare minimum solution to a sketch that involves all use cases, will yield the minimum viable solution to the project requirements and nothing more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90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tage five – ‘ the event – phase three ’</a:t>
            </a: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pseudo code a resolution to the sketch itself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urpose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 preserve the integrity of the time and effort thoroughly exploring the problem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blueprint the algorithm to solve the problem at large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ustification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he whole point of this exercise is to solve a problem… should probably write that solution down as it stands 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you won’t remember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</a:t>
            </a:r>
            <a:r>
              <a:rPr lang="en-US" i="1" u="sng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i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promise</a:t>
            </a:r>
            <a:r>
              <a:rPr lang="en-US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)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eginning to formalize a resolution to one problem allows the human mind to more clearly begin comprehending the next 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193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internal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:: 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4.0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7171" name="Picture 3" descr="C:\Users\mjs0031\Desktop\setup in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76300"/>
            <a:ext cx="6305551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86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setup – external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8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		::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future_lab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</a:t>
            </a:r>
            <a:b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/Testing/Shape_Suite.java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language		:: java 7.0	 &amp; </a:t>
            </a:r>
            <a:r>
              <a:rPr lang="en-US" sz="2000" b="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junit</a:t>
            </a:r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4.0		</a:t>
            </a:r>
            <a:endParaRPr lang="en-US" sz="200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8194" name="Picture 2" descr="C:\Users\mjs0031\Desktop\setup external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90600"/>
            <a:ext cx="65436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99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</a:t>
            </a:r>
            <a:r>
              <a:rPr lang="en-US" sz="2000" b="1" i="1" dirty="0" err="1" smtClean="0">
                <a:solidFill>
                  <a:schemeClr val="accent3"/>
                </a:solidFill>
              </a:rPr>
              <a:t>testdata</a:t>
            </a:r>
            <a:r>
              <a:rPr lang="en-US" sz="2000" b="1" i="1" dirty="0" smtClean="0">
                <a:solidFill>
                  <a:schemeClr val="accent3"/>
                </a:solidFill>
              </a:rPr>
              <a:t> import harness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-76200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knollgrass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testing/Big_Momma.py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django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1.4 &amp; python 2.7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9219" name="Picture 3" descr="C:\Users\mjs0031\Desktop\testdata import harnes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828800"/>
            <a:ext cx="5800725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humans conceptually attack almost every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problem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architecture</a:t>
            </a:r>
          </a:p>
          <a:p>
            <a:pPr lvl="4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how big does this building need to be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do I want the building to look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my budget for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hat is the purpose of the building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h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ow long until the building needs to open</a:t>
            </a:r>
          </a:p>
          <a:p>
            <a:pPr lvl="2"/>
            <a:endParaRPr lang="en-US" dirty="0" smtClean="0"/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reconsidering architecture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blueprints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 formal project layout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6 months later –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holy cow… there’s a stair case in the elevator shaft… how the….</a:t>
            </a:r>
          </a:p>
          <a:p>
            <a:pPr lvl="2"/>
            <a:endParaRPr lang="en-US" dirty="0" smtClean="0"/>
          </a:p>
          <a:p>
            <a:pPr lvl="4"/>
            <a:endParaRPr lang="en-US" dirty="0"/>
          </a:p>
          <a:p>
            <a:pPr marL="1143000" lvl="4" indent="0">
              <a:buNone/>
            </a:pPr>
            <a:endParaRPr lang="en-US" dirty="0" smtClean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a.t.d.d</a:t>
            </a:r>
            <a:r>
              <a:rPr lang="en-US" dirty="0" smtClean="0">
                <a:solidFill>
                  <a:schemeClr val="accent3"/>
                </a:solidFill>
              </a:rPr>
              <a:t>.  </a:t>
            </a:r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iscourse cont’d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99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</a:p>
        </p:txBody>
      </p:sp>
    </p:spTree>
    <p:extLst>
      <p:ext uri="{BB962C8B-B14F-4D97-AF65-F5344CB8AC3E}">
        <p14:creationId xmlns:p14="http://schemas.microsoft.com/office/powerpoint/2010/main" val="163557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/Testing/Item_Suite.java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42" name="Picture 2" descr="C:\Users\mjs0031\Desktop\bug on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11313"/>
            <a:ext cx="68580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069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bug found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398522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027" name="Picture 3" descr="C:\Users\mjs0031\Desktop\bug tw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6181725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997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 txBox="1">
            <a:spLocks/>
          </p:cNvSpPr>
          <p:nvPr/>
        </p:nvSpPr>
        <p:spPr>
          <a:xfrm>
            <a:off x="228600" y="304800"/>
            <a:ext cx="8229600" cy="1143000"/>
          </a:xfrm>
          <a:prstGeom prst="rect">
            <a:avLst/>
          </a:prstGeom>
          <a:noFill/>
        </p:spPr>
        <p:txBody>
          <a:bodyPr vert="horz" anchor="t">
            <a:normAutofit/>
            <a:scene3d>
              <a:camera prst="orthographicFront"/>
              <a:lightRig rig="soft" dir="t"/>
            </a:scene3d>
            <a:sp3d prstMaterial="softEdge"/>
          </a:bodyPr>
          <a:lstStyle>
            <a:lvl1pPr marR="0" algn="r" rtl="0" eaLnBrk="1" latinLnBrk="0" hangingPunct="1">
              <a:spcBef>
                <a:spcPct val="0"/>
              </a:spcBef>
              <a:buNone/>
              <a:defRPr kumimoji="0" sz="3000" b="0" kern="120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l"/>
            <a:r>
              <a:rPr lang="en-US" sz="2000" b="1" i="1" dirty="0" smtClean="0">
                <a:solidFill>
                  <a:schemeClr val="accent3"/>
                </a:solidFill>
              </a:rPr>
              <a:t>{ won’t fix when translating analog tests }</a:t>
            </a:r>
            <a:endParaRPr lang="en-US" sz="2000" b="1" i="1" dirty="0">
              <a:solidFill>
                <a:schemeClr val="accent3"/>
              </a:solidFill>
            </a:endParaRPr>
          </a:p>
        </p:txBody>
      </p:sp>
      <p:sp>
        <p:nvSpPr>
          <p:cNvPr id="3" name="Title 3"/>
          <p:cNvSpPr txBox="1">
            <a:spLocks/>
          </p:cNvSpPr>
          <p:nvPr/>
        </p:nvSpPr>
        <p:spPr>
          <a:xfrm>
            <a:off x="839968" y="5410200"/>
            <a:ext cx="8075432" cy="1154678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project 	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future_lab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			</a:t>
            </a:r>
            <a:b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</a:b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directory 	::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src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/Testing/Event_Suite.java	</a:t>
            </a:r>
          </a:p>
          <a:p>
            <a:pPr algn="r"/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language		:: java 7.0 &amp; </a:t>
            </a:r>
            <a:r>
              <a:rPr lang="en-US" sz="2000" b="0" dirty="0" err="1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junit</a:t>
            </a:r>
            <a:r>
              <a:rPr lang="en-US" sz="2000" b="0" dirty="0" smtClean="0">
                <a:solidFill>
                  <a:schemeClr val="accent4">
                    <a:lumMod val="40000"/>
                    <a:lumOff val="60000"/>
                  </a:schemeClr>
                </a:solidFill>
                <a:latin typeface="+mn-lt"/>
              </a:rPr>
              <a:t> 4.0		</a:t>
            </a:r>
            <a:endParaRPr lang="en-US" sz="2000" b="0" dirty="0">
              <a:solidFill>
                <a:schemeClr val="accent4">
                  <a:lumMod val="40000"/>
                  <a:lumOff val="60000"/>
                </a:schemeClr>
              </a:solidFill>
              <a:latin typeface="+mn-lt"/>
            </a:endParaRPr>
          </a:p>
        </p:txBody>
      </p:sp>
      <p:pic>
        <p:nvPicPr>
          <p:cNvPr id="12290" name="Picture 2" descr="C:\Users\mjs0031\Desktop\wont fix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74" y="1066800"/>
            <a:ext cx="690562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08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smaller tasks with little to no design overhead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nvolves a machine every time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referentially chosen for large design work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equires the human to remember he or she is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still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a human and </a:t>
            </a:r>
            <a:r>
              <a:rPr lang="en-US" b="1" u="sng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doesn’t need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to be at a keyboard to solve a logic problem 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utually exclusive?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o, in fact when one get’s good at both they feed into each other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ualistic implementation yields improved results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comparative discourse</a:t>
            </a:r>
          </a:p>
        </p:txBody>
      </p:sp>
    </p:spTree>
    <p:extLst>
      <p:ext uri="{BB962C8B-B14F-4D97-AF65-F5344CB8AC3E}">
        <p14:creationId xmlns:p14="http://schemas.microsoft.com/office/powerpoint/2010/main" val="321164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02491"/>
          </a:xfrm>
        </p:spPr>
        <p:txBody>
          <a:bodyPr/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existing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existing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est harness existence for any refactoring or requirement changes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assurance for minimum viable product 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mall scope debugging</a:t>
            </a:r>
          </a:p>
          <a:p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.t.d.d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 yields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confidence in designed software artifact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mproved understanding of designed artifact status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arge scope assurance for minimum viable product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arly stage isolation of ‘ power ’ vs. ‘ support ’ functionality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debugging</a:t>
            </a: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re-emptive refactoring</a:t>
            </a:r>
          </a:p>
        </p:txBody>
      </p:sp>
    </p:spTree>
    <p:extLst>
      <p:ext uri="{BB962C8B-B14F-4D97-AF65-F5344CB8AC3E}">
        <p14:creationId xmlns:p14="http://schemas.microsoft.com/office/powerpoint/2010/main" val="195126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Questions…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3"/>
                </a:solidFill>
              </a:rPr>
              <a:t>f.a.q</a:t>
            </a:r>
            <a:r>
              <a:rPr lang="en-US" dirty="0" smtClean="0">
                <a:solidFill>
                  <a:schemeClr val="accent3"/>
                </a:solidFill>
              </a:rPr>
              <a:t>.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23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778691"/>
          </a:xfrm>
        </p:spPr>
        <p:txBody>
          <a:bodyPr>
            <a:normAutofit/>
          </a:bodyPr>
          <a:lstStyle/>
          <a:p>
            <a:pPr marL="630936" lvl="2" indent="0">
              <a:buNone/>
            </a:pP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consider a cookout 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when to start the grill is based on when people will arrive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what beer to throw in a cooler matches a beer the guests like to drink</a:t>
            </a: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time of the event may be based on ‘ the big game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’</a:t>
            </a:r>
          </a:p>
          <a:p>
            <a:pPr marL="630936" lvl="2" indent="0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re-considering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 cookout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without a plan or concept as to what is going on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start the grill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now,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 definitely need it at some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point anyway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hen do I need x, y, z?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send someone to the store but don’t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let him check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fridge</a:t>
            </a:r>
          </a:p>
          <a:p>
            <a:pPr lvl="6"/>
            <a:r>
              <a:rPr lang="en-US" dirty="0">
                <a:solidFill>
                  <a:schemeClr val="accent3"/>
                </a:solidFill>
              </a:rPr>
              <a:t>w</a:t>
            </a:r>
            <a:r>
              <a:rPr lang="en-US" dirty="0" smtClean="0">
                <a:solidFill>
                  <a:schemeClr val="accent3"/>
                </a:solidFill>
              </a:rPr>
              <a:t>hat are x, y, z? and are they even needed?</a:t>
            </a:r>
            <a:endParaRPr lang="en-US" dirty="0">
              <a:solidFill>
                <a:schemeClr val="accent3"/>
              </a:solidFill>
            </a:endParaRPr>
          </a:p>
          <a:p>
            <a:pPr lvl="4"/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flip the channel to ESPN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even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though no one speaks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spanish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6"/>
            <a:r>
              <a:rPr lang="en-US" dirty="0">
                <a:solidFill>
                  <a:schemeClr val="accent3"/>
                </a:solidFill>
              </a:rPr>
              <a:t>d</a:t>
            </a:r>
            <a:r>
              <a:rPr lang="en-US" dirty="0" smtClean="0">
                <a:solidFill>
                  <a:schemeClr val="accent3"/>
                </a:solidFill>
              </a:rPr>
              <a:t>idn’t read the documentation?</a:t>
            </a:r>
          </a:p>
          <a:p>
            <a:pPr lvl="4"/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desportes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has that ‘other’ </a:t>
            </a:r>
            <a:r>
              <a:rPr lang="en-US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futbol</a:t>
            </a:r>
            <a:r>
              <a:rPr lang="en-US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?!!!?!!???</a:t>
            </a:r>
          </a:p>
          <a:p>
            <a:pPr lvl="6"/>
            <a:r>
              <a:rPr lang="en-US" dirty="0" smtClean="0">
                <a:solidFill>
                  <a:schemeClr val="accent3"/>
                </a:solidFill>
              </a:rPr>
              <a:t>but I don’t know python……</a:t>
            </a:r>
            <a:endParaRPr lang="en-US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01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a</a:t>
            </a:r>
            <a:r>
              <a:rPr lang="en-US" sz="3200" dirty="0">
                <a:solidFill>
                  <a:schemeClr val="accent2"/>
                </a:solidFill>
              </a:rPr>
              <a:t> ) </a:t>
            </a:r>
            <a:r>
              <a:rPr lang="en-US" sz="3200" dirty="0" err="1">
                <a:solidFill>
                  <a:schemeClr val="accent2"/>
                </a:solidFill>
              </a:rPr>
              <a:t>FutureLab</a:t>
            </a:r>
            <a:r>
              <a:rPr lang="en-US" sz="3200" dirty="0">
                <a:solidFill>
                  <a:schemeClr val="accent2"/>
                </a:solidFill>
              </a:rPr>
              <a:t> ::</a:t>
            </a:r>
            <a:br>
              <a:rPr lang="en-US" sz="3200" dirty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	</a:t>
            </a:r>
            <a:r>
              <a:rPr lang="en-US" sz="3200" dirty="0" smtClean="0">
                <a:solidFill>
                  <a:schemeClr val="accent2"/>
                </a:solidFill>
              </a:rPr>
              <a:t>	the </a:t>
            </a:r>
            <a:r>
              <a:rPr lang="en-US" sz="3200" dirty="0">
                <a:solidFill>
                  <a:schemeClr val="accent2"/>
                </a:solidFill>
              </a:rPr>
              <a:t>venue of advancement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56280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 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driven design paradigm 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source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code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verified against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tests previously scripted</a:t>
            </a:r>
          </a:p>
          <a:p>
            <a:pPr lvl="1"/>
            <a:r>
              <a:rPr lang="en-US" sz="1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u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nit testing for atomic pieces of source code</a:t>
            </a:r>
            <a:endParaRPr lang="en-US" sz="18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extreme programming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test-first concepts in ’99</a:t>
            </a:r>
          </a:p>
          <a:p>
            <a:pPr lvl="1">
              <a:buNone/>
            </a:pPr>
            <a:endParaRPr lang="en-US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Kent Beck</a:t>
            </a: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credited patron of the process</a:t>
            </a:r>
          </a:p>
          <a:p>
            <a:pPr lvl="1"/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TDD By </a:t>
            </a:r>
            <a:r>
              <a:rPr lang="en-US" sz="1800" i="1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Example,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2003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accent2"/>
                </a:solidFill>
              </a:rPr>
              <a:t>( </a:t>
            </a:r>
            <a:r>
              <a:rPr lang="en-US" sz="3200" dirty="0" smtClean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 smtClean="0">
                <a:solidFill>
                  <a:schemeClr val="accent2"/>
                </a:solidFill>
              </a:rPr>
              <a:t>) test driven development </a:t>
            </a:r>
            <a:r>
              <a:rPr lang="en-US" sz="3200" dirty="0" smtClean="0">
                <a:solidFill>
                  <a:schemeClr val="accent2"/>
                </a:solidFill>
              </a:rPr>
              <a:t>discourse ::</a:t>
            </a:r>
            <a:br>
              <a:rPr lang="en-US" sz="3200" dirty="0" smtClean="0">
                <a:solidFill>
                  <a:schemeClr val="accent2"/>
                </a:solidFill>
              </a:rPr>
            </a:br>
            <a:r>
              <a:rPr lang="en-US" sz="3200" dirty="0">
                <a:solidFill>
                  <a:schemeClr val="accent2"/>
                </a:solidFill>
              </a:rPr>
              <a:t>	</a:t>
            </a:r>
            <a:r>
              <a:rPr lang="en-US" sz="3200" dirty="0" smtClean="0">
                <a:solidFill>
                  <a:schemeClr val="accent2"/>
                </a:solidFill>
              </a:rPr>
              <a:t>first baseline – structure and discipline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t</a:t>
            </a:r>
            <a:r>
              <a:rPr lang="en-US" sz="2400" dirty="0" err="1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.d.d</a:t>
            </a:r>
            <a:r>
              <a:rPr lang="en-US" sz="2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. technique</a:t>
            </a:r>
          </a:p>
          <a:p>
            <a:pPr lvl="1"/>
            <a:r>
              <a:rPr lang="en-US" sz="1800" cap="small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– make a test for an atomic piece of code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the new test fails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a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ll other tests should be passing</a:t>
            </a:r>
          </a:p>
          <a:p>
            <a:pPr lvl="2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ii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make changes to the source via feature or function install</a:t>
            </a:r>
          </a:p>
          <a:p>
            <a:pPr lvl="1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cap="small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800" cap="small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</a:t>
            </a:r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 	– run all tests and verify that every test now passes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n the event of failure: diagnose, isolate and repair breaks</a:t>
            </a:r>
          </a:p>
          <a:p>
            <a:pPr lvl="4"/>
            <a:r>
              <a:rPr lang="en-US" sz="1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</a:t>
            </a:r>
            <a:r>
              <a:rPr lang="en-US" sz="14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ither in tests or source</a:t>
            </a:r>
          </a:p>
          <a:p>
            <a:pPr lvl="3"/>
            <a:endParaRPr lang="en-US" sz="1400" dirty="0" smtClean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1"/>
            <a:r>
              <a:rPr lang="en-US" sz="18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v 	– clean up code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efactor to remove duplication</a:t>
            </a:r>
          </a:p>
          <a:p>
            <a:pPr lvl="3"/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</a:t>
            </a:r>
            <a:r>
              <a:rPr lang="en-US" sz="16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ocumentation – inline or otherwise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>
                <a:solidFill>
                  <a:schemeClr val="accent2"/>
                </a:solidFill>
              </a:rPr>
              <a:t>) test driven development </a:t>
            </a:r>
            <a:r>
              <a:rPr lang="en-US" sz="3200" dirty="0" smtClean="0">
                <a:solidFill>
                  <a:schemeClr val="accent2"/>
                </a:solidFill>
              </a:rPr>
              <a:t>discourse</a:t>
            </a:r>
            <a:endParaRPr lang="en-U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4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( </a:t>
            </a:r>
            <a:r>
              <a:rPr lang="en-US" sz="3200" dirty="0">
                <a:solidFill>
                  <a:schemeClr val="accent2"/>
                </a:solidFill>
                <a:latin typeface="Symbol" pitchFamily="18" charset="2"/>
              </a:rPr>
              <a:t>b </a:t>
            </a:r>
            <a:r>
              <a:rPr lang="en-US" sz="3200" dirty="0">
                <a:solidFill>
                  <a:schemeClr val="accent2"/>
                </a:solidFill>
              </a:rPr>
              <a:t>) test driven development discourse</a:t>
            </a:r>
          </a:p>
        </p:txBody>
      </p:sp>
      <p:pic>
        <p:nvPicPr>
          <p:cNvPr id="4" name="Picture 2" descr="C:\Users\mjs0031\Desktop\Test-driven_development.PN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447800"/>
            <a:ext cx="5824038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38400" y="5791200"/>
            <a:ext cx="6547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~source  ::   </a:t>
            </a:r>
            <a:r>
              <a:rPr lang="en-US" dirty="0" smtClean="0">
                <a:solidFill>
                  <a:schemeClr val="accent2"/>
                </a:solidFill>
                <a:hlinkClick r:id="rId3"/>
              </a:rPr>
              <a:t>http</a:t>
            </a:r>
            <a:r>
              <a:rPr lang="en-US" dirty="0">
                <a:solidFill>
                  <a:schemeClr val="accent2"/>
                </a:solidFill>
                <a:hlinkClick r:id="rId3"/>
              </a:rPr>
              <a:t>://en.wikipedia.org/wiki/Test-driven_development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73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greater purpose</a:t>
            </a: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to answer questions regarding development status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how confident am I that this piece of code actually works? ”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input verification		</a:t>
            </a:r>
            <a:r>
              <a:rPr lang="en-US" sz="1700" dirty="0" smtClean="0">
                <a:solidFill>
                  <a:schemeClr val="accent4">
                    <a:lumMod val="40000"/>
                    <a:lumOff val="60000"/>
                  </a:schemeClr>
                </a:solidFill>
              </a:rPr>
              <a:t>	initialization</a:t>
            </a:r>
            <a:endParaRPr lang="en-US" sz="17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internal logic mechanics 		algorithmic behavior ( white box )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error handling logic 		graceful failures</a:t>
            </a:r>
          </a:p>
          <a:p>
            <a:pPr lvl="4"/>
            <a:r>
              <a:rPr lang="en-US" sz="17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output verification		algorithmic return ( black box )</a:t>
            </a: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lvl="2"/>
            <a:r>
              <a:rPr lang="en-US" sz="1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“ is the piece of code actually finished? ”</a:t>
            </a:r>
          </a:p>
          <a:p>
            <a:pPr lvl="4"/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… if I know I’ve built rigorous tests from use cases, </a:t>
            </a:r>
          </a:p>
          <a:p>
            <a:pPr marL="1371600" lvl="5" indent="0">
              <a:buNone/>
            </a:pPr>
            <a:r>
              <a:rPr lang="en-US" sz="1700" i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				and my source passes those tests…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(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  <a:latin typeface="Symbol" pitchFamily="18" charset="2"/>
              </a:rPr>
              <a:t>b </a:t>
            </a:r>
            <a:r>
              <a:rPr lang="en-US" sz="3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) test driven development discourse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633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13430</TotalTime>
  <Words>1958</Words>
  <Application>Microsoft Office PowerPoint</Application>
  <PresentationFormat>On-screen Show (4:3)</PresentationFormat>
  <Paragraphs>406</Paragraphs>
  <Slides>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Concourse</vt:lpstr>
      <vt:lpstr>analog driven development re-harnessing the conceptual mind</vt:lpstr>
      <vt:lpstr>readme.md</vt:lpstr>
      <vt:lpstr>( a ) FutureLab ::    the venue of advancement</vt:lpstr>
      <vt:lpstr>( a ) FutureLab ::    the venue of advancement</vt:lpstr>
      <vt:lpstr>( a ) FutureLab ::    the venue of advancement</vt:lpstr>
      <vt:lpstr>( b ) test driven development discourse ::  first baseline – structure and discipline</vt:lpstr>
      <vt:lpstr>( b ) test driven development discourse</vt:lpstr>
      <vt:lpstr>( b ) test driven development discourse</vt:lpstr>
      <vt:lpstr>( b ) test driven development discourse</vt:lpstr>
      <vt:lpstr>( g ) conceptualization discourse ::   second baseline – nature of inquiry </vt:lpstr>
      <vt:lpstr>( g ) conceptualization discourse ::  symbols reliant upon related concepts</vt:lpstr>
      <vt:lpstr>( g ) conceptualization discourse ::      first order mapping</vt:lpstr>
      <vt:lpstr>PowerPoint Presentation</vt:lpstr>
      <vt:lpstr>definitions part one</vt:lpstr>
      <vt:lpstr>PowerPoint Presentation</vt:lpstr>
      <vt:lpstr>PowerPoint Presentation</vt:lpstr>
      <vt:lpstr>t.d.d.  discourse</vt:lpstr>
      <vt:lpstr>t.d.d. 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definitions part two</vt:lpstr>
      <vt:lpstr>PowerPoint Presentation</vt:lpstr>
      <vt:lpstr>a.t.d.d.  discourse</vt:lpstr>
      <vt:lpstr>a.t.d.d.  execution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a.t.d.d.  discourse cont’d</vt:lpstr>
      <vt:lpstr>PowerPoint Presentation</vt:lpstr>
      <vt:lpstr>PowerPoint Presentation</vt:lpstr>
      <vt:lpstr>PowerPoint Presentation</vt:lpstr>
      <vt:lpstr>comparative discourse</vt:lpstr>
      <vt:lpstr>PowerPoint Presentation</vt:lpstr>
      <vt:lpstr>f.a.q.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Swann</dc:creator>
  <cp:lastModifiedBy>Matthew Swann</cp:lastModifiedBy>
  <cp:revision>182</cp:revision>
  <dcterms:created xsi:type="dcterms:W3CDTF">2013-09-19T15:49:40Z</dcterms:created>
  <dcterms:modified xsi:type="dcterms:W3CDTF">2014-04-15T19:09:22Z</dcterms:modified>
</cp:coreProperties>
</file>