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3" r:id="rId4"/>
    <p:sldId id="294" r:id="rId5"/>
    <p:sldId id="296" r:id="rId6"/>
    <p:sldId id="295" r:id="rId7"/>
    <p:sldId id="258" r:id="rId8"/>
    <p:sldId id="260" r:id="rId9"/>
    <p:sldId id="292" r:id="rId10"/>
    <p:sldId id="259" r:id="rId11"/>
    <p:sldId id="261" r:id="rId12"/>
    <p:sldId id="262" r:id="rId13"/>
    <p:sldId id="282" r:id="rId14"/>
    <p:sldId id="283" r:id="rId15"/>
    <p:sldId id="263" r:id="rId16"/>
    <p:sldId id="284" r:id="rId17"/>
    <p:sldId id="264" r:id="rId18"/>
    <p:sldId id="265" r:id="rId19"/>
    <p:sldId id="285" r:id="rId20"/>
    <p:sldId id="267" r:id="rId21"/>
    <p:sldId id="266" r:id="rId22"/>
    <p:sldId id="268" r:id="rId23"/>
    <p:sldId id="269" r:id="rId24"/>
    <p:sldId id="270" r:id="rId25"/>
    <p:sldId id="271" r:id="rId26"/>
    <p:sldId id="272" r:id="rId27"/>
    <p:sldId id="274" r:id="rId28"/>
    <p:sldId id="275" r:id="rId29"/>
    <p:sldId id="286" r:id="rId30"/>
    <p:sldId id="287" r:id="rId31"/>
    <p:sldId id="288" r:id="rId32"/>
    <p:sldId id="276" r:id="rId33"/>
    <p:sldId id="289" r:id="rId34"/>
    <p:sldId id="290" r:id="rId35"/>
    <p:sldId id="291" r:id="rId36"/>
    <p:sldId id="278" r:id="rId37"/>
    <p:sldId id="280" r:id="rId38"/>
    <p:sldId id="279" r:id="rId39"/>
    <p:sldId id="27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9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-driven_developme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</a:t>
            </a:r>
            <a:r>
              <a:rPr lang="en-US" dirty="0" smtClean="0">
                <a:solidFill>
                  <a:schemeClr val="accent3"/>
                </a:solidFill>
              </a:rPr>
              <a:t>nalog driven development</a:t>
            </a:r>
            <a:br>
              <a:rPr lang="en-US" dirty="0" smtClean="0">
                <a:solidFill>
                  <a:schemeClr val="accent3"/>
                </a:solidFill>
              </a:rPr>
            </a:br>
            <a:r>
              <a:rPr lang="en-US" sz="2800" dirty="0" smtClean="0">
                <a:solidFill>
                  <a:schemeClr val="accent3"/>
                </a:solidFill>
              </a:rPr>
              <a:t>re-harnessing the conceptual mind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3"/>
                </a:solidFill>
              </a:rPr>
              <a:t>2014-04-15</a:t>
            </a:r>
            <a:endParaRPr lang="en-US" sz="2400" dirty="0" smtClean="0">
              <a:solidFill>
                <a:schemeClr val="accent3"/>
              </a:solidFill>
            </a:endParaRPr>
          </a:p>
          <a:p>
            <a:r>
              <a:rPr lang="en-US" sz="2400" dirty="0" err="1" smtClean="0">
                <a:solidFill>
                  <a:schemeClr val="accent3"/>
                </a:solidFill>
              </a:rPr>
              <a:t>matthew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james</a:t>
            </a:r>
            <a:r>
              <a:rPr lang="en-US" sz="2400" dirty="0" smtClean="0">
                <a:solidFill>
                  <a:schemeClr val="accent3"/>
                </a:solidFill>
              </a:rPr>
              <a:t> </a:t>
            </a:r>
            <a:r>
              <a:rPr lang="en-US" sz="2400" dirty="0" err="1" smtClean="0">
                <a:solidFill>
                  <a:schemeClr val="accent3"/>
                </a:solidFill>
              </a:rPr>
              <a:t>swann</a:t>
            </a:r>
            <a:endParaRPr lang="en-US" sz="2400" dirty="0" smtClean="0">
              <a:solidFill>
                <a:schemeClr val="accent3"/>
              </a:solidFill>
            </a:endParaRPr>
          </a:p>
          <a:p>
            <a:r>
              <a:rPr lang="en-US" sz="2400" dirty="0" smtClean="0">
                <a:solidFill>
                  <a:schemeClr val="accent3"/>
                </a:solidFill>
              </a:rPr>
              <a:t>a</a:t>
            </a:r>
            <a:r>
              <a:rPr lang="en-US" sz="2400" dirty="0" smtClean="0">
                <a:solidFill>
                  <a:schemeClr val="accent3"/>
                </a:solidFill>
              </a:rPr>
              <a:t>uburn university</a:t>
            </a:r>
            <a:endParaRPr lang="en-US" sz="2400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answer questions regarding development status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rror handling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mechanics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and my source passes those tests…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discourse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05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– ‘ add a test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creation of test from use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cases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before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writing any source code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urpose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to write a test that will run, but will also fail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ustification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 be able to answer “ am I done? ”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on-failing test means no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unctionality already written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ad test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943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cont’d – ‘ add a test ’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novel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imple setters or getters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onstructor equivalence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ight-weight algorithm install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odification of existing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equirements changes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multi-phase heavy-weight algorithm install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ython example 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one – verification of parameters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two – error handling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three – verification of external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four – verification of internal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five – verification of finalized output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1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retribution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component/tests.py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skeleton trio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81200" y="1524000"/>
            <a:ext cx="5133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26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invoice/tests.py	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validation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3074" name="Picture 2" descr="C:\Users\mjs0031\Desktop\validation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00100"/>
            <a:ext cx="5715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run all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 entire test harness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previously created tests all pass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currently created test fails during run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driving force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confidence metric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75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assignment/tests.py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anguage	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long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C:\Users\mjs0031\Desktop\long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299" y="1219200"/>
            <a:ext cx="8115301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347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write production code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write the production code necessary to fulfill project requirements matching currently created test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nstallation of production code is obviously necessary 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ssignment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deadline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grade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money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esolution of boredom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mpressing some…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61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erify correctness of production code against previously scripted tests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eed appropriately working product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refactor and re-run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leanup documentation, loose ends, re-structuring of functions,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etc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run – ensure stability and correctness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larification, efficiency, readability while retaining verified correctness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8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2000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explicit failures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5123" name="Picture 3" descr="C:\Users\mjs0031\Desktop\explicit_fail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299" y="876300"/>
            <a:ext cx="7353301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85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the venue of advancement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driven development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discourse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conceptualization discourse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analog driven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development discourse and execution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eadme.md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js0031\Desktop\Test-driven_develop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2974" y="1127193"/>
            <a:ext cx="65055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5791200"/>
            <a:ext cx="6098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~ source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  <a:hlinkClick r:id="rId3"/>
              </a:rPr>
              <a:t>http://en.wikipedia.org/wiki/Test-driven_development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t.d.d</a:t>
            </a:r>
            <a:r>
              <a:rPr lang="en-US" sz="2000" b="1" i="1" dirty="0" smtClean="0">
                <a:solidFill>
                  <a:schemeClr val="accent3"/>
                </a:solidFill>
              </a:rPr>
              <a:t>. graphic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0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non-digital, therefore computer-less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nvolving continuous space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implement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by which analog or continuous space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pen, pencil, dry-erase marker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surface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on which analog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paper (comes out of a printer), whiteboard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</a:t>
            </a:r>
            <a:r>
              <a:rPr lang="en-US" dirty="0" smtClean="0">
                <a:solidFill>
                  <a:schemeClr val="accent3"/>
                </a:solidFill>
              </a:rPr>
              <a:t>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14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non-panicked analog design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 analog software design disassociated from the pressure of deadlines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 test driven development {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on-panicked analog design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complex situational tests that strongly exercise the limitations of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large enough to require well designed test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ubsequently, analog design of complex software components or algorithms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without a computer in the room</a:t>
            </a:r>
          </a:p>
        </p:txBody>
      </p:sp>
    </p:spTree>
    <p:extLst>
      <p:ext uri="{BB962C8B-B14F-4D97-AF65-F5344CB8AC3E}">
        <p14:creationId xmlns:p14="http://schemas.microsoft.com/office/powerpoint/2010/main" xmlns="" val="5234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will work as intended? ”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and data dependencies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olving only the necessary problems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refactoring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vs. package interfacing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actually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finished? ”</a:t>
            </a:r>
          </a:p>
          <a:p>
            <a:pPr lvl="4"/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paper-based test battery,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</a:t>
            </a: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my source passes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java/python </a:t>
            </a:r>
            <a:r>
              <a:rPr lang="en-US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encoded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tests…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discourse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– ‘ escape technology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emoval of one’s self from biases of syntax, IDE’s, frameworks, etc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tools that would force your code to be written in a certain way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villains that would immediately begin to box out creativity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languages are simply a mechanism for representing a conceptual solution… not a requirement for any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solution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human mind is easily distracted by technology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human mind is easily trained to solve problems in a certain 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</a:t>
            </a:r>
            <a:r>
              <a:rPr lang="en-US" dirty="0" smtClean="0">
                <a:solidFill>
                  <a:schemeClr val="accent3"/>
                </a:solidFill>
              </a:rPr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8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prepare to settle in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find a comfortable space, bring something to write with and something to write on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show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up with at least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conceptual problem that needs solved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mentally and physically prepare to attack something difficult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 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complex logic problem deserves time and respect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if the problem involves a grade, a job, money… it deserves time and respect</a:t>
            </a:r>
          </a:p>
        </p:txBody>
      </p:sp>
    </p:spTree>
    <p:extLst>
      <p:ext uri="{BB962C8B-B14F-4D97-AF65-F5344CB8AC3E}">
        <p14:creationId xmlns:p14="http://schemas.microsoft.com/office/powerpoint/2010/main" xmlns="" val="1502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the event – phase one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ketch the problem as it exists conceptually within the human mind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ormalize conceptual understanding of the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physical problem foundation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Kepler’s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resolution of elliptical orbits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irst trial circle,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econd trial oval,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hird trial combination of the information gathered from failed trials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9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the event – phase two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challenge the foundation created to represent the problem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amend the sketch to include all use cases for the given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‘break’ the sketch or ‘enhance’ the sketch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outlying cases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potentially hard to code or resolve scenarios so long as they exist within the project requirements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hough the human mind may begin with solid conceptual understanding of the problem at hand, it must be able to resolve the entire problem space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ny bare minimum solution to a sketch that involves all use cases, will yield the minimum viable solution to the project requirements and nothing more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69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the event – phase three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pseudo code a resolution to the sketch itself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preserve the integrity of the time and effort thoroughly exploring the problem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blueprint the algorithm to solve the problem at large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whole point of this exercise is to solve a problem… should probably write that solution down as it stands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 won’t remember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</a:t>
            </a:r>
            <a:r>
              <a:rPr lang="en-US" i="1" u="sng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promise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)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eginning to formalize a resolution to one problem allows the human mind to more clearly begin comprehending the next 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19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internal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7171" name="Picture 3" descr="C:\Users\mjs0031\Desktop\setup inter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76300"/>
            <a:ext cx="630555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218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 smtClean="0"/>
              <a:t>istory</a:t>
            </a:r>
          </a:p>
          <a:p>
            <a:pPr lvl="1"/>
            <a:r>
              <a:rPr lang="en-US" dirty="0" smtClean="0"/>
              <a:t>Walt </a:t>
            </a:r>
            <a:r>
              <a:rPr lang="en-US" dirty="0" err="1" smtClean="0"/>
              <a:t>Woltosz</a:t>
            </a:r>
            <a:r>
              <a:rPr lang="en-US" dirty="0" smtClean="0"/>
              <a:t>, ‘77 aerospace 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eam of scientists</a:t>
            </a:r>
          </a:p>
          <a:p>
            <a:pPr lvl="1"/>
            <a:r>
              <a:rPr lang="en-US" dirty="0" smtClean="0"/>
              <a:t>‘90’s platforms – visual basic, C</a:t>
            </a:r>
          </a:p>
          <a:p>
            <a:pPr lvl="1"/>
            <a:r>
              <a:rPr lang="en-US" dirty="0" smtClean="0"/>
              <a:t>‘single click’ program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urrent</a:t>
            </a:r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eam of students</a:t>
            </a:r>
          </a:p>
          <a:p>
            <a:pPr lvl="1"/>
            <a:r>
              <a:rPr lang="en-US" dirty="0" smtClean="0"/>
              <a:t> android mobile devices – java 7.0, droid 2.4 – 4.2 &lt;check this&gt;</a:t>
            </a:r>
          </a:p>
          <a:p>
            <a:pPr lvl="1"/>
            <a:r>
              <a:rPr lang="en-US" dirty="0" err="1" smtClean="0"/>
              <a:t>reversioned</a:t>
            </a:r>
            <a:r>
              <a:rPr lang="en-US" dirty="0" smtClean="0"/>
              <a:t> and </a:t>
            </a:r>
            <a:r>
              <a:rPr lang="en-US" dirty="0" err="1" smtClean="0"/>
              <a:t>revisioned</a:t>
            </a:r>
            <a:r>
              <a:rPr lang="en-US" dirty="0" smtClean="0"/>
              <a:t> retaining 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) </a:t>
            </a:r>
            <a:r>
              <a:rPr lang="en-US" dirty="0" err="1" smtClean="0"/>
              <a:t>FutureLab</a:t>
            </a:r>
            <a:r>
              <a:rPr lang="en-US" dirty="0" smtClean="0"/>
              <a:t> – the venue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external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8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project 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future_lab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b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/Testing/Shape_Suite.java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4.0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8194" name="Picture 2" descr="C:\Users\mjs0031\Desktop\setup exter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5436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950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testdata</a:t>
            </a:r>
            <a:r>
              <a:rPr lang="en-US" sz="2000" b="1" i="1" dirty="0" smtClean="0">
                <a:solidFill>
                  <a:schemeClr val="accent3"/>
                </a:solidFill>
              </a:rPr>
              <a:t> import harness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testing/Big_Momma.py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9219" name="Picture 3" descr="C:\Users\mjs0031\Desktop\testdata import harn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8007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5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humans conceptually attack almost every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architecture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big does this building need to be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do I want the building to look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my budget for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the purpose of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long until the building needs to open</a:t>
            </a:r>
          </a:p>
          <a:p>
            <a:pPr lvl="2"/>
            <a:endParaRPr lang="en-US" dirty="0" smtClean="0"/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reconsidering architecture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blueprints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formal project layout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 months later –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holy cow… there’s a stair case in the elevator shaft… how the….</a:t>
            </a:r>
          </a:p>
          <a:p>
            <a:pPr lvl="2"/>
            <a:endParaRPr lang="en-US" dirty="0" smtClean="0"/>
          </a:p>
          <a:p>
            <a:pPr lvl="4"/>
            <a:endParaRPr lang="en-US" dirty="0"/>
          </a:p>
          <a:p>
            <a:pPr marL="1143000" lvl="4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 smtClean="0">
                <a:solidFill>
                  <a:schemeClr val="accent3"/>
                </a:solidFill>
              </a:rPr>
              <a:t>.  </a:t>
            </a:r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iscourse cont’d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29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42" name="Picture 2" descr="C:\Users\mjs0031\Desktop\bug 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11313"/>
            <a:ext cx="6858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00069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7" name="Picture 3" descr="C:\Users\mjs0031\Desktop\bug tw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817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3997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won’t fix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2290" name="Picture 2" descr="C:\Users\mjs0031\Desktop\wont fi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066800"/>
            <a:ext cx="690562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008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smaller tasks with little to no design overhead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nvolves a machine every time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large design work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equires the human to remember he or she is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still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 human and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doesn’t need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to be at a keyboard to solve a logic problem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utually exclusive?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o, in fact when one get’s good at both they feed into each other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ualistic implementation yields improved results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comparative discourse</a:t>
            </a:r>
          </a:p>
        </p:txBody>
      </p:sp>
    </p:spTree>
    <p:extLst>
      <p:ext uri="{BB962C8B-B14F-4D97-AF65-F5344CB8AC3E}">
        <p14:creationId xmlns:p14="http://schemas.microsoft.com/office/powerpoint/2010/main" xmlns="" val="32116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existing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existing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 existence for any refactoring or requirement changes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assurance for minimum viable product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debugging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designed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designed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arge scope assurance for minimum viable product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arly stage isolation of ‘ power ’ vs. ‘ support ’ functionality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refactoring</a:t>
            </a:r>
          </a:p>
        </p:txBody>
      </p:sp>
    </p:spTree>
    <p:extLst>
      <p:ext uri="{BB962C8B-B14F-4D97-AF65-F5344CB8AC3E}">
        <p14:creationId xmlns:p14="http://schemas.microsoft.com/office/powerpoint/2010/main" xmlns="" val="1951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Questions…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f.a.q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2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 cookout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when to start the grill is based on when people will arrive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beer to throw in a cooler matches a beer the guests like to drink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time of the event may be based on ‘ the big game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pPr marL="630936" lvl="2" indent="0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re-considering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cookout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without a plan or concept as to what is going on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 the grill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now,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 definitely need it at some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 anyway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hen do I need x, y, z?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send someone to the store but don’t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let him check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fridge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hat are x, y, z? and are they even needed?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flip the channel to ESPN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even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though no one speaks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idn’t read the documentation?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has that ‘other’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futbol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?!!!?!!???</a:t>
            </a:r>
          </a:p>
          <a:p>
            <a:pPr lvl="6"/>
            <a:r>
              <a:rPr lang="en-US" dirty="0" smtClean="0">
                <a:solidFill>
                  <a:schemeClr val="accent3"/>
                </a:solidFill>
              </a:rPr>
              <a:t>but I don’t know python……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60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driven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paradigm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 code then verified against tests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extreme programming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Kent Beck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redited patron of the process</a:t>
            </a:r>
          </a:p>
          <a:p>
            <a:pPr lvl="1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TDD By Example 2003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discourse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		initialization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and my source passes those tests…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production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executed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fulfill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requirements of a given project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‘source code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ine by line translation of a conceptual abstraction into source 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oftware development process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ethodology by which software is created in a structured and disciplined manner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one</a:t>
            </a:r>
          </a:p>
        </p:txBody>
      </p:sp>
    </p:spTree>
    <p:extLst>
      <p:ext uri="{BB962C8B-B14F-4D97-AF65-F5344CB8AC3E}">
        <p14:creationId xmlns:p14="http://schemas.microsoft.com/office/powerpoint/2010/main" xmlns="" val="4070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atomic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verification of singular unit of production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caffolding by which production code will be measured and thereby verified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ollection of tests,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gathered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match the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the production code itself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driven development {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 development process employing a test-first programming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3" name="Picture 2" descr="C:\Users\mjs0031\Desktop\atomic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4104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28600" y="288587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atomic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2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10210</TotalTime>
  <Words>1645</Words>
  <Application>Microsoft Office PowerPoint</Application>
  <PresentationFormat>On-screen Show (4:3)</PresentationFormat>
  <Paragraphs>337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Concourse</vt:lpstr>
      <vt:lpstr>analog driven development re-harnessing the conceptual mind</vt:lpstr>
      <vt:lpstr>readme.md</vt:lpstr>
      <vt:lpstr>( a ) FutureLab – the venue</vt:lpstr>
      <vt:lpstr>( b ) test driven development discourse</vt:lpstr>
      <vt:lpstr>Slide 5</vt:lpstr>
      <vt:lpstr>Slide 6</vt:lpstr>
      <vt:lpstr>definitions part one</vt:lpstr>
      <vt:lpstr>Slide 8</vt:lpstr>
      <vt:lpstr>Slide 9</vt:lpstr>
      <vt:lpstr>t.d.d.  discourse</vt:lpstr>
      <vt:lpstr>t.d.d.  execution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definitions part two</vt:lpstr>
      <vt:lpstr>Slide 22</vt:lpstr>
      <vt:lpstr>a.t.d.d.  discourse</vt:lpstr>
      <vt:lpstr>a.t.d.d.  execution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a.t.d.d.  discourse cont’d</vt:lpstr>
      <vt:lpstr>Slide 33</vt:lpstr>
      <vt:lpstr>Slide 34</vt:lpstr>
      <vt:lpstr>Slide 35</vt:lpstr>
      <vt:lpstr>comparative discourse</vt:lpstr>
      <vt:lpstr>Slide 37</vt:lpstr>
      <vt:lpstr>f.a.q.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Jim Swann</cp:lastModifiedBy>
  <cp:revision>157</cp:revision>
  <dcterms:created xsi:type="dcterms:W3CDTF">2013-09-19T15:49:40Z</dcterms:created>
  <dcterms:modified xsi:type="dcterms:W3CDTF">2014-04-10T00:35:46Z</dcterms:modified>
</cp:coreProperties>
</file>