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305" r:id="rId4"/>
    <p:sldId id="293" r:id="rId5"/>
    <p:sldId id="297" r:id="rId6"/>
    <p:sldId id="304" r:id="rId7"/>
    <p:sldId id="294" r:id="rId8"/>
    <p:sldId id="299" r:id="rId9"/>
    <p:sldId id="300" r:id="rId10"/>
    <p:sldId id="298" r:id="rId11"/>
    <p:sldId id="301" r:id="rId12"/>
    <p:sldId id="302" r:id="rId13"/>
    <p:sldId id="303" r:id="rId14"/>
    <p:sldId id="306" r:id="rId15"/>
    <p:sldId id="307" r:id="rId16"/>
    <p:sldId id="308" r:id="rId17"/>
    <p:sldId id="311" r:id="rId18"/>
    <p:sldId id="312" r:id="rId19"/>
    <p:sldId id="309" r:id="rId20"/>
    <p:sldId id="310" r:id="rId21"/>
    <p:sldId id="313" r:id="rId22"/>
    <p:sldId id="314" r:id="rId23"/>
    <p:sldId id="315" r:id="rId24"/>
    <p:sldId id="318" r:id="rId25"/>
    <p:sldId id="317" r:id="rId26"/>
    <p:sldId id="295" r:id="rId27"/>
    <p:sldId id="320" r:id="rId28"/>
    <p:sldId id="321" r:id="rId29"/>
    <p:sldId id="322" r:id="rId30"/>
    <p:sldId id="323" r:id="rId31"/>
    <p:sldId id="324" r:id="rId32"/>
    <p:sldId id="325" r:id="rId33"/>
    <p:sldId id="2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92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4/16/2014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-driven_develop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analog driven development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re-harnessing the conceptual mind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772400" cy="1199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2014-04-15</a:t>
            </a:r>
          </a:p>
          <a:p>
            <a:r>
              <a:rPr lang="en-US" sz="2400" dirty="0" err="1" smtClean="0">
                <a:solidFill>
                  <a:schemeClr val="accent2"/>
                </a:solidFill>
              </a:rPr>
              <a:t>matthew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james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swann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auburn university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2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		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initialization</a:t>
            </a:r>
            <a:endParaRPr lang="en-US" sz="17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logic mechanics 		algorithmic behavior ( white box )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 handling logic 		graceful failures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		algorithmic return ( black box )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sz="17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sz="17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and my source passes those tests…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    first baseline – structure and discipline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0633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nquiry – structured and disciplined discovery</a:t>
            </a: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concepts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ymbolic representations mapped to other symbolic representations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hysical manifestation versus functional usage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chair :: used for single person seating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sofa  :: used for multiple person seating, or napping while laying down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ymbolic layering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ogical chain of abstraction, from general to specific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furniture :: chair :: comfy chair :: comfy office chair with wheels and a heated seat</a:t>
            </a:r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emporal relationship of thought and expression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non-reflexive, non-spontaneous, and entirely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volitional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to have for lunch?”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test to write for this source?”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( </a:t>
            </a:r>
            <a:r>
              <a:rPr lang="en-US" sz="3600" dirty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600" dirty="0">
                <a:solidFill>
                  <a:schemeClr val="accent2"/>
                </a:solidFill>
              </a:rPr>
              <a:t>) conceptualization </a:t>
            </a:r>
            <a:r>
              <a:rPr lang="en-US" sz="3600" dirty="0" smtClean="0">
                <a:solidFill>
                  <a:schemeClr val="accent2"/>
                </a:solidFill>
              </a:rPr>
              <a:t>discourse ::</a:t>
            </a:r>
            <a:r>
              <a:rPr lang="en-US" sz="3800" dirty="0" smtClean="0">
                <a:solidFill>
                  <a:schemeClr val="accent2"/>
                </a:solidFill>
              </a:rPr>
              <a:t/>
            </a:r>
            <a:br>
              <a:rPr lang="en-US" sz="3800" dirty="0" smtClean="0">
                <a:solidFill>
                  <a:schemeClr val="accent2"/>
                </a:solidFill>
              </a:rPr>
            </a:br>
            <a:r>
              <a:rPr lang="en-US" sz="3800" dirty="0">
                <a:solidFill>
                  <a:schemeClr val="accent2"/>
                </a:solidFill>
              </a:rPr>
              <a:t>	</a:t>
            </a:r>
            <a:r>
              <a:rPr lang="en-US" sz="3800" dirty="0" smtClean="0">
                <a:solidFill>
                  <a:schemeClr val="accent2"/>
                </a:solidFill>
              </a:rPr>
              <a:t>	</a:t>
            </a:r>
            <a:r>
              <a:rPr lang="en-US" sz="3800" dirty="0" smtClean="0">
                <a:solidFill>
                  <a:schemeClr val="accent2"/>
                </a:solidFill>
              </a:rPr>
              <a:t> </a:t>
            </a:r>
            <a:r>
              <a:rPr lang="en-US" sz="3600" dirty="0" smtClean="0">
                <a:solidFill>
                  <a:schemeClr val="accent2"/>
                </a:solidFill>
              </a:rPr>
              <a:t>second </a:t>
            </a:r>
            <a:r>
              <a:rPr lang="en-US" sz="3600" dirty="0" smtClean="0">
                <a:solidFill>
                  <a:schemeClr val="accent2"/>
                </a:solidFill>
              </a:rPr>
              <a:t>baseline – nature of inquiry 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44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poken language as conceptual encoding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Don Quixote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by Miguel de 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Cervantes </a:t>
            </a:r>
            <a:r>
              <a:rPr lang="en-US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Saavendra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story versus a story in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panish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versus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english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bound literary work constructed of printed words on paper 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ibro</a:t>
            </a:r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book</a:t>
            </a: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 language as conceptual encoding</a:t>
            </a:r>
          </a:p>
          <a:p>
            <a:pPr lvl="1"/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versus python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alue assignment</a:t>
            </a:r>
          </a:p>
          <a:p>
            <a:pPr lvl="3"/>
            <a:r>
              <a:rPr lang="en-US" sz="1400" dirty="0" err="1">
                <a:solidFill>
                  <a:srgbClr val="7030A0"/>
                </a:solidFill>
                <a:cs typeface="Courier New" panose="02070309020205020404" pitchFamily="49" charset="0"/>
              </a:rPr>
              <a:t>t</a:t>
            </a:r>
            <a:r>
              <a:rPr lang="en-US" sz="1400" dirty="0" err="1" smtClean="0">
                <a:solidFill>
                  <a:srgbClr val="7030A0"/>
                </a:solidFill>
                <a:cs typeface="Courier New" panose="02070309020205020404" pitchFamily="49" charset="0"/>
              </a:rPr>
              <a:t>his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.value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 = 4;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elf.value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 = 4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ooping</a:t>
            </a:r>
          </a:p>
          <a:p>
            <a:pPr lvl="3"/>
            <a:r>
              <a:rPr lang="en-US" sz="1400" dirty="0">
                <a:solidFill>
                  <a:srgbClr val="7030A0"/>
                </a:solidFill>
              </a:rPr>
              <a:t>f</a:t>
            </a:r>
            <a:r>
              <a:rPr lang="en-US" sz="1400" dirty="0" smtClean="0">
                <a:solidFill>
                  <a:srgbClr val="7030A0"/>
                </a:solidFill>
              </a:rPr>
              <a:t>or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( </a:t>
            </a:r>
            <a:r>
              <a:rPr lang="en-US" sz="1400" dirty="0" err="1" smtClean="0">
                <a:solidFill>
                  <a:srgbClr val="7030A0"/>
                </a:solidFill>
              </a:rPr>
              <a:t>int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1400" dirty="0" smtClean="0">
                <a:solidFill>
                  <a:srgbClr val="00B0F0"/>
                </a:solidFill>
              </a:rPr>
              <a:t>zero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list.size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) 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++ ) { </a:t>
            </a:r>
            <a:r>
              <a:rPr lang="en-US" sz="1400" dirty="0" smtClean="0">
                <a:solidFill>
                  <a:srgbClr val="92D050"/>
                </a:solidFill>
              </a:rPr>
              <a:t>//do some cool things here 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  <a:p>
            <a:pPr lvl="3"/>
            <a:r>
              <a:rPr lang="en-US" sz="1400" dirty="0">
                <a:solidFill>
                  <a:srgbClr val="00B0F0"/>
                </a:solidFill>
              </a:rPr>
              <a:t>f</a:t>
            </a:r>
            <a:r>
              <a:rPr lang="en-US" sz="1400" dirty="0" smtClean="0">
                <a:solidFill>
                  <a:srgbClr val="00B0F0"/>
                </a:solidFill>
              </a:rPr>
              <a:t>or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in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list : </a:t>
            </a:r>
            <a:r>
              <a:rPr lang="en-US" sz="1400" dirty="0" smtClean="0">
                <a:solidFill>
                  <a:srgbClr val="92D050"/>
                </a:solidFill>
              </a:rPr>
              <a:t>#do the very same cool things 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200" dirty="0">
                <a:solidFill>
                  <a:schemeClr val="accent2"/>
                </a:solidFill>
              </a:rPr>
              <a:t>) conceptualization </a:t>
            </a:r>
            <a:r>
              <a:rPr lang="en-US" sz="3200" dirty="0" smtClean="0">
                <a:solidFill>
                  <a:schemeClr val="accent2"/>
                </a:solidFill>
              </a:rPr>
              <a:t>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      symbols </a:t>
            </a:r>
            <a:r>
              <a:rPr lang="en-US" sz="3200" dirty="0" smtClean="0">
                <a:solidFill>
                  <a:schemeClr val="accent2"/>
                </a:solidFill>
              </a:rPr>
              <a:t>reliant upon related concepts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first order map – mechanism for intelligent discovery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etermines a specific direction to travel when solving a problem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Nature of Inquiry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James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Blachowicz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PhD</a:t>
            </a:r>
            <a:endParaRPr lang="en-US" sz="18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sz="18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map examples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kitten and the fireplace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to get warm without getting hot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Kelper’s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study on elliptical orbit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tart with a set hypotheses known to fail</a:t>
            </a:r>
          </a:p>
          <a:p>
            <a:pPr lvl="3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ircle and oval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compare  these failures to observed results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efine hypothesis in light of observations and comparisons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200" dirty="0" smtClean="0">
                <a:solidFill>
                  <a:schemeClr val="accent2"/>
                </a:solidFill>
              </a:rPr>
              <a:t>) conceptualization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		first order mapping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8153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imilarities to 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tructure of individual tests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‘the setup’ 		– collection of actors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arget behavior 	– functional tested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ssertions 		– validity of output versus requirements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tructure of test harness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ackage by package; module by module</a:t>
            </a: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efinitive  and obvious organization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happy path  – 00 block designations 	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mechanics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target behavior  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assertions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sad path      – 99 block designations	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 handling</a:t>
            </a:r>
          </a:p>
          <a:p>
            <a:pPr lvl="4"/>
            <a:r>
              <a:rPr lang="en-US" sz="13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input validation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</a:t>
            </a:r>
            <a:r>
              <a:rPr lang="en-US" sz="3200" dirty="0" smtClean="0">
                <a:solidFill>
                  <a:schemeClr val="accent2"/>
                </a:solidFill>
              </a:rPr>
              <a:t>analog </a:t>
            </a:r>
            <a:r>
              <a:rPr lang="en-US" sz="3200" dirty="0" smtClean="0">
                <a:solidFill>
                  <a:schemeClr val="accent2"/>
                </a:solidFill>
              </a:rPr>
              <a:t>development </a:t>
            </a:r>
            <a:r>
              <a:rPr lang="en-US" sz="3200" dirty="0" smtClean="0">
                <a:solidFill>
                  <a:schemeClr val="accent2"/>
                </a:solidFill>
              </a:rPr>
              <a:t>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	          similarities to </a:t>
            </a:r>
            <a:r>
              <a:rPr lang="en-US" sz="3200" dirty="0" err="1" smtClean="0">
                <a:solidFill>
                  <a:schemeClr val="accent2"/>
                </a:solidFill>
              </a:rPr>
              <a:t>t.d.d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purpose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	:: “speed over efficiency” 	:: greedy heuristic ‘a’ 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:: efficiency over speed	:: greedy heuristic ‘b’</a:t>
            </a:r>
          </a:p>
          <a:p>
            <a:pPr lvl="1"/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nsight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:: cannot harness insight, so abandon the thought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:: kick start insight using natural strengths of the human mind; visualizations</a:t>
            </a:r>
          </a:p>
          <a:p>
            <a:pPr lvl="1"/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scope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:: one test at a time		:: focus on atomic behavior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	:: as many tests as needed	:: focus on environmental behavior</a:t>
            </a:r>
          </a:p>
          <a:p>
            <a:endParaRPr lang="en-US" sz="2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</a:t>
            </a:r>
            <a:r>
              <a:rPr lang="en-US" sz="3200" dirty="0" smtClean="0">
                <a:solidFill>
                  <a:schemeClr val="accent2"/>
                </a:solidFill>
              </a:rPr>
              <a:t>              differences from </a:t>
            </a:r>
            <a:r>
              <a:rPr lang="en-US" sz="3200" dirty="0" err="1" smtClean="0">
                <a:solidFill>
                  <a:schemeClr val="accent2"/>
                </a:solidFill>
              </a:rPr>
              <a:t>t.d.d</a:t>
            </a:r>
            <a:r>
              <a:rPr lang="en-US" sz="3200" dirty="0" smtClean="0">
                <a:solidFill>
                  <a:schemeClr val="accent2"/>
                </a:solidFill>
              </a:rPr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initial question</a:t>
            </a:r>
          </a:p>
          <a:p>
            <a:pPr lvl="1"/>
            <a:r>
              <a:rPr lang="en-US" sz="19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“how to an idea out of that guy’s head… and into this phone?”</a:t>
            </a:r>
            <a:endParaRPr lang="en-US" sz="1900" b="1" i="1" u="sng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700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sz="1700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hat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are we building? </a:t>
            </a:r>
            <a:r>
              <a:rPr lang="en-US" sz="1700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why</a:t>
            </a:r>
            <a:r>
              <a:rPr lang="en-US" sz="1700" b="1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700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why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are we building that? 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bridge analogy</a:t>
            </a:r>
          </a:p>
          <a:p>
            <a:endParaRPr lang="en-US" sz="1700" i="1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econdary question</a:t>
            </a:r>
          </a:p>
          <a:p>
            <a:pPr lvl="1"/>
            <a:r>
              <a:rPr lang="en-US" sz="19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tools and materials do we have… and what do we need?”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language(s) and </a:t>
            </a:r>
            <a:r>
              <a:rPr lang="en-US" sz="17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a.p.i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xisting artifact and prototypes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urrent project status</a:t>
            </a:r>
          </a:p>
          <a:p>
            <a:pPr lvl="2"/>
            <a:endParaRPr lang="en-US" sz="17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ertiary question</a:t>
            </a:r>
          </a:p>
          <a:p>
            <a:pPr lvl="1"/>
            <a:r>
              <a:rPr lang="en-US" sz="19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“how do we get from our current status to where we need to be?”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ia first order mapping</a:t>
            </a:r>
          </a:p>
          <a:p>
            <a:pPr lvl="2"/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ia physical visualization and tinkering</a:t>
            </a:r>
            <a:endParaRPr lang="en-US" sz="17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</a:t>
            </a:r>
            <a:r>
              <a:rPr lang="en-US" sz="3200" dirty="0" smtClean="0">
                <a:solidFill>
                  <a:schemeClr val="accent2"/>
                </a:solidFill>
              </a:rPr>
              <a:t>discourse </a:t>
            </a:r>
            <a:r>
              <a:rPr lang="en-US" sz="3200" dirty="0" smtClean="0">
                <a:solidFill>
                  <a:schemeClr val="accent2"/>
                </a:solidFill>
              </a:rPr>
              <a:t>&amp;&amp;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 </a:t>
            </a:r>
            <a:r>
              <a:rPr lang="en-US" sz="3200" dirty="0" smtClean="0">
                <a:solidFill>
                  <a:schemeClr val="accent2"/>
                </a:solidFill>
              </a:rPr>
              <a:t>                  first order mapping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31_01_00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980182" y="190393"/>
            <a:ext cx="5181600" cy="78488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</a:t>
            </a:r>
            <a:r>
              <a:rPr lang="en-US" sz="3200" dirty="0" smtClean="0">
                <a:solidFill>
                  <a:schemeClr val="accent2"/>
                </a:solidFill>
              </a:rPr>
              <a:t>evidence ::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test_collision_31_00_00_check (</a:t>
            </a:r>
            <a:r>
              <a:rPr lang="en-US" sz="3200" i="1" dirty="0" smtClean="0">
                <a:solidFill>
                  <a:schemeClr val="accent2"/>
                </a:solidFill>
              </a:rPr>
              <a:t>analog aspect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 test_collision_31_01_00_collision_chec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1" y="1346348"/>
            <a:ext cx="4419600" cy="551165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evidence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test_collision_31_00_00_check </a:t>
            </a:r>
            <a:r>
              <a:rPr lang="en-US" sz="3200" dirty="0" smtClean="0">
                <a:solidFill>
                  <a:schemeClr val="accent2"/>
                </a:solidFill>
              </a:rPr>
              <a:t>(</a:t>
            </a:r>
            <a:r>
              <a:rPr lang="en-US" sz="3200" i="1" dirty="0" smtClean="0">
                <a:solidFill>
                  <a:schemeClr val="accent2"/>
                </a:solidFill>
              </a:rPr>
              <a:t>digital </a:t>
            </a:r>
            <a:r>
              <a:rPr lang="en-US" sz="3200" i="1" dirty="0" smtClean="0">
                <a:solidFill>
                  <a:schemeClr val="accent2"/>
                </a:solidFill>
              </a:rPr>
              <a:t>aspect</a:t>
            </a:r>
            <a:r>
              <a:rPr lang="en-US" sz="3200" dirty="0" smtClean="0">
                <a:solidFill>
                  <a:schemeClr val="accent2"/>
                </a:solidFill>
              </a:rPr>
              <a:t>)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</a:t>
            </a:r>
            <a:r>
              <a:rPr lang="en-US" sz="2400" dirty="0" smtClean="0"/>
              <a:t>he analog process – mental presence</a:t>
            </a:r>
          </a:p>
          <a:p>
            <a:pPr lvl="1"/>
            <a:r>
              <a:rPr lang="en-US" sz="1800" cap="small" dirty="0" err="1" smtClean="0"/>
              <a:t>i</a:t>
            </a:r>
            <a:r>
              <a:rPr lang="en-US" sz="1800" dirty="0" smtClean="0"/>
              <a:t>  – escape technology</a:t>
            </a:r>
          </a:p>
          <a:p>
            <a:pPr lvl="3"/>
            <a:r>
              <a:rPr lang="en-US" sz="1600" dirty="0" smtClean="0"/>
              <a:t>r</a:t>
            </a:r>
            <a:r>
              <a:rPr lang="en-US" sz="1600" dirty="0" smtClean="0"/>
              <a:t>emoval of the computer </a:t>
            </a:r>
          </a:p>
          <a:p>
            <a:pPr lvl="4"/>
            <a:r>
              <a:rPr lang="en-US" sz="1400" dirty="0" smtClean="0"/>
              <a:t>remove the bias </a:t>
            </a:r>
          </a:p>
          <a:p>
            <a:pPr lvl="4"/>
            <a:r>
              <a:rPr lang="en-US" sz="1400" dirty="0" smtClean="0"/>
              <a:t>remove the crutch</a:t>
            </a:r>
          </a:p>
          <a:p>
            <a:pPr lvl="2"/>
            <a:endParaRPr lang="en-US" sz="1400" dirty="0" smtClean="0"/>
          </a:p>
          <a:p>
            <a:pPr lvl="1"/>
            <a:r>
              <a:rPr lang="en-US" sz="1800" cap="small" dirty="0" smtClean="0"/>
              <a:t>i</a:t>
            </a:r>
            <a:r>
              <a:rPr lang="en-US" sz="1800" cap="small" dirty="0" smtClean="0"/>
              <a:t>i</a:t>
            </a:r>
            <a:r>
              <a:rPr lang="en-US" sz="1800" dirty="0" smtClean="0"/>
              <a:t> – intellectually prepare</a:t>
            </a:r>
          </a:p>
          <a:p>
            <a:pPr lvl="3"/>
            <a:r>
              <a:rPr lang="en-US" sz="1800" dirty="0" smtClean="0"/>
              <a:t>b</a:t>
            </a:r>
            <a:r>
              <a:rPr lang="en-US" sz="1600" dirty="0" smtClean="0"/>
              <a:t>egin churning cognitive inertia</a:t>
            </a:r>
          </a:p>
          <a:p>
            <a:pPr lvl="4"/>
            <a:r>
              <a:rPr lang="en-US" sz="1400" dirty="0" smtClean="0"/>
              <a:t>documentation and requirements</a:t>
            </a:r>
          </a:p>
          <a:p>
            <a:pPr lvl="4"/>
            <a:r>
              <a:rPr lang="en-US" sz="1400" dirty="0" smtClean="0"/>
              <a:t>e</a:t>
            </a:r>
            <a:r>
              <a:rPr lang="en-US" sz="1400" dirty="0" smtClean="0"/>
              <a:t>ngineering notes and design documents</a:t>
            </a:r>
          </a:p>
          <a:p>
            <a:pPr lvl="4"/>
            <a:r>
              <a:rPr lang="en-US" sz="1400" dirty="0" smtClean="0"/>
              <a:t>p</a:t>
            </a:r>
            <a:r>
              <a:rPr lang="en-US" sz="1400" dirty="0" smtClean="0"/>
              <a:t>hone call</a:t>
            </a:r>
          </a:p>
          <a:p>
            <a:pPr lvl="3"/>
            <a:endParaRPr lang="en-US" sz="1400" dirty="0" smtClean="0"/>
          </a:p>
          <a:p>
            <a:pPr lvl="1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</a:t>
            </a:r>
            <a:r>
              <a:rPr lang="en-US" sz="3200" dirty="0" smtClean="0">
                <a:solidFill>
                  <a:schemeClr val="accent2"/>
                </a:solidFill>
              </a:rPr>
              <a:t>execution :: 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             the analog process, part one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81328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a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FutureLab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the venue of advancement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test driven development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g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conceptualization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analog driven development discourse and execution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w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f.a.q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eadme.md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analog process – </a:t>
            </a:r>
            <a:r>
              <a:rPr lang="en-US" sz="2400" dirty="0" smtClean="0"/>
              <a:t>developmental process</a:t>
            </a:r>
            <a:endParaRPr lang="en-US" sz="2400" dirty="0" smtClean="0"/>
          </a:p>
          <a:p>
            <a:pPr lvl="1"/>
            <a:r>
              <a:rPr lang="en-US" sz="1800" cap="small" dirty="0" smtClean="0"/>
              <a:t>iii</a:t>
            </a:r>
            <a:r>
              <a:rPr lang="en-US" sz="1800" dirty="0" smtClean="0"/>
              <a:t>  </a:t>
            </a:r>
            <a:r>
              <a:rPr lang="en-US" sz="1800" dirty="0" smtClean="0"/>
              <a:t>– </a:t>
            </a:r>
            <a:r>
              <a:rPr lang="en-US" sz="1800" dirty="0" smtClean="0"/>
              <a:t>sketch the problem and a potential solution</a:t>
            </a:r>
            <a:endParaRPr lang="en-US" sz="1800" dirty="0" smtClean="0"/>
          </a:p>
          <a:p>
            <a:pPr lvl="3"/>
            <a:r>
              <a:rPr lang="en-US" sz="1600" dirty="0" smtClean="0"/>
              <a:t>c</a:t>
            </a:r>
            <a:r>
              <a:rPr lang="en-US" sz="1600" dirty="0" smtClean="0"/>
              <a:t>onceptually represent a solution</a:t>
            </a:r>
            <a:endParaRPr lang="en-US" sz="1600" dirty="0" smtClean="0"/>
          </a:p>
          <a:p>
            <a:pPr lvl="4"/>
            <a:r>
              <a:rPr lang="en-US" sz="1400" dirty="0" smtClean="0"/>
              <a:t>r</a:t>
            </a:r>
            <a:r>
              <a:rPr lang="en-US" sz="1400" dirty="0" smtClean="0"/>
              <a:t>eflection of developer’s working knowledge</a:t>
            </a:r>
            <a:endParaRPr lang="en-US" sz="1400" dirty="0" smtClean="0"/>
          </a:p>
          <a:p>
            <a:pPr lvl="2"/>
            <a:endParaRPr lang="en-US" sz="1400" dirty="0" smtClean="0"/>
          </a:p>
          <a:p>
            <a:pPr lvl="1"/>
            <a:r>
              <a:rPr lang="en-US" sz="1800" cap="small" dirty="0" smtClean="0"/>
              <a:t>i</a:t>
            </a:r>
            <a:r>
              <a:rPr lang="en-US" sz="1800" cap="small" dirty="0" smtClean="0"/>
              <a:t>v </a:t>
            </a:r>
            <a:r>
              <a:rPr lang="en-US" sz="1800" dirty="0" smtClean="0"/>
              <a:t>– repair the sketch in light of requirements</a:t>
            </a:r>
            <a:endParaRPr lang="en-US" sz="1800" dirty="0" smtClean="0"/>
          </a:p>
          <a:p>
            <a:pPr lvl="3"/>
            <a:r>
              <a:rPr lang="en-US" sz="1800" dirty="0" smtClean="0"/>
              <a:t>a</a:t>
            </a:r>
            <a:r>
              <a:rPr lang="en-US" sz="1800" dirty="0" smtClean="0"/>
              <a:t>dd missing use cases for the environment</a:t>
            </a:r>
            <a:endParaRPr lang="en-US" sz="1600" dirty="0" smtClean="0"/>
          </a:p>
          <a:p>
            <a:pPr lvl="4"/>
            <a:r>
              <a:rPr lang="en-US" sz="1400" dirty="0" smtClean="0"/>
              <a:t>reconcile working knowledge base with needed knowledge </a:t>
            </a:r>
            <a:endParaRPr lang="en-US" sz="1400" dirty="0" smtClean="0"/>
          </a:p>
          <a:p>
            <a:pPr lvl="4"/>
            <a:r>
              <a:rPr lang="en-US" sz="1400" dirty="0" smtClean="0"/>
              <a:t>“what did we miss? what pieces aren’t we paying attention to?”</a:t>
            </a:r>
          </a:p>
          <a:p>
            <a:pPr lvl="4"/>
            <a:endParaRPr lang="en-US" sz="1400" dirty="0" smtClean="0"/>
          </a:p>
          <a:p>
            <a:pPr lvl="1"/>
            <a:r>
              <a:rPr lang="en-US" sz="1900" dirty="0" smtClean="0"/>
              <a:t>v</a:t>
            </a:r>
            <a:r>
              <a:rPr lang="en-US" sz="1900" dirty="0" smtClean="0"/>
              <a:t>  – pseudo-code the solution</a:t>
            </a:r>
          </a:p>
          <a:p>
            <a:pPr lvl="3"/>
            <a:r>
              <a:rPr lang="en-US" sz="1600" dirty="0" smtClean="0"/>
              <a:t>d</a:t>
            </a:r>
            <a:r>
              <a:rPr lang="en-US" sz="1600" dirty="0" smtClean="0"/>
              <a:t>efinition of algorithmic logic</a:t>
            </a:r>
            <a:r>
              <a:rPr lang="en-US" sz="1500" dirty="0" smtClean="0"/>
              <a:t> </a:t>
            </a:r>
          </a:p>
          <a:p>
            <a:pPr lvl="3"/>
            <a:r>
              <a:rPr lang="en-US" sz="1500" dirty="0" smtClean="0"/>
              <a:t>i</a:t>
            </a:r>
            <a:r>
              <a:rPr lang="en-US" sz="1500" dirty="0" smtClean="0"/>
              <a:t>solation of support logic </a:t>
            </a:r>
          </a:p>
          <a:p>
            <a:pPr lvl="3"/>
            <a:r>
              <a:rPr lang="en-US" sz="1500" dirty="0" smtClean="0"/>
              <a:t>b</a:t>
            </a:r>
            <a:r>
              <a:rPr lang="en-US" sz="1500" dirty="0" smtClean="0"/>
              <a:t>ridge between the human mind and machine instruction</a:t>
            </a:r>
          </a:p>
          <a:p>
            <a:pPr lvl="3"/>
            <a:endParaRPr lang="en-US" sz="1500" dirty="0" smtClean="0"/>
          </a:p>
          <a:p>
            <a:pPr lvl="3"/>
            <a:endParaRPr lang="en-US" sz="1500" dirty="0" smtClean="0"/>
          </a:p>
          <a:p>
            <a:pPr lvl="3"/>
            <a:endParaRPr lang="en-US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             the analog process, part </a:t>
            </a:r>
            <a:r>
              <a:rPr lang="en-US" sz="3200" dirty="0" smtClean="0">
                <a:solidFill>
                  <a:schemeClr val="accent2"/>
                </a:solidFill>
              </a:rPr>
              <a:t>two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96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execution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     </a:t>
            </a:r>
            <a:r>
              <a:rPr lang="en-US" sz="3200" dirty="0" smtClean="0">
                <a:solidFill>
                  <a:schemeClr val="accent2"/>
                </a:solidFill>
              </a:rPr>
              <a:t>     the </a:t>
            </a:r>
            <a:r>
              <a:rPr lang="en-US" sz="3200" dirty="0" smtClean="0">
                <a:solidFill>
                  <a:schemeClr val="accent2"/>
                </a:solidFill>
              </a:rPr>
              <a:t>analog </a:t>
            </a:r>
            <a:r>
              <a:rPr lang="en-US" sz="3200" dirty="0" smtClean="0">
                <a:solidFill>
                  <a:schemeClr val="accent2"/>
                </a:solidFill>
              </a:rPr>
              <a:t>process 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                                        pseudo-code first pass</a:t>
            </a:r>
            <a:endParaRPr lang="en-US" sz="3200" dirty="0"/>
          </a:p>
        </p:txBody>
      </p:sp>
      <p:pic>
        <p:nvPicPr>
          <p:cNvPr id="6" name="Content Placeholder 5" descr="pseduo_cod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8561" y="2486818"/>
            <a:ext cx="7384794" cy="330438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est_collision_25_01_00_point_inside_shap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371600"/>
            <a:ext cx="7696200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</a:t>
            </a:r>
            <a:r>
              <a:rPr lang="en-US" sz="3200" dirty="0" smtClean="0">
                <a:solidFill>
                  <a:schemeClr val="accent2"/>
                </a:solidFill>
              </a:rPr>
              <a:t>execution :: 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the </a:t>
            </a:r>
            <a:r>
              <a:rPr lang="en-US" sz="3200" dirty="0" smtClean="0">
                <a:solidFill>
                  <a:schemeClr val="accent2"/>
                </a:solidFill>
              </a:rPr>
              <a:t>analog process, </a:t>
            </a:r>
            <a:r>
              <a:rPr lang="en-US" sz="3200" dirty="0" smtClean="0">
                <a:solidFill>
                  <a:schemeClr val="accent2"/>
                </a:solidFill>
              </a:rPr>
              <a:t>secondary discovery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and figure?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</a:t>
            </a:r>
            <a:r>
              <a:rPr lang="en-US" sz="3200" dirty="0" smtClean="0">
                <a:solidFill>
                  <a:schemeClr val="accent2"/>
                </a:solidFill>
              </a:rPr>
              <a:t>:: 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</a:t>
            </a:r>
            <a:r>
              <a:rPr lang="en-US" sz="3200" dirty="0" smtClean="0">
                <a:solidFill>
                  <a:schemeClr val="accent2"/>
                </a:solidFill>
              </a:rPr>
              <a:t>  class normalization and layered design</a:t>
            </a:r>
            <a:endParaRPr 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PHOTO barrier Event desig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-1026257" y="1183539"/>
            <a:ext cx="6614861" cy="4429256"/>
          </a:xfrm>
          <a:prstGeom prst="rect">
            <a:avLst/>
          </a:prstGeom>
        </p:spPr>
      </p:pic>
      <p:pic>
        <p:nvPicPr>
          <p:cNvPr id="3" name="Picture 2" descr="PHOTO Barrier Event normalizati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76200"/>
            <a:ext cx="44958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and figures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</a:t>
            </a:r>
            <a:r>
              <a:rPr lang="en-US" sz="3200" dirty="0" smtClean="0">
                <a:solidFill>
                  <a:schemeClr val="accent2"/>
                </a:solidFill>
              </a:rPr>
              <a:t>:: 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</a:t>
            </a:r>
            <a:r>
              <a:rPr lang="en-US" sz="3200" dirty="0" smtClean="0">
                <a:solidFill>
                  <a:schemeClr val="accent2"/>
                </a:solidFill>
              </a:rPr>
              <a:t> relative math and test scenario flexibility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 swing_arm_gen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307306" y="521495"/>
            <a:ext cx="6643689" cy="575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and figures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</a:t>
            </a:r>
            <a:r>
              <a:rPr lang="en-US" sz="3200" dirty="0" smtClean="0">
                <a:solidFill>
                  <a:schemeClr val="accent2"/>
                </a:solidFill>
              </a:rPr>
              <a:t>:: 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                self reconnaissance and </a:t>
            </a:r>
            <a:r>
              <a:rPr lang="en-US" sz="3200" dirty="0" err="1" smtClean="0">
                <a:solidFill>
                  <a:schemeClr val="accent2"/>
                </a:solidFill>
              </a:rPr>
              <a:t>the</a:t>
            </a:r>
            <a:r>
              <a:rPr lang="en-US" sz="3200" i="1" dirty="0" err="1" smtClean="0">
                <a:solidFill>
                  <a:schemeClr val="accent2"/>
                </a:solidFill>
              </a:rPr>
              <a:t>won’t</a:t>
            </a:r>
            <a:r>
              <a:rPr lang="en-US" sz="3200" i="1" dirty="0" smtClean="0">
                <a:solidFill>
                  <a:schemeClr val="accent2"/>
                </a:solidFill>
              </a:rPr>
              <a:t> fix 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the gods tes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114" y="1371600"/>
            <a:ext cx="7734086" cy="54039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validation </a:t>
            </a:r>
            <a:r>
              <a:rPr lang="en-US" sz="3200" dirty="0" smtClean="0">
                <a:solidFill>
                  <a:schemeClr val="accent2"/>
                </a:solidFill>
              </a:rPr>
              <a:t>:: </a:t>
            </a:r>
            <a:r>
              <a:rPr lang="en-US" sz="3200" dirty="0" smtClean="0">
                <a:solidFill>
                  <a:schemeClr val="accent2"/>
                </a:solidFill>
              </a:rPr>
              <a:t/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</a:t>
            </a:r>
            <a:r>
              <a:rPr lang="en-US" sz="3200" dirty="0" smtClean="0">
                <a:solidFill>
                  <a:schemeClr val="accent2"/>
                </a:solidFill>
              </a:rPr>
              <a:t>                                   self reconnaissance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HOTO won't fi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1893946" y="87252"/>
            <a:ext cx="5410201" cy="797889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d </a:t>
            </a:r>
            <a:r>
              <a:rPr lang="en-US" sz="3200" dirty="0" smtClean="0">
                <a:solidFill>
                  <a:schemeClr val="accent2"/>
                </a:solidFill>
              </a:rPr>
              <a:t>) analog development </a:t>
            </a:r>
            <a:r>
              <a:rPr lang="en-US" sz="3200" dirty="0" smtClean="0">
                <a:solidFill>
                  <a:schemeClr val="accent2"/>
                </a:solidFill>
              </a:rPr>
              <a:t>validation </a:t>
            </a:r>
            <a:r>
              <a:rPr lang="en-US" sz="3200" dirty="0" smtClean="0">
                <a:solidFill>
                  <a:schemeClr val="accent2"/>
                </a:solidFill>
              </a:rPr>
              <a:t>:: 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           </a:t>
            </a:r>
            <a:r>
              <a:rPr lang="en-US" sz="3200" dirty="0" smtClean="0">
                <a:solidFill>
                  <a:schemeClr val="accent2"/>
                </a:solidFill>
              </a:rPr>
              <a:t>                                                </a:t>
            </a:r>
            <a:r>
              <a:rPr lang="en-US" sz="3200" dirty="0" err="1" smtClean="0">
                <a:solidFill>
                  <a:schemeClr val="accent2"/>
                </a:solidFill>
              </a:rPr>
              <a:t>the</a:t>
            </a:r>
            <a:r>
              <a:rPr lang="en-US" sz="3200" i="1" dirty="0" err="1" smtClean="0">
                <a:solidFill>
                  <a:schemeClr val="accent2"/>
                </a:solidFill>
              </a:rPr>
              <a:t>won’t</a:t>
            </a:r>
            <a:r>
              <a:rPr lang="en-US" sz="3200" i="1" dirty="0" smtClean="0">
                <a:solidFill>
                  <a:schemeClr val="accent2"/>
                </a:solidFill>
              </a:rPr>
              <a:t> </a:t>
            </a:r>
            <a:r>
              <a:rPr lang="en-US" sz="3200" i="1" dirty="0" smtClean="0">
                <a:solidFill>
                  <a:schemeClr val="accent2"/>
                </a:solidFill>
              </a:rPr>
              <a:t>fix 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a.d.d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</a:t>
            </a:r>
            <a:r>
              <a:rPr lang="en-US" dirty="0" smtClean="0"/>
              <a:t>hy is </a:t>
            </a:r>
            <a:r>
              <a:rPr lang="en-US" dirty="0" err="1" smtClean="0"/>
              <a:t>a.d.d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>
                <a:solidFill>
                  <a:schemeClr val="accent2"/>
                </a:solidFill>
              </a:rPr>
              <a:t>&lt;prologue&gt;</a:t>
            </a:r>
            <a:endParaRPr lang="en-US" sz="3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improved confidence in designed software artifact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improved understanding of designed artifact status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large scope assurance for minimum viable product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early stage isolation of ‘ power ’ vs. ‘ support ’ functionality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debugging</a:t>
            </a:r>
          </a:p>
          <a:p>
            <a:pPr lvl="2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refactoring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conclusions :: 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	             in summary</a:t>
            </a:r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stuff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 :: </a:t>
            </a:r>
            <a:b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       future consideration</a:t>
            </a:r>
            <a:endParaRPr lang="en-US"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ave at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w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sz="32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frequently asked questions</a:t>
            </a:r>
            <a:endParaRPr lang="en-US" sz="32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existing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existing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harness existence for any refactoring or requirement changes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assurance for minimum viable product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debugging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designed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designed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arge scope assurance for minimum viable product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arly stage isolation of ‘ power ’ vs. ‘ support ’ functionality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debugging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refactoring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19512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history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Walt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Woltosz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‘77 aerospace 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of scientists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‘90’s platforms – visual basic, C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‘single click’ program</a:t>
            </a:r>
          </a:p>
          <a:p>
            <a:pPr lvl="1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current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of students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android mobile devices – java 7.0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reversioned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revisioned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retaining intention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 smtClean="0">
                <a:solidFill>
                  <a:schemeClr val="accent2"/>
                </a:solidFill>
              </a:rPr>
              <a:t> ) </a:t>
            </a:r>
            <a:r>
              <a:rPr lang="en-US" sz="3200" dirty="0" err="1" smtClean="0">
                <a:solidFill>
                  <a:schemeClr val="accent2"/>
                </a:solidFill>
              </a:rPr>
              <a:t>FutureLab</a:t>
            </a:r>
            <a:r>
              <a:rPr lang="en-US" sz="3200" dirty="0" smtClean="0">
                <a:solidFill>
                  <a:schemeClr val="accent2"/>
                </a:solidFill>
              </a:rPr>
              <a:t>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       the </a:t>
            </a:r>
            <a:r>
              <a:rPr lang="en-US" sz="3200" dirty="0" smtClean="0">
                <a:solidFill>
                  <a:schemeClr val="accent2"/>
                </a:solidFill>
              </a:rPr>
              <a:t>venue of advancement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2"/>
                </a:solidFill>
              </a:rPr>
              <a:t> ) </a:t>
            </a:r>
            <a:r>
              <a:rPr lang="en-US" sz="3200" dirty="0" err="1">
                <a:solidFill>
                  <a:schemeClr val="accent2"/>
                </a:solidFill>
              </a:rPr>
              <a:t>FutureLab</a:t>
            </a:r>
            <a:r>
              <a:rPr lang="en-US" sz="3200" dirty="0">
                <a:solidFill>
                  <a:schemeClr val="accent2"/>
                </a:solidFill>
              </a:rPr>
              <a:t> ::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       the </a:t>
            </a:r>
            <a:r>
              <a:rPr lang="en-US" sz="3200" dirty="0">
                <a:solidFill>
                  <a:schemeClr val="accent2"/>
                </a:solidFill>
              </a:rPr>
              <a:t>venue of advancement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635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2"/>
                </a:solidFill>
              </a:rPr>
              <a:t> ) </a:t>
            </a:r>
            <a:r>
              <a:rPr lang="en-US" sz="3200" dirty="0" err="1">
                <a:solidFill>
                  <a:schemeClr val="accent2"/>
                </a:solidFill>
              </a:rPr>
              <a:t>FutureLab</a:t>
            </a:r>
            <a:r>
              <a:rPr lang="en-US" sz="3200" dirty="0">
                <a:solidFill>
                  <a:schemeClr val="accent2"/>
                </a:solidFill>
              </a:rPr>
              <a:t> ::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       the </a:t>
            </a:r>
            <a:r>
              <a:rPr lang="en-US" sz="3200" dirty="0">
                <a:solidFill>
                  <a:schemeClr val="accent2"/>
                </a:solidFill>
              </a:rPr>
              <a:t>venue of advancement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75628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driven design paradigm 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source code verified against tests previously scripted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nit testing for atomic pieces of source code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extreme programming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test-first concepts in ’99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Kent Beck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credited patron of the process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TDD By Example,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2003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    first </a:t>
            </a:r>
            <a:r>
              <a:rPr lang="en-US" sz="3200" dirty="0" smtClean="0">
                <a:solidFill>
                  <a:schemeClr val="accent2"/>
                </a:solidFill>
              </a:rPr>
              <a:t>baseline – structure and discipline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technique</a:t>
            </a:r>
          </a:p>
          <a:p>
            <a:pPr lvl="1"/>
            <a:r>
              <a:rPr lang="en-US" sz="1800" cap="small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– make a test for an atomic piece of code</a:t>
            </a:r>
          </a:p>
          <a:p>
            <a:pPr lvl="1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run all tests and verify the new test fails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ll other tests should be passing</a:t>
            </a:r>
          </a:p>
          <a:p>
            <a:pPr lvl="2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make changes to the source via feature or function install</a:t>
            </a:r>
          </a:p>
          <a:p>
            <a:pPr lvl="1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run all tests and verify that every test now passes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 the event of failure: diagnose, isolate and repair breaks</a:t>
            </a:r>
          </a:p>
          <a:p>
            <a:pPr lvl="4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ither in tests or source</a:t>
            </a:r>
          </a:p>
          <a:p>
            <a:pPr lvl="3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 	– clean up code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efactor to remove duplication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ocumentation – inline or otherwise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    first </a:t>
            </a:r>
            <a:r>
              <a:rPr lang="en-US" sz="3200" dirty="0" smtClean="0">
                <a:solidFill>
                  <a:schemeClr val="accent2"/>
                </a:solidFill>
              </a:rPr>
              <a:t>baseline – structure and discipline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4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    first baseline – structure and discipline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4" name="Picture 2" descr="C:\Users\mjs0031\Desktop\Test-driven_develop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824038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5791200"/>
            <a:ext cx="65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~source  ::   </a:t>
            </a:r>
            <a:r>
              <a:rPr lang="en-US" dirty="0" smtClean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://en.wikipedia.org/wiki/Test-driven_development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7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13635</TotalTime>
  <Words>954</Words>
  <Application>Microsoft Office PowerPoint</Application>
  <PresentationFormat>On-screen Show (4:3)</PresentationFormat>
  <Paragraphs>233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Concourse</vt:lpstr>
      <vt:lpstr>analog driven development re-harnessing the conceptual mind</vt:lpstr>
      <vt:lpstr>readme.md</vt:lpstr>
      <vt:lpstr>&lt;prologue&gt;</vt:lpstr>
      <vt:lpstr>( a ) FutureLab ::           the venue of advancement</vt:lpstr>
      <vt:lpstr>( a ) FutureLab ::           the venue of advancement</vt:lpstr>
      <vt:lpstr>( a ) FutureLab ::           the venue of advancement</vt:lpstr>
      <vt:lpstr>( b ) test driven development discourse ::      first baseline – structure and discipline</vt:lpstr>
      <vt:lpstr>( b ) test driven development discourse ::      first baseline – structure and discipline</vt:lpstr>
      <vt:lpstr>( b ) test driven development discourse ::      first baseline – structure and discipline</vt:lpstr>
      <vt:lpstr>( b ) test driven development discourse ::      first baseline – structure and discipline</vt:lpstr>
      <vt:lpstr>( g ) conceptualization discourse ::    second baseline – nature of inquiry </vt:lpstr>
      <vt:lpstr>( g ) conceptualization discourse ::        symbols reliant upon related concepts</vt:lpstr>
      <vt:lpstr>( g ) conceptualization discourse ::      first order mapping</vt:lpstr>
      <vt:lpstr>( d ) analog development discourse ::               similarities to t.d.d.</vt:lpstr>
      <vt:lpstr>( d ) analog development discourse ::                  differences from t.d.d.</vt:lpstr>
      <vt:lpstr>( d ) analog development discourse &amp;&amp;                        first order mapping</vt:lpstr>
      <vt:lpstr>( d ) analog development evidence :: test_collision_31_00_00_check (analog aspect)</vt:lpstr>
      <vt:lpstr>( d ) analog development evidence :: test_collision_31_00_00_check (digital aspect)</vt:lpstr>
      <vt:lpstr>( d ) analog development execution ::                 the analog process, part one</vt:lpstr>
      <vt:lpstr>( d ) analog development execution ::                 the analog process, part two</vt:lpstr>
      <vt:lpstr>( d ) analog development execution ::              the analog process ::                                           pseudo-code first pass</vt:lpstr>
      <vt:lpstr>( d ) analog development execution ::             the analog process, secondary discovery</vt:lpstr>
      <vt:lpstr>( d ) analog development validation ::               class normalization and layered design</vt:lpstr>
      <vt:lpstr>Slide 24</vt:lpstr>
      <vt:lpstr>( d ) analog development validation ::            relative math and test scenario flexibility</vt:lpstr>
      <vt:lpstr>Slide 26</vt:lpstr>
      <vt:lpstr>( d ) analog development validation ::                   self reconnaissance and thewon’t fix </vt:lpstr>
      <vt:lpstr>( d ) analog development validation ::                                               self reconnaissance</vt:lpstr>
      <vt:lpstr>( d ) analog development validation ::                                                             thewon’t fix </vt:lpstr>
      <vt:lpstr>( e ) conclusions ::                    in summary</vt:lpstr>
      <vt:lpstr>( e ) conclusions ::              future consideration</vt:lpstr>
      <vt:lpstr>( w ) frequently asked questions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Swann</dc:creator>
  <cp:lastModifiedBy>Jim Swann</cp:lastModifiedBy>
  <cp:revision>257</cp:revision>
  <dcterms:created xsi:type="dcterms:W3CDTF">2013-09-19T15:49:40Z</dcterms:created>
  <dcterms:modified xsi:type="dcterms:W3CDTF">2014-04-17T00:05:52Z</dcterms:modified>
</cp:coreProperties>
</file>