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93" r:id="rId5"/>
    <p:sldId id="297" r:id="rId6"/>
    <p:sldId id="304" r:id="rId7"/>
    <p:sldId id="294" r:id="rId8"/>
    <p:sldId id="299" r:id="rId9"/>
    <p:sldId id="298" r:id="rId10"/>
    <p:sldId id="301" r:id="rId11"/>
    <p:sldId id="302" r:id="rId12"/>
    <p:sldId id="303" r:id="rId13"/>
    <p:sldId id="306" r:id="rId14"/>
    <p:sldId id="307" r:id="rId15"/>
    <p:sldId id="308" r:id="rId16"/>
    <p:sldId id="311" r:id="rId17"/>
    <p:sldId id="312" r:id="rId18"/>
    <p:sldId id="309" r:id="rId19"/>
    <p:sldId id="310" r:id="rId20"/>
    <p:sldId id="313" r:id="rId21"/>
    <p:sldId id="314" r:id="rId22"/>
    <p:sldId id="315" r:id="rId23"/>
    <p:sldId id="318" r:id="rId24"/>
    <p:sldId id="317" r:id="rId25"/>
    <p:sldId id="295" r:id="rId26"/>
    <p:sldId id="321" r:id="rId27"/>
    <p:sldId id="322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analog driven development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re-harnessing the conceptual mind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2014-04-29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matthew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james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swann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auburn university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( </a:t>
            </a:r>
            <a:r>
              <a:rPr lang="en-US" sz="36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2"/>
                </a:solidFill>
              </a:rPr>
              <a:t>) conceptualization </a:t>
            </a:r>
            <a:r>
              <a:rPr lang="en-US" sz="3600" dirty="0" smtClean="0">
                <a:solidFill>
                  <a:schemeClr val="accent2"/>
                </a:solidFill>
              </a:rPr>
              <a:t>discourse ::</a:t>
            </a:r>
            <a:r>
              <a:rPr lang="en-US" sz="3800" dirty="0" smtClean="0">
                <a:solidFill>
                  <a:schemeClr val="accent2"/>
                </a:solidFill>
              </a:rPr>
              <a:t/>
            </a:r>
            <a:br>
              <a:rPr lang="en-US" sz="3800" dirty="0" smtClean="0">
                <a:solidFill>
                  <a:schemeClr val="accent2"/>
                </a:solidFill>
              </a:rPr>
            </a:br>
            <a:r>
              <a:rPr lang="en-US" sz="3800" dirty="0">
                <a:solidFill>
                  <a:schemeClr val="accent2"/>
                </a:solidFill>
              </a:rPr>
              <a:t>	</a:t>
            </a:r>
            <a:r>
              <a:rPr lang="en-US" sz="3800" dirty="0" smtClean="0">
                <a:solidFill>
                  <a:schemeClr val="accent2"/>
                </a:solidFill>
              </a:rPr>
              <a:t>	 </a:t>
            </a:r>
            <a:r>
              <a:rPr lang="en-US" sz="3600" dirty="0" smtClean="0">
                <a:solidFill>
                  <a:schemeClr val="accent2"/>
                </a:solidFill>
              </a:rPr>
              <a:t>second baseline – nature of inquiry 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bound literary work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comprised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 printed words on paper 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ibro</a:t>
            </a:r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rgbClr val="7030A0"/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rgbClr val="7030A0"/>
                </a:solidFill>
                <a:cs typeface="Courier New" panose="02070309020205020404" pitchFamily="49" charset="0"/>
              </a:rPr>
              <a:t>his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rgbClr val="7030A0"/>
                </a:solidFill>
              </a:rPr>
              <a:t>f</a:t>
            </a:r>
            <a:r>
              <a:rPr lang="en-US" sz="1400" dirty="0" smtClean="0">
                <a:solidFill>
                  <a:srgbClr val="7030A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( </a:t>
            </a:r>
            <a:r>
              <a:rPr lang="en-US" sz="1400" dirty="0" err="1" smtClean="0">
                <a:solidFill>
                  <a:srgbClr val="7030A0"/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B0F0"/>
                </a:solidFill>
              </a:rPr>
              <a:t>zero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rgbClr val="92D050"/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B0F0"/>
                </a:solidFill>
              </a:rPr>
              <a:t>f</a:t>
            </a:r>
            <a:r>
              <a:rPr lang="en-US" sz="1400" dirty="0" smtClean="0">
                <a:solidFill>
                  <a:srgbClr val="00B0F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in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list : </a:t>
            </a:r>
            <a:r>
              <a:rPr lang="en-US" sz="1400" dirty="0" smtClean="0">
                <a:solidFill>
                  <a:srgbClr val="92D050"/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2"/>
                </a:solidFill>
              </a:rPr>
              <a:t>) conceptualization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  symbols reliant upon related concepts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 order map – mechanism for intelligent discovery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etermines a specific direction to travel when solving a problem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Nature of Inquiry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James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Blachowicz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PhD</a:t>
            </a:r>
            <a:endParaRPr lang="en-US" sz="1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8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map examples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kitten and the fireplace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to get warm without getting hot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Kelper’s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study on elliptical orbit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tart with a set hypotheses known to fail</a:t>
            </a:r>
          </a:p>
          <a:p>
            <a:pPr lvl="3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ircle and oval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compare  these failures to observed results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2"/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	first order mapping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similarities to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individual tests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‘the setup’ 		– collection of actors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behavior 	– functional tested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assertions 		– validity of output versus requirements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test harness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by package; module by module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definitive  and obvious organization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happy path  – 00 block designations 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behavior  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assertions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sad path      – 99 block designations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input validation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          similarities to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purpose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	:: “speed over efficiency” 	:: greedy heuristic ‘a’ 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	:: efficiency over speed	:: greedy heuristic ‘b’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nsight – sight: to see</a:t>
            </a:r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:: cannot harness insight, so abandon the thought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:: kick start insight using natural strengths of the human mind; visualizations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scope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	:: one test at a time		:: focus on atomic behavior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	:: as many tests as needed	:: focus on environmental behavior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              differences from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initial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to an idea out of that guy’s head… and into this phone?”</a:t>
            </a:r>
            <a:endParaRPr lang="en-US" sz="1900" b="1" i="1" u="sng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700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building?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 that? 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bridge analogy</a:t>
            </a:r>
          </a:p>
          <a:p>
            <a:endParaRPr lang="en-US" sz="17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secondary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tools and materials do we have… and what do we need?”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language(s) and </a:t>
            </a:r>
            <a:r>
              <a:rPr lang="en-US" sz="17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a.p.i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existing artifact and prototypes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 project status</a:t>
            </a:r>
          </a:p>
          <a:p>
            <a:pPr lvl="2"/>
            <a:endParaRPr lang="en-US" sz="17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tertiary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do we get from our current status to where we need to be?”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via first order mapping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via physical visualization and tinkering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&amp;&amp;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                   first order mapping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31_01_00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80182" y="190393"/>
            <a:ext cx="5181600" cy="7848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2"/>
                </a:solidFill>
              </a:rPr>
              <a:t>analog 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 test_collision_31_01_00_collision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1" y="1346348"/>
            <a:ext cx="4419600" cy="5511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2"/>
                </a:solidFill>
              </a:rPr>
              <a:t>digital 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analog process – mental presence</a:t>
            </a:r>
          </a:p>
          <a:p>
            <a:pPr lvl="1"/>
            <a:r>
              <a:rPr lang="en-US" sz="1800" cap="small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– escape technology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removal of the computer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remove the bias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remove the crutch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intellectually prepare</a:t>
            </a:r>
          </a:p>
          <a:p>
            <a:pPr lvl="3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 churning cognitive inertia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documentation and requirements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engineering notes and design documents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phone 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Stretch before the game</a:t>
            </a:r>
            <a:endParaRPr lang="en-US" sz="15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endParaRPr lang="en-US" sz="14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   the analog process, part one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analog process – developmental process</a:t>
            </a: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– sketch the problem and a potential solution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conceptually represent a solution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reflection of developer’s working knowledge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iv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repair the sketch in light of requirements</a:t>
            </a:r>
          </a:p>
          <a:p>
            <a:pPr lvl="3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add missing use cases for the environment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reconcile working knowledge base with needed knowledge </a:t>
            </a:r>
          </a:p>
          <a:p>
            <a:pPr lvl="4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did we miss? what pieces aren’t we paying attention to?”</a:t>
            </a:r>
          </a:p>
          <a:p>
            <a:pPr lvl="4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9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 – pseudo-code the solution</a:t>
            </a:r>
          </a:p>
          <a:p>
            <a:pPr lvl="3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definition of algorithmic logic</a:t>
            </a: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isolation of support logic </a:t>
            </a:r>
          </a:p>
          <a:p>
            <a:pPr lvl="3"/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bridge between the human mind and machine instruction</a:t>
            </a:r>
          </a:p>
          <a:p>
            <a:pPr lvl="3"/>
            <a:endParaRPr lang="en-US" sz="15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endParaRPr lang="en-US" sz="15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   the analog process, part two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the analog process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pseudo-code first pass</a:t>
            </a:r>
            <a:endParaRPr lang="en-US" sz="3200" dirty="0"/>
          </a:p>
        </p:txBody>
      </p:sp>
      <p:pic>
        <p:nvPicPr>
          <p:cNvPr id="6" name="Content Placeholder 5" descr="pseduo_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561" y="2486818"/>
            <a:ext cx="7384794" cy="330438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25_01_00_point_inside_sha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696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the analog process, secondary discovery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figure?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class normalization and layered design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HOTO barrier Event 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26257" y="1183539"/>
            <a:ext cx="6614861" cy="4429256"/>
          </a:xfrm>
          <a:prstGeom prst="rect">
            <a:avLst/>
          </a:prstGeom>
        </p:spPr>
      </p:pic>
      <p:pic>
        <p:nvPicPr>
          <p:cNvPr id="3" name="Picture 2" descr="PHOTO Barrier Event normal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76200"/>
            <a:ext cx="44958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figures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relative math and test scenario flexibility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swing_arm_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07306" y="521495"/>
            <a:ext cx="6643689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he gods 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114" y="1371600"/>
            <a:ext cx="7734086" cy="5403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    self reconnaissance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won't f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893946" y="87252"/>
            <a:ext cx="5410201" cy="7978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                  </a:t>
            </a:r>
            <a:r>
              <a:rPr lang="en-US" sz="3200" dirty="0" err="1" smtClean="0">
                <a:solidFill>
                  <a:schemeClr val="accent2"/>
                </a:solidFill>
              </a:rPr>
              <a:t>the</a:t>
            </a:r>
            <a:r>
              <a:rPr lang="en-US" sz="3200" i="1" dirty="0" err="1" smtClean="0">
                <a:solidFill>
                  <a:schemeClr val="accent2"/>
                </a:solidFill>
              </a:rPr>
              <a:t>won’t</a:t>
            </a:r>
            <a:r>
              <a:rPr lang="en-US" sz="3200" i="1" dirty="0" smtClean="0">
                <a:solidFill>
                  <a:schemeClr val="accent2"/>
                </a:solidFill>
              </a:rPr>
              <a:t> fix 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confidence in designed software artifact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understanding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intimate knowledge of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designed artifact status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large scope assurance for minimum viable product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early stage isolation of ‘ power ’ vs. ‘ support ’ functionality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refactoring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debugging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“hey, if we want to install feature ‘x’, how’s that going to impact the current functionality? 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ill it even fit it?”</a:t>
            </a:r>
          </a:p>
          <a:p>
            <a:endParaRPr lang="en-US" sz="20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“not sure, let me check the math on it.”</a:t>
            </a:r>
            <a:endParaRPr lang="en-US" sz="20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             in summary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urthering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rue design limits – what can and cannot do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ermutations of usage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atabase keying structures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tudent usage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nexperienced student – see what will be created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dvanced student – additional tool in the toolbox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xpert usage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documentation; design tool; quality assurance; preparing source for test integration 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        future consideration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– the what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first design paradigm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volving from test driven development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usion of two industries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isciplined engineering 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pplied problem solving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ognitive psychology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ature of problem solving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– the why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implification</a:t>
            </a:r>
          </a:p>
          <a:p>
            <a:pPr lvl="2"/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to keep this all straight in my head?”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2"/>
                </a:solidFill>
              </a:rPr>
              <a:t>&lt;prologue&gt;</a:t>
            </a:r>
            <a:endParaRPr lang="en-US" sz="3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your turn…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frequently asked questions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android mobile devices – java 7.0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ecreated software retaining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2"/>
                </a:solidFill>
              </a:rPr>
              <a:t> ) </a:t>
            </a:r>
            <a:r>
              <a:rPr lang="en-US" sz="3200" dirty="0" err="1" smtClean="0">
                <a:solidFill>
                  <a:schemeClr val="accent2"/>
                </a:solidFill>
              </a:rPr>
              <a:t>FutureLab</a:t>
            </a:r>
            <a:r>
              <a:rPr lang="en-US" sz="3200" dirty="0" smtClean="0">
                <a:solidFill>
                  <a:schemeClr val="accent2"/>
                </a:solidFill>
              </a:rPr>
              <a:t>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		       the venue of advancement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75628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driven design paradigm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code verified against tests previously scripted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nit testing for atomic pieces of source code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Example,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initialization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13777</TotalTime>
  <Words>990</Words>
  <Application>Microsoft Office PowerPoint</Application>
  <PresentationFormat>On-screen Show (4:3)</PresentationFormat>
  <Paragraphs>240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analog driven development re-harnessing the conceptual mind</vt:lpstr>
      <vt:lpstr>readme.md</vt:lpstr>
      <vt:lpstr>&lt;prologue&gt;</vt:lpstr>
      <vt:lpstr>( a ) FutureLab ::           the venue of advancement</vt:lpstr>
      <vt:lpstr>( a ) FutureLab ::           the venue of advancement</vt:lpstr>
      <vt:lpstr>( a ) FutureLab ::           the venue of advancement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g ) conceptualization discourse ::    second baseline – nature of inquiry </vt:lpstr>
      <vt:lpstr>( g ) conceptualization discourse ::        symbols reliant upon related concepts</vt:lpstr>
      <vt:lpstr>( g ) conceptualization discourse ::      first order mapping</vt:lpstr>
      <vt:lpstr>( d ) analog development discourse ::               similarities to t.d.d.</vt:lpstr>
      <vt:lpstr>( d ) analog development discourse ::                  differences from t.d.d.</vt:lpstr>
      <vt:lpstr>( d ) analog development discourse &amp;&amp;                        first order mapping</vt:lpstr>
      <vt:lpstr>( d ) analog development evidence :: test_collision_31_00_00_check (analog aspect)</vt:lpstr>
      <vt:lpstr>( d ) analog development evidence :: test_collision_31_00_00_check (digital aspect)</vt:lpstr>
      <vt:lpstr>( d ) analog development execution ::                 the analog process, part one</vt:lpstr>
      <vt:lpstr>( d ) analog development execution ::                 the analog process, part two</vt:lpstr>
      <vt:lpstr>( d ) analog development execution ::              the analog process ::                                           pseudo-code first pass</vt:lpstr>
      <vt:lpstr>( d ) analog development execution ::             the analog process, secondary discovery</vt:lpstr>
      <vt:lpstr>( d ) analog development validation ::               class normalization and layered design</vt:lpstr>
      <vt:lpstr>Slide 23</vt:lpstr>
      <vt:lpstr>( d ) analog development validation ::            relative math and test scenario flexibility</vt:lpstr>
      <vt:lpstr>Slide 25</vt:lpstr>
      <vt:lpstr>( d ) analog development validation ::                                               self reconnaissance</vt:lpstr>
      <vt:lpstr>( d ) analog development validation ::                                                             thewon’t fix </vt:lpstr>
      <vt:lpstr>( e ) conclusions ::                    in summary</vt:lpstr>
      <vt:lpstr>( e ) conclusions ::              future consideration</vt:lpstr>
      <vt:lpstr>( w ) frequently asked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Jim Swann</cp:lastModifiedBy>
  <cp:revision>272</cp:revision>
  <dcterms:created xsi:type="dcterms:W3CDTF">2013-09-19T15:49:40Z</dcterms:created>
  <dcterms:modified xsi:type="dcterms:W3CDTF">2014-04-22T18:21:28Z</dcterms:modified>
</cp:coreProperties>
</file>