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305" r:id="rId4"/>
    <p:sldId id="293" r:id="rId5"/>
    <p:sldId id="297" r:id="rId6"/>
    <p:sldId id="294" r:id="rId7"/>
    <p:sldId id="299" r:id="rId8"/>
    <p:sldId id="298" r:id="rId9"/>
    <p:sldId id="301" r:id="rId10"/>
    <p:sldId id="302" r:id="rId11"/>
    <p:sldId id="303" r:id="rId12"/>
    <p:sldId id="306" r:id="rId13"/>
    <p:sldId id="307" r:id="rId14"/>
    <p:sldId id="308" r:id="rId15"/>
    <p:sldId id="311" r:id="rId16"/>
    <p:sldId id="312" r:id="rId17"/>
    <p:sldId id="309" r:id="rId18"/>
    <p:sldId id="310" r:id="rId19"/>
    <p:sldId id="313" r:id="rId20"/>
    <p:sldId id="314" r:id="rId21"/>
    <p:sldId id="315" r:id="rId22"/>
    <p:sldId id="318" r:id="rId23"/>
    <p:sldId id="317" r:id="rId24"/>
    <p:sldId id="295" r:id="rId25"/>
    <p:sldId id="321" r:id="rId26"/>
    <p:sldId id="322" r:id="rId27"/>
    <p:sldId id="323" r:id="rId28"/>
    <p:sldId id="324" r:id="rId29"/>
    <p:sldId id="325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10" autoAdjust="0"/>
    <p:restoredTop sz="94660"/>
  </p:normalViewPr>
  <p:slideViewPr>
    <p:cSldViewPr>
      <p:cViewPr>
        <p:scale>
          <a:sx n="68" d="100"/>
          <a:sy n="68" d="100"/>
        </p:scale>
        <p:origin x="-1206" y="-7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49D504B-9B0C-4FC4-88A1-E434BC3E90F8}" type="datetimeFigureOut">
              <a:rPr lang="en-US" smtClean="0"/>
              <a:pPr/>
              <a:t>4/28/2014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6CFDEFA-7CC4-415D-B07F-1F19B8D1FE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9D504B-9B0C-4FC4-88A1-E434BC3E90F8}" type="datetimeFigureOut">
              <a:rPr lang="en-US" smtClean="0"/>
              <a:pPr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CFDEFA-7CC4-415D-B07F-1F19B8D1FE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9D504B-9B0C-4FC4-88A1-E434BC3E90F8}" type="datetimeFigureOut">
              <a:rPr lang="en-US" smtClean="0"/>
              <a:pPr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CFDEFA-7CC4-415D-B07F-1F19B8D1FE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9D504B-9B0C-4FC4-88A1-E434BC3E90F8}" type="datetimeFigureOut">
              <a:rPr lang="en-US" smtClean="0"/>
              <a:pPr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CFDEFA-7CC4-415D-B07F-1F19B8D1FE5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9D504B-9B0C-4FC4-88A1-E434BC3E90F8}" type="datetimeFigureOut">
              <a:rPr lang="en-US" smtClean="0"/>
              <a:pPr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CFDEFA-7CC4-415D-B07F-1F19B8D1FE5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9D504B-9B0C-4FC4-88A1-E434BC3E90F8}" type="datetimeFigureOut">
              <a:rPr lang="en-US" smtClean="0"/>
              <a:pPr/>
              <a:t>4/28/2014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CFDEFA-7CC4-415D-B07F-1F19B8D1FE5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9D504B-9B0C-4FC4-88A1-E434BC3E90F8}" type="datetimeFigureOut">
              <a:rPr lang="en-US" smtClean="0"/>
              <a:pPr/>
              <a:t>4/28/2014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CFDEFA-7CC4-415D-B07F-1F19B8D1FE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9D504B-9B0C-4FC4-88A1-E434BC3E90F8}" type="datetimeFigureOut">
              <a:rPr lang="en-US" smtClean="0"/>
              <a:pPr/>
              <a:t>4/28/2014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CFDEFA-7CC4-415D-B07F-1F19B8D1FE5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9D504B-9B0C-4FC4-88A1-E434BC3E90F8}" type="datetimeFigureOut">
              <a:rPr lang="en-US" smtClean="0"/>
              <a:pPr/>
              <a:t>4/28/2014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CFDEFA-7CC4-415D-B07F-1F19B8D1FE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A49D504B-9B0C-4FC4-88A1-E434BC3E90F8}" type="datetimeFigureOut">
              <a:rPr lang="en-US" smtClean="0"/>
              <a:pPr/>
              <a:t>4/28/2014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CFDEFA-7CC4-415D-B07F-1F19B8D1FE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49D504B-9B0C-4FC4-88A1-E434BC3E90F8}" type="datetimeFigureOut">
              <a:rPr lang="en-US" smtClean="0"/>
              <a:pPr/>
              <a:t>4/28/2014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6CFDEFA-7CC4-415D-B07F-1F19B8D1FE5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A49D504B-9B0C-4FC4-88A1-E434BC3E90F8}" type="datetimeFigureOut">
              <a:rPr lang="en-US" smtClean="0"/>
              <a:pPr/>
              <a:t>4/28/2014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6CFDEFA-7CC4-415D-B07F-1F19B8D1FE5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295400"/>
            <a:ext cx="7772400" cy="1829761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analog driven development</a:t>
            </a:r>
            <a:b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2800" dirty="0" smtClean="0">
                <a:solidFill>
                  <a:schemeClr val="accent3">
                    <a:lumMod val="50000"/>
                  </a:schemeClr>
                </a:solidFill>
              </a:rPr>
              <a:t>re-harnessing the conceptual mind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81400"/>
            <a:ext cx="7772400" cy="1199704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2014-04-29</a:t>
            </a:r>
          </a:p>
          <a:p>
            <a:r>
              <a:rPr lang="en-US" sz="2400" dirty="0" err="1" smtClean="0">
                <a:solidFill>
                  <a:schemeClr val="tx2">
                    <a:lumMod val="50000"/>
                  </a:schemeClr>
                </a:solidFill>
              </a:rPr>
              <a:t>matthew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2">
                    <a:lumMod val="50000"/>
                  </a:schemeClr>
                </a:solidFill>
              </a:rPr>
              <a:t>james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2">
                    <a:lumMod val="50000"/>
                  </a:schemeClr>
                </a:solidFill>
              </a:rPr>
              <a:t>swann</a:t>
            </a:r>
            <a:endParaRPr lang="en-US" sz="2400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auburn university</a:t>
            </a:r>
          </a:p>
          <a:p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57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s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poken language as conceptual encoding</a:t>
            </a:r>
          </a:p>
          <a:p>
            <a:pPr lvl="1"/>
            <a:r>
              <a:rPr lang="en-US" sz="1800" i="1" dirty="0" smtClean="0">
                <a:solidFill>
                  <a:schemeClr val="tx2">
                    <a:lumMod val="50000"/>
                  </a:schemeClr>
                </a:solidFill>
              </a:rPr>
              <a:t>Don Quixote</a:t>
            </a: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</a:rPr>
              <a:t> by Miguel de 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</a:rPr>
              <a:t>Cervantes </a:t>
            </a:r>
            <a:r>
              <a:rPr lang="en-US" sz="1800" dirty="0" err="1">
                <a:solidFill>
                  <a:schemeClr val="tx2">
                    <a:lumMod val="50000"/>
                  </a:schemeClr>
                </a:solidFill>
              </a:rPr>
              <a:t>Saavendra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</a:rPr>
              <a:t> </a:t>
            </a:r>
            <a:endParaRPr lang="en-US" sz="1800" dirty="0" smtClean="0">
              <a:solidFill>
                <a:schemeClr val="tx2">
                  <a:lumMod val="50000"/>
                </a:schemeClr>
              </a:solidFill>
            </a:endParaRPr>
          </a:p>
          <a:p>
            <a:pPr lvl="2"/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a</a:t>
            </a:r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2">
                    <a:lumMod val="50000"/>
                  </a:schemeClr>
                </a:solidFill>
              </a:rPr>
              <a:t>spanish</a:t>
            </a:r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</a:rPr>
              <a:t> story versus a story in </a:t>
            </a:r>
            <a:r>
              <a:rPr lang="en-US" sz="1600" dirty="0" err="1" smtClean="0">
                <a:solidFill>
                  <a:schemeClr val="tx2">
                    <a:lumMod val="50000"/>
                  </a:schemeClr>
                </a:solidFill>
              </a:rPr>
              <a:t>spanish</a:t>
            </a:r>
            <a:endParaRPr lang="en-US" sz="1600" dirty="0" smtClean="0">
              <a:solidFill>
                <a:schemeClr val="tx2">
                  <a:lumMod val="50000"/>
                </a:schemeClr>
              </a:solidFill>
            </a:endParaRPr>
          </a:p>
          <a:p>
            <a:pPr lvl="1"/>
            <a:r>
              <a:rPr lang="en-US" sz="1800" dirty="0" err="1">
                <a:solidFill>
                  <a:schemeClr val="tx2">
                    <a:lumMod val="50000"/>
                  </a:schemeClr>
                </a:solidFill>
              </a:rPr>
              <a:t>s</a:t>
            </a:r>
            <a:r>
              <a:rPr lang="en-US" sz="1800" dirty="0" err="1" smtClean="0">
                <a:solidFill>
                  <a:schemeClr val="tx2">
                    <a:lumMod val="50000"/>
                  </a:schemeClr>
                </a:solidFill>
              </a:rPr>
              <a:t>panish</a:t>
            </a: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</a:rPr>
              <a:t> versus </a:t>
            </a:r>
            <a:r>
              <a:rPr lang="en-US" sz="1800" dirty="0" err="1" smtClean="0">
                <a:solidFill>
                  <a:schemeClr val="tx2">
                    <a:lumMod val="50000"/>
                  </a:schemeClr>
                </a:solidFill>
              </a:rPr>
              <a:t>english</a:t>
            </a:r>
            <a:endParaRPr lang="en-US" sz="1800" dirty="0" smtClean="0">
              <a:solidFill>
                <a:schemeClr val="tx2">
                  <a:lumMod val="50000"/>
                </a:schemeClr>
              </a:solidFill>
            </a:endParaRPr>
          </a:p>
          <a:p>
            <a:pPr lvl="2"/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</a:rPr>
              <a:t>bound literary work comprised of printed words on paper </a:t>
            </a:r>
          </a:p>
          <a:p>
            <a:pPr lvl="3"/>
            <a:r>
              <a:rPr lang="en-US" sz="1400" dirty="0" err="1">
                <a:solidFill>
                  <a:schemeClr val="tx2">
                    <a:lumMod val="50000"/>
                  </a:schemeClr>
                </a:solidFill>
              </a:rPr>
              <a:t>l</a:t>
            </a:r>
            <a:r>
              <a:rPr lang="en-US" sz="1400" dirty="0" err="1" smtClean="0">
                <a:solidFill>
                  <a:schemeClr val="tx2">
                    <a:lumMod val="50000"/>
                  </a:schemeClr>
                </a:solidFill>
              </a:rPr>
              <a:t>ibro</a:t>
            </a:r>
            <a:endParaRPr lang="en-US" sz="1400" dirty="0" smtClean="0">
              <a:solidFill>
                <a:schemeClr val="tx2">
                  <a:lumMod val="50000"/>
                </a:schemeClr>
              </a:solidFill>
            </a:endParaRPr>
          </a:p>
          <a:p>
            <a:pPr lvl="3"/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book</a:t>
            </a:r>
          </a:p>
          <a:p>
            <a:endParaRPr lang="en-US" sz="1400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programming language as conceptual encoding</a:t>
            </a:r>
          </a:p>
          <a:p>
            <a:pPr lvl="1"/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java versus python</a:t>
            </a:r>
          </a:p>
          <a:p>
            <a:pPr lvl="2"/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v</a:t>
            </a:r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</a:rPr>
              <a:t>alue assignment</a:t>
            </a:r>
          </a:p>
          <a:p>
            <a:pPr lvl="3"/>
            <a:r>
              <a:rPr lang="en-US" sz="1400" dirty="0" err="1">
                <a:solidFill>
                  <a:schemeClr val="accent4">
                    <a:lumMod val="50000"/>
                  </a:schemeClr>
                </a:solidFill>
                <a:cs typeface="Courier New" panose="02070309020205020404" pitchFamily="49" charset="0"/>
              </a:rPr>
              <a:t>t</a:t>
            </a:r>
            <a:r>
              <a:rPr lang="en-US" sz="1400" dirty="0" err="1" smtClean="0">
                <a:solidFill>
                  <a:schemeClr val="accent4">
                    <a:lumMod val="50000"/>
                  </a:schemeClr>
                </a:solidFill>
                <a:cs typeface="Courier New" panose="02070309020205020404" pitchFamily="49" charset="0"/>
              </a:rPr>
              <a:t>his.</a:t>
            </a:r>
            <a:r>
              <a:rPr lang="en-US" sz="1400" dirty="0" err="1" smtClean="0">
                <a:solidFill>
                  <a:schemeClr val="tx2">
                    <a:lumMod val="50000"/>
                  </a:schemeClr>
                </a:solidFill>
                <a:cs typeface="Courier New" panose="02070309020205020404" pitchFamily="49" charset="0"/>
              </a:rPr>
              <a:t>value</a:t>
            </a: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  <a:cs typeface="Courier New" panose="02070309020205020404" pitchFamily="49" charset="0"/>
              </a:rPr>
              <a:t> = 4;</a:t>
            </a:r>
          </a:p>
          <a:p>
            <a:pPr lvl="3"/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cs typeface="Courier New" panose="02070309020205020404" pitchFamily="49" charset="0"/>
              </a:rPr>
              <a:t>s</a:t>
            </a:r>
            <a:r>
              <a:rPr lang="en-US" sz="1400" dirty="0" err="1" smtClean="0">
                <a:solidFill>
                  <a:schemeClr val="tx2">
                    <a:lumMod val="50000"/>
                  </a:schemeClr>
                </a:solidFill>
                <a:cs typeface="Courier New" panose="02070309020205020404" pitchFamily="49" charset="0"/>
              </a:rPr>
              <a:t>elf.value</a:t>
            </a: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  <a:cs typeface="Courier New" panose="02070309020205020404" pitchFamily="49" charset="0"/>
              </a:rPr>
              <a:t> = 4</a:t>
            </a:r>
          </a:p>
          <a:p>
            <a:pPr lvl="2"/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l</a:t>
            </a:r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</a:rPr>
              <a:t>ooping</a:t>
            </a:r>
          </a:p>
          <a:p>
            <a:pPr lvl="3"/>
            <a:r>
              <a:rPr lang="en-US" sz="1400" dirty="0">
                <a:solidFill>
                  <a:schemeClr val="accent4">
                    <a:lumMod val="50000"/>
                  </a:schemeClr>
                </a:solidFill>
              </a:rPr>
              <a:t>f</a:t>
            </a:r>
            <a:r>
              <a:rPr lang="en-US" sz="1400" dirty="0" smtClean="0">
                <a:solidFill>
                  <a:schemeClr val="accent4">
                    <a:lumMod val="50000"/>
                  </a:schemeClr>
                </a:solidFill>
              </a:rPr>
              <a:t>or </a:t>
            </a: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( </a:t>
            </a:r>
            <a:r>
              <a:rPr lang="en-US" sz="1400" dirty="0" err="1" smtClean="0">
                <a:solidFill>
                  <a:schemeClr val="accent4">
                    <a:lumMod val="50000"/>
                  </a:schemeClr>
                </a:solidFill>
              </a:rPr>
              <a:t>int</a:t>
            </a:r>
            <a:r>
              <a:rPr lang="en-US" sz="140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2">
                    <a:lumMod val="50000"/>
                  </a:schemeClr>
                </a:solidFill>
              </a:rPr>
              <a:t>i</a:t>
            </a: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 = </a:t>
            </a:r>
            <a:r>
              <a:rPr lang="en-US" sz="1400" dirty="0" smtClean="0">
                <a:solidFill>
                  <a:srgbClr val="0070C0"/>
                </a:solidFill>
              </a:rPr>
              <a:t>zero </a:t>
            </a: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; </a:t>
            </a:r>
            <a:r>
              <a:rPr lang="en-US" sz="1400" dirty="0" err="1" smtClean="0">
                <a:solidFill>
                  <a:schemeClr val="tx2">
                    <a:lumMod val="50000"/>
                  </a:schemeClr>
                </a:solidFill>
              </a:rPr>
              <a:t>i</a:t>
            </a: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 &lt; </a:t>
            </a:r>
            <a:r>
              <a:rPr lang="en-US" sz="1400" dirty="0" err="1" smtClean="0">
                <a:solidFill>
                  <a:schemeClr val="tx2">
                    <a:lumMod val="50000"/>
                  </a:schemeClr>
                </a:solidFill>
              </a:rPr>
              <a:t>list.size</a:t>
            </a: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( ) ; </a:t>
            </a:r>
            <a:r>
              <a:rPr lang="en-US" sz="1400" dirty="0" err="1" smtClean="0">
                <a:solidFill>
                  <a:schemeClr val="tx2">
                    <a:lumMod val="50000"/>
                  </a:schemeClr>
                </a:solidFill>
              </a:rPr>
              <a:t>i</a:t>
            </a: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++ ) { </a:t>
            </a:r>
            <a:r>
              <a:rPr lang="en-US" sz="1400" dirty="0" smtClean="0">
                <a:solidFill>
                  <a:schemeClr val="accent3">
                    <a:lumMod val="75000"/>
                  </a:schemeClr>
                </a:solidFill>
              </a:rPr>
              <a:t>//do some cool things here </a:t>
            </a:r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}</a:t>
            </a:r>
          </a:p>
          <a:p>
            <a:pPr lvl="3"/>
            <a:r>
              <a:rPr lang="en-US" sz="1400" dirty="0">
                <a:solidFill>
                  <a:srgbClr val="0070C0"/>
                </a:solidFill>
              </a:rPr>
              <a:t>f</a:t>
            </a:r>
            <a:r>
              <a:rPr lang="en-US" sz="1400" dirty="0" smtClean="0">
                <a:solidFill>
                  <a:srgbClr val="0070C0"/>
                </a:solidFill>
              </a:rPr>
              <a:t>or </a:t>
            </a:r>
            <a:r>
              <a:rPr lang="en-US" sz="1400" dirty="0" err="1" smtClean="0">
                <a:solidFill>
                  <a:schemeClr val="tx2">
                    <a:lumMod val="50000"/>
                  </a:schemeClr>
                </a:solidFill>
              </a:rPr>
              <a:t>i</a:t>
            </a:r>
            <a:r>
              <a:rPr lang="en-US" sz="1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1400" dirty="0" smtClean="0">
                <a:solidFill>
                  <a:srgbClr val="0070C0"/>
                </a:solidFill>
              </a:rPr>
              <a:t>in </a:t>
            </a: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list :</a:t>
            </a:r>
            <a:r>
              <a:rPr lang="en-US" sz="1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accent3">
                    <a:lumMod val="75000"/>
                  </a:schemeClr>
                </a:solidFill>
              </a:rPr>
              <a:t>#do the very same cool things here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3">
                    <a:lumMod val="50000"/>
                  </a:schemeClr>
                </a:solidFill>
              </a:rPr>
              <a:t>( 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Symbol" pitchFamily="18" charset="2"/>
              </a:rPr>
              <a:t>g 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</a:rPr>
              <a:t>) conceptualization </a:t>
            </a: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</a:rPr>
              <a:t>discourse ::</a:t>
            </a:r>
            <a:br>
              <a:rPr lang="en-US" sz="3200" dirty="0" smtClean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3200" dirty="0">
                <a:solidFill>
                  <a:schemeClr val="accent3">
                    <a:lumMod val="50000"/>
                  </a:schemeClr>
                </a:solidFill>
              </a:rPr>
              <a:t>	</a:t>
            </a: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</a:rPr>
              <a:t>      symbols reliant upon related concepts</a:t>
            </a:r>
            <a:endParaRPr lang="en-US" sz="32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3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first order map – mechanism for intelligent discovery</a:t>
            </a:r>
          </a:p>
          <a:p>
            <a:pPr lvl="1"/>
            <a:r>
              <a:rPr lang="en-US" sz="1800" dirty="0">
                <a:solidFill>
                  <a:schemeClr val="tx2">
                    <a:lumMod val="50000"/>
                  </a:schemeClr>
                </a:solidFill>
              </a:rPr>
              <a:t>d</a:t>
            </a: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</a:rPr>
              <a:t>etermines a specific direction to travel when solving a problem</a:t>
            </a:r>
          </a:p>
          <a:p>
            <a:pPr lvl="1"/>
            <a:r>
              <a:rPr lang="en-US" sz="1800" i="1" dirty="0" smtClean="0">
                <a:solidFill>
                  <a:schemeClr val="tx2">
                    <a:lumMod val="50000"/>
                  </a:schemeClr>
                </a:solidFill>
              </a:rPr>
              <a:t>The Nature of Inquiry</a:t>
            </a: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</a:rPr>
              <a:t>, James </a:t>
            </a:r>
            <a:r>
              <a:rPr lang="en-US" sz="1800" dirty="0" err="1" smtClean="0">
                <a:solidFill>
                  <a:schemeClr val="tx2">
                    <a:lumMod val="50000"/>
                  </a:schemeClr>
                </a:solidFill>
              </a:rPr>
              <a:t>Blachowicz</a:t>
            </a: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</a:rPr>
              <a:t>, PhD</a:t>
            </a:r>
            <a:endParaRPr lang="en-US" sz="1800" i="1" dirty="0">
              <a:solidFill>
                <a:schemeClr val="tx2">
                  <a:lumMod val="50000"/>
                </a:schemeClr>
              </a:solidFill>
            </a:endParaRPr>
          </a:p>
          <a:p>
            <a:pPr lvl="1"/>
            <a:endParaRPr lang="en-US" sz="1800" i="1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2200" dirty="0" smtClean="0">
                <a:solidFill>
                  <a:schemeClr val="tx2">
                    <a:lumMod val="50000"/>
                  </a:schemeClr>
                </a:solidFill>
              </a:rPr>
              <a:t>map examples</a:t>
            </a:r>
          </a:p>
          <a:p>
            <a:pPr lvl="1"/>
            <a:r>
              <a:rPr lang="en-US" sz="1800" dirty="0">
                <a:solidFill>
                  <a:schemeClr val="tx2">
                    <a:lumMod val="50000"/>
                  </a:schemeClr>
                </a:solidFill>
              </a:rPr>
              <a:t>t</a:t>
            </a: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</a:rPr>
              <a:t>he kitten and the fireplace</a:t>
            </a:r>
          </a:p>
          <a:p>
            <a:pPr lvl="2"/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</a:rPr>
              <a:t>how to get warm without getting hot</a:t>
            </a:r>
          </a:p>
          <a:p>
            <a:pPr lvl="1"/>
            <a:r>
              <a:rPr lang="en-US" sz="1800" dirty="0" err="1" smtClean="0">
                <a:solidFill>
                  <a:schemeClr val="tx2">
                    <a:lumMod val="50000"/>
                  </a:schemeClr>
                </a:solidFill>
              </a:rPr>
              <a:t>Kelper’s</a:t>
            </a: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</a:rPr>
              <a:t> study on elliptical orbit</a:t>
            </a:r>
          </a:p>
          <a:p>
            <a:pPr lvl="2"/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s</a:t>
            </a:r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</a:rPr>
              <a:t>tart with a set hypotheses known to fail</a:t>
            </a:r>
          </a:p>
          <a:p>
            <a:pPr lvl="3"/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c</a:t>
            </a: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ircle and oval</a:t>
            </a:r>
          </a:p>
          <a:p>
            <a:pPr lvl="2"/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</a:rPr>
              <a:t>compare  these failures to observed results</a:t>
            </a:r>
          </a:p>
          <a:p>
            <a:pPr lvl="2"/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r</a:t>
            </a:r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</a:rPr>
              <a:t>efine hypothesis in light of observations and comparisons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</a:rPr>
              <a:t>( </a:t>
            </a: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  <a:latin typeface="Symbol" pitchFamily="18" charset="2"/>
              </a:rPr>
              <a:t>g </a:t>
            </a: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</a:rPr>
              <a:t>) conceptualization discourse ::</a:t>
            </a:r>
            <a:br>
              <a:rPr lang="en-US" sz="3200" dirty="0" smtClean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</a:rPr>
              <a:t>					first order mapping</a:t>
            </a:r>
            <a:endParaRPr lang="en-US" sz="32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30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similarities to </a:t>
            </a:r>
            <a:r>
              <a:rPr lang="en-US" sz="2400" dirty="0" err="1" smtClean="0">
                <a:solidFill>
                  <a:schemeClr val="tx2">
                    <a:lumMod val="50000"/>
                  </a:schemeClr>
                </a:solidFill>
              </a:rPr>
              <a:t>t.d.d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  <a:p>
            <a:pPr lvl="1"/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</a:rPr>
              <a:t>structure of individual tests</a:t>
            </a:r>
          </a:p>
          <a:p>
            <a:pPr lvl="2"/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</a:rPr>
              <a:t>‘the setup’ 		– collection of actors</a:t>
            </a:r>
          </a:p>
          <a:p>
            <a:pPr lvl="2"/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</a:rPr>
              <a:t>target behavior 	– functional tested</a:t>
            </a:r>
          </a:p>
          <a:p>
            <a:pPr lvl="2"/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</a:rPr>
              <a:t>assertions 		– validity of output versus requirements</a:t>
            </a:r>
          </a:p>
          <a:p>
            <a:pPr lvl="1"/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</a:rPr>
              <a:t>structure of test harness</a:t>
            </a:r>
          </a:p>
          <a:p>
            <a:pPr lvl="2"/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</a:rPr>
              <a:t>package by package; module by module</a:t>
            </a:r>
          </a:p>
          <a:p>
            <a:pPr lvl="2"/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</a:rPr>
              <a:t>definitive  and obvious organization</a:t>
            </a:r>
          </a:p>
          <a:p>
            <a:pPr lvl="3"/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happy path  – 00 block designations 	</a:t>
            </a:r>
          </a:p>
          <a:p>
            <a:pPr lvl="4"/>
            <a:r>
              <a:rPr lang="en-US" sz="1300" dirty="0" smtClean="0">
                <a:solidFill>
                  <a:schemeClr val="tx2">
                    <a:lumMod val="50000"/>
                  </a:schemeClr>
                </a:solidFill>
              </a:rPr>
              <a:t>internal mechanics</a:t>
            </a:r>
          </a:p>
          <a:p>
            <a:pPr lvl="4"/>
            <a:r>
              <a:rPr lang="en-US" sz="1300" dirty="0" smtClean="0">
                <a:solidFill>
                  <a:schemeClr val="tx2">
                    <a:lumMod val="50000"/>
                  </a:schemeClr>
                </a:solidFill>
              </a:rPr>
              <a:t>target behavior  </a:t>
            </a:r>
          </a:p>
          <a:p>
            <a:pPr lvl="4"/>
            <a:r>
              <a:rPr lang="en-US" sz="1300" dirty="0" smtClean="0">
                <a:solidFill>
                  <a:schemeClr val="tx2">
                    <a:lumMod val="50000"/>
                  </a:schemeClr>
                </a:solidFill>
              </a:rPr>
              <a:t>assertions</a:t>
            </a:r>
          </a:p>
          <a:p>
            <a:pPr lvl="3"/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sad path      – 99 block designations	</a:t>
            </a:r>
          </a:p>
          <a:p>
            <a:pPr lvl="4"/>
            <a:r>
              <a:rPr lang="en-US" sz="1300" dirty="0" smtClean="0">
                <a:solidFill>
                  <a:schemeClr val="tx2">
                    <a:lumMod val="50000"/>
                  </a:schemeClr>
                </a:solidFill>
              </a:rPr>
              <a:t>error handling</a:t>
            </a:r>
          </a:p>
          <a:p>
            <a:pPr lvl="4"/>
            <a:r>
              <a:rPr lang="en-US" sz="1300" dirty="0" smtClean="0">
                <a:solidFill>
                  <a:schemeClr val="tx2">
                    <a:lumMod val="50000"/>
                  </a:schemeClr>
                </a:solidFill>
              </a:rPr>
              <a:t> input validation </a:t>
            </a:r>
          </a:p>
          <a:p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</a:rPr>
              <a:t>( </a:t>
            </a: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  <a:latin typeface="Symbol" pitchFamily="18" charset="2"/>
              </a:rPr>
              <a:t>d </a:t>
            </a: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</a:rPr>
              <a:t>) analog development discourse ::</a:t>
            </a:r>
            <a:br>
              <a:rPr lang="en-US" sz="3200" dirty="0" smtClean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</a:rPr>
              <a:t>				          similarities to </a:t>
            </a:r>
            <a:r>
              <a:rPr lang="en-US" sz="3200" dirty="0" err="1" smtClean="0">
                <a:solidFill>
                  <a:schemeClr val="accent3">
                    <a:lumMod val="50000"/>
                  </a:schemeClr>
                </a:solidFill>
              </a:rPr>
              <a:t>t.d.d</a:t>
            </a: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</a:rPr>
              <a:t>.</a:t>
            </a:r>
            <a:endParaRPr lang="en-US" sz="32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purpose</a:t>
            </a:r>
          </a:p>
          <a:p>
            <a:pPr lvl="1"/>
            <a:r>
              <a:rPr lang="en-US" sz="1800" dirty="0" err="1" smtClean="0">
                <a:solidFill>
                  <a:schemeClr val="tx2">
                    <a:lumMod val="50000"/>
                  </a:schemeClr>
                </a:solidFill>
              </a:rPr>
              <a:t>t.d.d</a:t>
            </a: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</a:rPr>
              <a:t>.  	:: “speed over efficiency” 	:: greedy heuristic ‘a’ </a:t>
            </a:r>
          </a:p>
          <a:p>
            <a:pPr lvl="1"/>
            <a:r>
              <a:rPr lang="en-US" sz="1800" dirty="0" err="1" smtClean="0">
                <a:solidFill>
                  <a:schemeClr val="tx2">
                    <a:lumMod val="50000"/>
                  </a:schemeClr>
                </a:solidFill>
              </a:rPr>
              <a:t>a.d.d</a:t>
            </a: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</a:rPr>
              <a:t>. 	:: efficiency over speed	:: greedy heuristic ‘b’</a:t>
            </a:r>
          </a:p>
          <a:p>
            <a:pPr lvl="1"/>
            <a:endParaRPr lang="en-US" sz="1800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insight – sight: to see</a:t>
            </a:r>
          </a:p>
          <a:p>
            <a:pPr lvl="1"/>
            <a:r>
              <a:rPr lang="en-US" sz="1800" dirty="0" err="1" smtClean="0">
                <a:solidFill>
                  <a:schemeClr val="tx2">
                    <a:lumMod val="50000"/>
                  </a:schemeClr>
                </a:solidFill>
              </a:rPr>
              <a:t>t.d.d</a:t>
            </a: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</a:rPr>
              <a:t>.  :: cannot harness insight, so abandon the thought</a:t>
            </a:r>
          </a:p>
          <a:p>
            <a:pPr lvl="1"/>
            <a:r>
              <a:rPr lang="en-US" sz="1800" dirty="0" err="1" smtClean="0">
                <a:solidFill>
                  <a:schemeClr val="tx2">
                    <a:lumMod val="50000"/>
                  </a:schemeClr>
                </a:solidFill>
              </a:rPr>
              <a:t>a.d.d</a:t>
            </a: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</a:rPr>
              <a:t>   :: kick start insight using natural strengths of the human mind; visualizations</a:t>
            </a:r>
          </a:p>
          <a:p>
            <a:pPr lvl="1"/>
            <a:endParaRPr lang="en-US" sz="1800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scope</a:t>
            </a:r>
          </a:p>
          <a:p>
            <a:pPr lvl="1"/>
            <a:r>
              <a:rPr lang="en-US" sz="1800" dirty="0" err="1" smtClean="0">
                <a:solidFill>
                  <a:schemeClr val="tx2">
                    <a:lumMod val="50000"/>
                  </a:schemeClr>
                </a:solidFill>
              </a:rPr>
              <a:t>t.d.d</a:t>
            </a: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</a:rPr>
              <a:t>. 	:: one test at a time		:: focus on atomic behavior</a:t>
            </a:r>
          </a:p>
          <a:p>
            <a:pPr lvl="1"/>
            <a:r>
              <a:rPr lang="en-US" sz="1800" dirty="0" err="1" smtClean="0">
                <a:solidFill>
                  <a:schemeClr val="tx2">
                    <a:lumMod val="50000"/>
                  </a:schemeClr>
                </a:solidFill>
              </a:rPr>
              <a:t>a.d.d</a:t>
            </a: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</a:rPr>
              <a:t>.	:: as many tests as needed	:: focus on environmental behavior</a:t>
            </a:r>
          </a:p>
          <a:p>
            <a:endParaRPr lang="en-US" sz="2400" dirty="0" smtClean="0">
              <a:solidFill>
                <a:schemeClr val="tx2">
                  <a:lumMod val="50000"/>
                </a:schemeClr>
              </a:solidFill>
            </a:endParaRPr>
          </a:p>
          <a:p>
            <a:endParaRPr lang="en-US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</a:rPr>
              <a:t>( </a:t>
            </a: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  <a:latin typeface="Symbol" pitchFamily="18" charset="2"/>
              </a:rPr>
              <a:t>d </a:t>
            </a: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</a:rPr>
              <a:t>) analog development discourse ::</a:t>
            </a:r>
            <a:br>
              <a:rPr lang="en-US" sz="3200" dirty="0" smtClean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</a:rPr>
              <a:t>			              differences from </a:t>
            </a:r>
            <a:r>
              <a:rPr lang="en-US" sz="3200" dirty="0" err="1" smtClean="0">
                <a:solidFill>
                  <a:schemeClr val="accent3">
                    <a:lumMod val="50000"/>
                  </a:schemeClr>
                </a:solidFill>
              </a:rPr>
              <a:t>t.d.d</a:t>
            </a: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</a:rPr>
              <a:t>.</a:t>
            </a:r>
            <a:endParaRPr lang="en-US" sz="32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600" dirty="0" smtClean="0">
                <a:solidFill>
                  <a:schemeClr val="tx2">
                    <a:lumMod val="50000"/>
                  </a:schemeClr>
                </a:solidFill>
              </a:rPr>
              <a:t>initial question</a:t>
            </a:r>
          </a:p>
          <a:p>
            <a:pPr lvl="1"/>
            <a:r>
              <a:rPr lang="en-US" sz="1900" i="1" dirty="0" smtClean="0">
                <a:solidFill>
                  <a:schemeClr val="tx2">
                    <a:lumMod val="50000"/>
                  </a:schemeClr>
                </a:solidFill>
              </a:rPr>
              <a:t>“how to an idea out of that guy’s head… and into this phone?”</a:t>
            </a:r>
            <a:endParaRPr lang="en-US" sz="1900" b="1" i="1" u="sng" dirty="0" smtClean="0">
              <a:solidFill>
                <a:schemeClr val="tx2">
                  <a:lumMod val="50000"/>
                </a:schemeClr>
              </a:solidFill>
            </a:endParaRPr>
          </a:p>
          <a:p>
            <a:pPr lvl="2"/>
            <a:r>
              <a:rPr lang="en-US" sz="1700" b="1" u="sng" dirty="0" smtClean="0">
                <a:solidFill>
                  <a:schemeClr val="tx2">
                    <a:lumMod val="50000"/>
                  </a:schemeClr>
                </a:solidFill>
              </a:rPr>
              <a:t>what</a:t>
            </a:r>
            <a:r>
              <a:rPr lang="en-US" sz="1700" dirty="0" smtClean="0">
                <a:solidFill>
                  <a:schemeClr val="tx2">
                    <a:lumMod val="50000"/>
                  </a:schemeClr>
                </a:solidFill>
              </a:rPr>
              <a:t> are we building? </a:t>
            </a:r>
            <a:r>
              <a:rPr lang="en-US" sz="1700" b="1" i="1" u="sng" dirty="0" smtClean="0">
                <a:solidFill>
                  <a:schemeClr val="tx2">
                    <a:lumMod val="50000"/>
                  </a:schemeClr>
                </a:solidFill>
              </a:rPr>
              <a:t>why</a:t>
            </a:r>
            <a:r>
              <a:rPr lang="en-US" sz="1700" b="1" i="1" dirty="0" smtClean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700" b="1" i="1" u="sng" dirty="0" smtClean="0">
                <a:solidFill>
                  <a:schemeClr val="tx2">
                    <a:lumMod val="50000"/>
                  </a:schemeClr>
                </a:solidFill>
              </a:rPr>
              <a:t>why</a:t>
            </a:r>
            <a:r>
              <a:rPr lang="en-US" sz="1700" dirty="0" smtClean="0">
                <a:solidFill>
                  <a:schemeClr val="tx2">
                    <a:lumMod val="50000"/>
                  </a:schemeClr>
                </a:solidFill>
              </a:rPr>
              <a:t> are we building that? </a:t>
            </a:r>
          </a:p>
          <a:p>
            <a:pPr lvl="2"/>
            <a:r>
              <a:rPr lang="en-US" sz="1700" dirty="0" smtClean="0">
                <a:solidFill>
                  <a:schemeClr val="tx2">
                    <a:lumMod val="50000"/>
                  </a:schemeClr>
                </a:solidFill>
              </a:rPr>
              <a:t>the bridge analogy</a:t>
            </a:r>
          </a:p>
          <a:p>
            <a:endParaRPr lang="en-US" sz="1700" i="1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2600" dirty="0" smtClean="0">
                <a:solidFill>
                  <a:schemeClr val="tx2">
                    <a:lumMod val="50000"/>
                  </a:schemeClr>
                </a:solidFill>
              </a:rPr>
              <a:t>secondary question</a:t>
            </a:r>
          </a:p>
          <a:p>
            <a:pPr lvl="1"/>
            <a:r>
              <a:rPr lang="en-US" sz="1900" i="1" dirty="0" smtClean="0">
                <a:solidFill>
                  <a:schemeClr val="tx2">
                    <a:lumMod val="50000"/>
                  </a:schemeClr>
                </a:solidFill>
              </a:rPr>
              <a:t>“what tools and materials do we have… and what do we need?”</a:t>
            </a:r>
          </a:p>
          <a:p>
            <a:pPr lvl="2"/>
            <a:r>
              <a:rPr lang="en-US" sz="1700" dirty="0" smtClean="0">
                <a:solidFill>
                  <a:schemeClr val="tx2">
                    <a:lumMod val="50000"/>
                  </a:schemeClr>
                </a:solidFill>
              </a:rPr>
              <a:t>language(s) and </a:t>
            </a:r>
            <a:r>
              <a:rPr lang="en-US" sz="1700" dirty="0" err="1" smtClean="0">
                <a:solidFill>
                  <a:schemeClr val="tx2">
                    <a:lumMod val="50000"/>
                  </a:schemeClr>
                </a:solidFill>
              </a:rPr>
              <a:t>a.p.i</a:t>
            </a:r>
            <a:r>
              <a:rPr lang="en-US" sz="1700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  <a:p>
            <a:pPr lvl="2"/>
            <a:r>
              <a:rPr lang="en-US" sz="1700" dirty="0" smtClean="0">
                <a:solidFill>
                  <a:schemeClr val="tx2">
                    <a:lumMod val="50000"/>
                  </a:schemeClr>
                </a:solidFill>
              </a:rPr>
              <a:t>existing artifact and prototypes</a:t>
            </a:r>
          </a:p>
          <a:p>
            <a:pPr lvl="2"/>
            <a:r>
              <a:rPr lang="en-US" sz="1700" dirty="0" smtClean="0">
                <a:solidFill>
                  <a:schemeClr val="tx2">
                    <a:lumMod val="50000"/>
                  </a:schemeClr>
                </a:solidFill>
              </a:rPr>
              <a:t>current project status</a:t>
            </a:r>
          </a:p>
          <a:p>
            <a:pPr lvl="2"/>
            <a:endParaRPr lang="en-US" sz="1700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2600" dirty="0" smtClean="0">
                <a:solidFill>
                  <a:schemeClr val="tx2">
                    <a:lumMod val="50000"/>
                  </a:schemeClr>
                </a:solidFill>
              </a:rPr>
              <a:t>tertiary question</a:t>
            </a:r>
          </a:p>
          <a:p>
            <a:pPr lvl="1"/>
            <a:r>
              <a:rPr lang="en-US" sz="1900" i="1" dirty="0" smtClean="0">
                <a:solidFill>
                  <a:schemeClr val="tx2">
                    <a:lumMod val="50000"/>
                  </a:schemeClr>
                </a:solidFill>
              </a:rPr>
              <a:t>“how do we get from our current status to where we need to be?”</a:t>
            </a:r>
          </a:p>
          <a:p>
            <a:pPr lvl="2"/>
            <a:r>
              <a:rPr lang="en-US" sz="1700" dirty="0" smtClean="0">
                <a:solidFill>
                  <a:schemeClr val="tx2">
                    <a:lumMod val="50000"/>
                  </a:schemeClr>
                </a:solidFill>
              </a:rPr>
              <a:t>via first order mapping</a:t>
            </a:r>
          </a:p>
          <a:p>
            <a:pPr lvl="2"/>
            <a:r>
              <a:rPr lang="en-US" sz="1700" dirty="0" smtClean="0">
                <a:solidFill>
                  <a:schemeClr val="tx2">
                    <a:lumMod val="50000"/>
                  </a:schemeClr>
                </a:solidFill>
              </a:rPr>
              <a:t>via physical visualization and tinkering</a:t>
            </a:r>
            <a:endParaRPr lang="en-US" sz="17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</a:rPr>
              <a:t>( </a:t>
            </a: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  <a:latin typeface="Symbol" pitchFamily="18" charset="2"/>
              </a:rPr>
              <a:t>d </a:t>
            </a: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</a:rPr>
              <a:t>) analog development discourse &amp;&amp; </a:t>
            </a:r>
            <a:br>
              <a:rPr lang="en-US" sz="3200" dirty="0" smtClean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</a:rPr>
              <a:t>			                   first order mapping</a:t>
            </a:r>
            <a:endParaRPr lang="en-US" sz="32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PHOTO test_collision_31_01_00_check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 rot="5400000">
            <a:off x="1980182" y="190393"/>
            <a:ext cx="5181600" cy="7848814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</a:rPr>
              <a:t>( </a:t>
            </a: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  <a:latin typeface="Symbol" pitchFamily="18" charset="2"/>
              </a:rPr>
              <a:t>d </a:t>
            </a: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</a:rPr>
              <a:t>) analog development evidence ::</a:t>
            </a:r>
            <a:br>
              <a:rPr lang="en-US" sz="3200" dirty="0" smtClean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</a:rPr>
              <a:t>test_collision_31_00_00_check (</a:t>
            </a:r>
            <a:r>
              <a:rPr lang="en-US" sz="3200" i="1" dirty="0" smtClean="0">
                <a:solidFill>
                  <a:schemeClr val="accent3">
                    <a:lumMod val="50000"/>
                  </a:schemeClr>
                </a:solidFill>
              </a:rPr>
              <a:t>analog aspect</a:t>
            </a: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</a:rPr>
              <a:t>)</a:t>
            </a:r>
            <a:endParaRPr lang="en-US" sz="32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TEXT test_collision_31_01_00_collision_check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362201" y="1346348"/>
            <a:ext cx="4419600" cy="551165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</a:rPr>
              <a:t>( </a:t>
            </a: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  <a:latin typeface="Symbol" pitchFamily="18" charset="2"/>
              </a:rPr>
              <a:t>d </a:t>
            </a: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</a:rPr>
              <a:t>) analog development evidence ::</a:t>
            </a:r>
            <a:br>
              <a:rPr lang="en-US" sz="3200" dirty="0" smtClean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</a:rPr>
              <a:t>test_collision_31_00_00_check (</a:t>
            </a:r>
            <a:r>
              <a:rPr lang="en-US" sz="3200" i="1" dirty="0" smtClean="0">
                <a:solidFill>
                  <a:schemeClr val="accent3">
                    <a:lumMod val="50000"/>
                  </a:schemeClr>
                </a:solidFill>
              </a:rPr>
              <a:t>digital aspect</a:t>
            </a: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</a:rPr>
              <a:t>)</a:t>
            </a:r>
            <a:endParaRPr lang="en-US" sz="32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the analog process – mental presence</a:t>
            </a:r>
          </a:p>
          <a:p>
            <a:pPr lvl="1"/>
            <a:r>
              <a:rPr lang="en-US" sz="1800" cap="small" dirty="0" err="1" smtClean="0">
                <a:solidFill>
                  <a:schemeClr val="tx2">
                    <a:lumMod val="50000"/>
                  </a:schemeClr>
                </a:solidFill>
              </a:rPr>
              <a:t>i</a:t>
            </a: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</a:rPr>
              <a:t>  – escape technology</a:t>
            </a:r>
          </a:p>
          <a:p>
            <a:pPr lvl="3"/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</a:rPr>
              <a:t>removal of the computer </a:t>
            </a:r>
          </a:p>
          <a:p>
            <a:pPr lvl="4"/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remove the bias </a:t>
            </a:r>
          </a:p>
          <a:p>
            <a:pPr lvl="4"/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remove the crutch</a:t>
            </a:r>
          </a:p>
          <a:p>
            <a:pPr lvl="2"/>
            <a:endParaRPr lang="en-US" sz="1400" dirty="0" smtClean="0">
              <a:solidFill>
                <a:schemeClr val="tx2">
                  <a:lumMod val="50000"/>
                </a:schemeClr>
              </a:solidFill>
            </a:endParaRPr>
          </a:p>
          <a:p>
            <a:pPr lvl="1"/>
            <a:r>
              <a:rPr lang="en-US" sz="1800" cap="small" dirty="0" smtClean="0">
                <a:solidFill>
                  <a:schemeClr val="tx2">
                    <a:lumMod val="50000"/>
                  </a:schemeClr>
                </a:solidFill>
              </a:rPr>
              <a:t>ii</a:t>
            </a: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</a:rPr>
              <a:t> – intellectually prepare</a:t>
            </a:r>
          </a:p>
          <a:p>
            <a:pPr lvl="3"/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</a:rPr>
              <a:t>b</a:t>
            </a:r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</a:rPr>
              <a:t>egin churning cognitive inertia</a:t>
            </a:r>
          </a:p>
          <a:p>
            <a:pPr lvl="4"/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documentation and requirements</a:t>
            </a:r>
          </a:p>
          <a:p>
            <a:pPr lvl="4"/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engineering notes and design documents</a:t>
            </a:r>
          </a:p>
          <a:p>
            <a:pPr lvl="4"/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phone call</a:t>
            </a:r>
          </a:p>
          <a:p>
            <a:pPr lvl="3"/>
            <a:r>
              <a:rPr lang="en-US" sz="1500" dirty="0" smtClean="0">
                <a:solidFill>
                  <a:schemeClr val="tx2">
                    <a:lumMod val="50000"/>
                  </a:schemeClr>
                </a:solidFill>
              </a:rPr>
              <a:t>Stretch before the game</a:t>
            </a:r>
          </a:p>
          <a:p>
            <a:pPr lvl="3"/>
            <a:endParaRPr lang="en-US" sz="1400" dirty="0" smtClean="0">
              <a:solidFill>
                <a:schemeClr val="tx2">
                  <a:lumMod val="50000"/>
                </a:schemeClr>
              </a:solidFill>
            </a:endParaRPr>
          </a:p>
          <a:p>
            <a:pPr lvl="1">
              <a:buNone/>
            </a:pPr>
            <a:endParaRPr lang="en-US" sz="18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</a:rPr>
              <a:t>( </a:t>
            </a: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  <a:latin typeface="Symbol" pitchFamily="18" charset="2"/>
              </a:rPr>
              <a:t>d </a:t>
            </a: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</a:rPr>
              <a:t>) analog development execution :: </a:t>
            </a:r>
            <a:br>
              <a:rPr lang="en-US" sz="3200" dirty="0" smtClean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</a:rPr>
              <a:t>		             the analog process, part one</a:t>
            </a:r>
            <a:endParaRPr lang="en-US" sz="32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the analog process – developmental process</a:t>
            </a:r>
          </a:p>
          <a:p>
            <a:pPr lvl="1"/>
            <a:r>
              <a:rPr lang="en-US" sz="1800" cap="small" dirty="0" smtClean="0">
                <a:solidFill>
                  <a:schemeClr val="tx2">
                    <a:lumMod val="50000"/>
                  </a:schemeClr>
                </a:solidFill>
              </a:rPr>
              <a:t>iii</a:t>
            </a: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</a:rPr>
              <a:t>  – sketch the problem and a potential solution</a:t>
            </a:r>
          </a:p>
          <a:p>
            <a:pPr lvl="3"/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</a:rPr>
              <a:t>conceptually represent a solution</a:t>
            </a:r>
          </a:p>
          <a:p>
            <a:pPr lvl="4"/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reflection of developer’s working knowledge</a:t>
            </a:r>
          </a:p>
          <a:p>
            <a:pPr lvl="2"/>
            <a:endParaRPr lang="en-US" sz="1400" dirty="0" smtClean="0">
              <a:solidFill>
                <a:schemeClr val="tx2">
                  <a:lumMod val="50000"/>
                </a:schemeClr>
              </a:solidFill>
            </a:endParaRPr>
          </a:p>
          <a:p>
            <a:pPr lvl="1"/>
            <a:r>
              <a:rPr lang="en-US" sz="1800" cap="small" dirty="0" smtClean="0">
                <a:solidFill>
                  <a:schemeClr val="tx2">
                    <a:lumMod val="50000"/>
                  </a:schemeClr>
                </a:solidFill>
              </a:rPr>
              <a:t>iv </a:t>
            </a: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</a:rPr>
              <a:t>– repair the sketch in light of requirements</a:t>
            </a:r>
          </a:p>
          <a:p>
            <a:pPr lvl="3"/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</a:rPr>
              <a:t>add missing use cases for the environment</a:t>
            </a:r>
            <a:endParaRPr lang="en-US" sz="1600" dirty="0" smtClean="0">
              <a:solidFill>
                <a:schemeClr val="tx2">
                  <a:lumMod val="50000"/>
                </a:schemeClr>
              </a:solidFill>
            </a:endParaRPr>
          </a:p>
          <a:p>
            <a:pPr lvl="4"/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reconcile working knowledge base with needed knowledge </a:t>
            </a:r>
          </a:p>
          <a:p>
            <a:pPr lvl="4"/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“what did we miss? what pieces aren’t we paying attention to?”</a:t>
            </a:r>
          </a:p>
          <a:p>
            <a:pPr lvl="4"/>
            <a:endParaRPr lang="en-US" sz="1400" dirty="0" smtClean="0">
              <a:solidFill>
                <a:schemeClr val="tx2">
                  <a:lumMod val="50000"/>
                </a:schemeClr>
              </a:solidFill>
            </a:endParaRPr>
          </a:p>
          <a:p>
            <a:pPr lvl="1"/>
            <a:r>
              <a:rPr lang="en-US" sz="1900" dirty="0" smtClean="0">
                <a:solidFill>
                  <a:schemeClr val="tx2">
                    <a:lumMod val="50000"/>
                  </a:schemeClr>
                </a:solidFill>
              </a:rPr>
              <a:t>v  – pseudo-code the solution</a:t>
            </a:r>
          </a:p>
          <a:p>
            <a:pPr lvl="3"/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</a:rPr>
              <a:t>definition of algorithmic logic</a:t>
            </a:r>
            <a:r>
              <a:rPr lang="en-US" sz="15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</a:p>
          <a:p>
            <a:pPr lvl="3"/>
            <a:r>
              <a:rPr lang="en-US" sz="1500" dirty="0" smtClean="0">
                <a:solidFill>
                  <a:schemeClr val="tx2">
                    <a:lumMod val="50000"/>
                  </a:schemeClr>
                </a:solidFill>
              </a:rPr>
              <a:t>isolation of support logic </a:t>
            </a:r>
          </a:p>
          <a:p>
            <a:pPr lvl="3"/>
            <a:r>
              <a:rPr lang="en-US" sz="1500" dirty="0" smtClean="0">
                <a:solidFill>
                  <a:schemeClr val="tx2">
                    <a:lumMod val="50000"/>
                  </a:schemeClr>
                </a:solidFill>
              </a:rPr>
              <a:t>bridge between the human mind and machine instruction</a:t>
            </a:r>
          </a:p>
          <a:p>
            <a:pPr lvl="3"/>
            <a:endParaRPr lang="en-US" sz="1500" dirty="0" smtClean="0">
              <a:solidFill>
                <a:schemeClr val="tx2">
                  <a:lumMod val="50000"/>
                </a:schemeClr>
              </a:solidFill>
            </a:endParaRPr>
          </a:p>
          <a:p>
            <a:pPr lvl="3"/>
            <a:endParaRPr lang="en-US" sz="1500" dirty="0" smtClean="0">
              <a:solidFill>
                <a:schemeClr val="tx2">
                  <a:lumMod val="50000"/>
                </a:schemeClr>
              </a:solidFill>
            </a:endParaRPr>
          </a:p>
          <a:p>
            <a:pPr lvl="3"/>
            <a:endParaRPr lang="en-US" sz="14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</a:rPr>
              <a:t>( </a:t>
            </a: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  <a:latin typeface="Symbol" pitchFamily="18" charset="2"/>
              </a:rPr>
              <a:t>d </a:t>
            </a: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</a:rPr>
              <a:t>) analog development execution :: </a:t>
            </a:r>
            <a:br>
              <a:rPr lang="en-US" sz="3200" dirty="0" smtClean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</a:rPr>
              <a:t>		             the analog process, part two</a:t>
            </a:r>
            <a:endParaRPr lang="en-US" sz="32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858962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</a:rPr>
              <a:t>( </a:t>
            </a: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  <a:latin typeface="Symbol" pitchFamily="18" charset="2"/>
              </a:rPr>
              <a:t>d </a:t>
            </a: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</a:rPr>
              <a:t>) analog development execution :: </a:t>
            </a:r>
            <a:br>
              <a:rPr lang="en-US" sz="3200" dirty="0" smtClean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</a:rPr>
              <a:t>		          the analog process :: </a:t>
            </a:r>
            <a:br>
              <a:rPr lang="en-US" sz="3200" dirty="0" smtClean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</a:rPr>
              <a:t>                                         pseudo-code first pass</a:t>
            </a:r>
            <a:endParaRPr lang="en-US" sz="3200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6" name="Content Placeholder 5" descr="pseduo_cod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48561" y="2486818"/>
            <a:ext cx="7384794" cy="3304382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14400" y="1481328"/>
            <a:ext cx="77724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(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Symbol" pitchFamily="18" charset="2"/>
              </a:rPr>
              <a:t>a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)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FutureLab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– the venue of advancement</a:t>
            </a:r>
          </a:p>
          <a:p>
            <a:endParaRPr lang="en-US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(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Symbol" pitchFamily="18" charset="2"/>
              </a:rPr>
              <a:t>b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) test driven development discourse</a:t>
            </a:r>
          </a:p>
          <a:p>
            <a:endParaRPr lang="en-US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(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Symbol" pitchFamily="18" charset="2"/>
              </a:rPr>
              <a:t>g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) conceptualization discourse</a:t>
            </a:r>
          </a:p>
          <a:p>
            <a:endParaRPr lang="en-US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(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Symbol" pitchFamily="18" charset="2"/>
              </a:rPr>
              <a:t>d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) analog driven development discourse and execution</a:t>
            </a:r>
          </a:p>
          <a:p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(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Symbol" pitchFamily="18" charset="2"/>
              </a:rPr>
              <a:t>e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) conclusions</a:t>
            </a:r>
          </a:p>
          <a:p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(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Symbol" pitchFamily="18" charset="2"/>
              </a:rPr>
              <a:t>w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)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f.a.q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readme.md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15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PHOTO test_collision_25_01_00_point_inside_shap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62000" y="1371600"/>
            <a:ext cx="7696200" cy="53340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</a:rPr>
              <a:t>( </a:t>
            </a: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  <a:latin typeface="Symbol" pitchFamily="18" charset="2"/>
              </a:rPr>
              <a:t>d </a:t>
            </a: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</a:rPr>
              <a:t>) analog development execution :: </a:t>
            </a:r>
            <a:br>
              <a:rPr lang="en-US" sz="3200" dirty="0" smtClean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</a:rPr>
              <a:t>           the analog process, secondary discovery</a:t>
            </a:r>
            <a:endParaRPr lang="en-US" sz="32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752600"/>
          <a:ext cx="8305800" cy="41910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066800"/>
                <a:gridCol w="2362200"/>
                <a:gridCol w="4876800"/>
              </a:tblGrid>
              <a:tr h="5334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dirty="0"/>
                        <a:t>Name in </a:t>
                      </a:r>
                      <a:endParaRPr lang="en-US" sz="1400" i="1" dirty="0" smtClean="0"/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dirty="0" smtClean="0"/>
                        <a:t>Figure </a:t>
                      </a:r>
                      <a:r>
                        <a:rPr lang="en-US" sz="1400" i="1" dirty="0"/>
                        <a:t>4.1</a:t>
                      </a:r>
                      <a:endParaRPr lang="en-US" sz="1400" i="1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dirty="0"/>
                        <a:t>Implemented </a:t>
                      </a:r>
                      <a:endParaRPr lang="en-US" sz="1400" i="1" dirty="0" smtClean="0"/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dirty="0" smtClean="0"/>
                        <a:t>Class </a:t>
                      </a:r>
                      <a:r>
                        <a:rPr lang="en-US" sz="1400" i="1" dirty="0"/>
                        <a:t>Name</a:t>
                      </a:r>
                      <a:endParaRPr lang="en-US" sz="1400" i="1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dirty="0"/>
                        <a:t>Functionality</a:t>
                      </a:r>
                      <a:endParaRPr lang="en-US" sz="1400" i="1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620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latin typeface="Symbol" pitchFamily="18" charset="2"/>
                        </a:rPr>
                        <a:t>a</a:t>
                      </a:r>
                      <a:r>
                        <a:rPr lang="en-US" sz="1500" dirty="0"/>
                        <a:t> Barrier</a:t>
                      </a:r>
                      <a:endParaRPr lang="en-US" sz="15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err="1"/>
                        <a:t>Bounce_Barrier_Event</a:t>
                      </a:r>
                      <a:endParaRPr lang="en-US" sz="15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/>
                        <a:t>Objects colliding with this Barrier should bounce backwards.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500" i="1" dirty="0"/>
                        <a:t>( i.e. A ball hitting the ground should bounce back into the air)</a:t>
                      </a:r>
                      <a:endParaRPr lang="en-US" sz="1500" i="1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2954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latin typeface="Symbol" pitchFamily="18" charset="2"/>
                        </a:rPr>
                        <a:t>b</a:t>
                      </a:r>
                      <a:r>
                        <a:rPr lang="en-US" sz="1500" dirty="0"/>
                        <a:t> Barrier</a:t>
                      </a:r>
                      <a:endParaRPr lang="en-US" sz="15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err="1"/>
                        <a:t>Pass_Through_Barrier_Event</a:t>
                      </a:r>
                      <a:endParaRPr lang="en-US" sz="15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/>
                        <a:t>When an object’s center point hits this Barrier, it should be reflected across the simulation space.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500" i="1" dirty="0"/>
                        <a:t>(i.e. A ball hitting this wall would wrap around the environment to the other side.)</a:t>
                      </a:r>
                      <a:endParaRPr lang="en-US" sz="1500" i="1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600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latin typeface="Symbol" pitchFamily="18" charset="2"/>
                        </a:rPr>
                        <a:t>d</a:t>
                      </a:r>
                      <a:r>
                        <a:rPr lang="en-US" sz="1500" dirty="0"/>
                        <a:t> Barrier</a:t>
                      </a:r>
                      <a:endParaRPr lang="en-US" sz="15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err="1"/>
                        <a:t>Non_Render_Barrier_Event</a:t>
                      </a:r>
                      <a:endParaRPr lang="en-US" sz="15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/>
                        <a:t>When an object hits this Barrier, it should become invisible and no longer be rendered by the Android device.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500" i="1" dirty="0"/>
                        <a:t>(i.e. A ball escaping the current view port of the simulation space would disappear from </a:t>
                      </a:r>
                      <a:r>
                        <a:rPr lang="en-US" sz="1500" i="1" dirty="0" smtClean="0"/>
                        <a:t>visual </a:t>
                      </a:r>
                      <a:r>
                        <a:rPr lang="en-US" sz="1500" i="1" dirty="0"/>
                        <a:t>processing, but continue being evaluated for collisions, etc.)</a:t>
                      </a:r>
                      <a:endParaRPr lang="en-US" sz="1500" i="1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</a:rPr>
              <a:t>( </a:t>
            </a: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  <a:latin typeface="Symbol" pitchFamily="18" charset="2"/>
              </a:rPr>
              <a:t>d </a:t>
            </a: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</a:rPr>
              <a:t>) analog development validation :: </a:t>
            </a:r>
            <a:br>
              <a:rPr lang="en-US" sz="3200" dirty="0" smtClean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</a:rPr>
              <a:t>             class normalization and layered design</a:t>
            </a:r>
            <a:endParaRPr lang="en-US" sz="32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 descr="PHOTO barrier Event desig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16200000">
            <a:off x="-1026257" y="1183539"/>
            <a:ext cx="6614861" cy="4429256"/>
          </a:xfrm>
          <a:prstGeom prst="rect">
            <a:avLst/>
          </a:prstGeom>
        </p:spPr>
      </p:pic>
      <p:pic>
        <p:nvPicPr>
          <p:cNvPr id="3" name="Picture 2" descr="PHOTO Barrier Event normalizatio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0" y="76200"/>
            <a:ext cx="4495800" cy="6629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</a:rPr>
              <a:t>( </a:t>
            </a: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  <a:latin typeface="Symbol" pitchFamily="18" charset="2"/>
              </a:rPr>
              <a:t>d </a:t>
            </a: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</a:rPr>
              <a:t>) analog development validation :: </a:t>
            </a:r>
            <a:br>
              <a:rPr lang="en-US" sz="3200" dirty="0" smtClean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</a:rPr>
              <a:t>          relative math and test scenario flexibility</a:t>
            </a:r>
            <a:endParaRPr lang="en-US" sz="3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524000" y="1524000"/>
          <a:ext cx="6096000" cy="18542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i="1" dirty="0"/>
                        <a:t>Component</a:t>
                      </a:r>
                      <a:endParaRPr lang="en-US" sz="1500" i="1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i="1" dirty="0"/>
                        <a:t>Variable Name</a:t>
                      </a:r>
                      <a:endParaRPr lang="en-US" sz="1500" i="1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i="1" dirty="0"/>
                        <a:t>Variable Value</a:t>
                      </a:r>
                      <a:endParaRPr lang="en-US" sz="1500" i="1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i="1" dirty="0"/>
                        <a:t>Component</a:t>
                      </a:r>
                      <a:endParaRPr lang="en-US" sz="1500" i="1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/>
                        <a:t>Drop_Tower</a:t>
                      </a:r>
                      <a:endParaRPr lang="en-US" sz="15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err="1"/>
                        <a:t>Tower_Height</a:t>
                      </a:r>
                      <a:endParaRPr lang="en-US" sz="15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/>
                        <a:t>20</a:t>
                      </a:r>
                      <a:endParaRPr lang="en-US" sz="15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/>
                        <a:t>Drop_Tower</a:t>
                      </a:r>
                      <a:endParaRPr lang="en-US" sz="15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/>
                        <a:t>Drop_Tower</a:t>
                      </a:r>
                      <a:endParaRPr lang="en-US" sz="15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/>
                        <a:t>Tower_Width</a:t>
                      </a:r>
                      <a:endParaRPr lang="en-US" sz="15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/>
                        <a:t>5</a:t>
                      </a:r>
                      <a:endParaRPr lang="en-US" sz="15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/>
                        <a:t>Drop_Tower</a:t>
                      </a:r>
                      <a:endParaRPr lang="en-US" sz="15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/>
                        <a:t>Swing_Arm</a:t>
                      </a:r>
                      <a:endParaRPr lang="en-US" sz="15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err="1"/>
                        <a:t>Arm_Height</a:t>
                      </a:r>
                      <a:endParaRPr lang="en-US" sz="15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/>
                        <a:t>3</a:t>
                      </a:r>
                      <a:endParaRPr lang="en-US" sz="15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err="1"/>
                        <a:t>Swing_Arm</a:t>
                      </a:r>
                      <a:endParaRPr lang="en-US" sz="15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/>
                        <a:t>Swing_Arm</a:t>
                      </a:r>
                      <a:endParaRPr lang="en-US" sz="15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/>
                        <a:t>Arm_Width</a:t>
                      </a:r>
                      <a:endParaRPr lang="en-US" sz="15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/>
                        <a:t>5</a:t>
                      </a:r>
                      <a:endParaRPr lang="en-US" sz="15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err="1"/>
                        <a:t>Swing_Arm</a:t>
                      </a:r>
                      <a:endParaRPr lang="en-US" sz="15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7" name="Picture 6" descr="formul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28800" y="3886199"/>
            <a:ext cx="5486400" cy="1967113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HOTO swing_arm_generatio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16200000">
            <a:off x="1307306" y="521495"/>
            <a:ext cx="6643689" cy="5753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PHOTO the gods test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24114" y="1371600"/>
            <a:ext cx="7734086" cy="5403918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</a:rPr>
              <a:t>( </a:t>
            </a: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  <a:latin typeface="Symbol" pitchFamily="18" charset="2"/>
              </a:rPr>
              <a:t>d </a:t>
            </a: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</a:rPr>
              <a:t>) analog development validation :: </a:t>
            </a:r>
            <a:br>
              <a:rPr lang="en-US" sz="3200" dirty="0" smtClean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</a:rPr>
              <a:t>                                             self reconnaissance</a:t>
            </a:r>
            <a:endParaRPr lang="en-US" sz="32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PHOTO won't fix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 rot="5400000">
            <a:off x="1893946" y="87252"/>
            <a:ext cx="5410201" cy="7978893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</a:rPr>
              <a:t>( </a:t>
            </a: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  <a:latin typeface="Symbol" pitchFamily="18" charset="2"/>
              </a:rPr>
              <a:t>d </a:t>
            </a: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</a:rPr>
              <a:t>) analog development validation :: </a:t>
            </a:r>
            <a:br>
              <a:rPr lang="en-US" sz="3200" dirty="0" smtClean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</a:rPr>
              <a:t>                                                           </a:t>
            </a:r>
            <a:r>
              <a:rPr lang="en-US" sz="3200" dirty="0" err="1" smtClean="0">
                <a:solidFill>
                  <a:schemeClr val="accent3">
                    <a:lumMod val="50000"/>
                  </a:schemeClr>
                </a:solidFill>
              </a:rPr>
              <a:t>the</a:t>
            </a:r>
            <a:r>
              <a:rPr lang="en-US" sz="3200" i="1" dirty="0" err="1" smtClean="0">
                <a:solidFill>
                  <a:schemeClr val="accent3">
                    <a:lumMod val="50000"/>
                  </a:schemeClr>
                </a:solidFill>
              </a:rPr>
              <a:t>won’t</a:t>
            </a:r>
            <a:r>
              <a:rPr lang="en-US" sz="3200" i="1" dirty="0" smtClean="0">
                <a:solidFill>
                  <a:schemeClr val="accent3">
                    <a:lumMod val="50000"/>
                  </a:schemeClr>
                </a:solidFill>
              </a:rPr>
              <a:t> fix </a:t>
            </a:r>
            <a:endParaRPr lang="en-US" sz="32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690872"/>
          </a:xfrm>
        </p:spPr>
        <p:txBody>
          <a:bodyPr>
            <a:normAutofit lnSpcReduction="10000"/>
          </a:bodyPr>
          <a:lstStyle/>
          <a:p>
            <a:r>
              <a:rPr lang="en-US" sz="2400" dirty="0" err="1" smtClean="0">
                <a:solidFill>
                  <a:schemeClr val="tx2">
                    <a:lumMod val="50000"/>
                  </a:schemeClr>
                </a:solidFill>
              </a:rPr>
              <a:t>a.d.d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.  yields</a:t>
            </a:r>
          </a:p>
          <a:p>
            <a:pPr lvl="2"/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</a:rPr>
              <a:t>improved confidence in designed software artifact</a:t>
            </a:r>
          </a:p>
          <a:p>
            <a:pPr lvl="2"/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</a:rPr>
              <a:t>improved understanding and intimate knowledge of designed artifact status</a:t>
            </a:r>
          </a:p>
          <a:p>
            <a:pPr lvl="2"/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</a:rPr>
              <a:t>large scope assurance for minimum viable product</a:t>
            </a:r>
          </a:p>
          <a:p>
            <a:pPr lvl="2"/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</a:rPr>
              <a:t>early stage isolation of ‘ power ’ vs. ‘ support ’ functionality</a:t>
            </a:r>
          </a:p>
          <a:p>
            <a:pPr lvl="2"/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</a:rPr>
              <a:t>pre-emptive refactoring</a:t>
            </a:r>
          </a:p>
          <a:p>
            <a:pPr lvl="2"/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</a:rPr>
              <a:t>pre-emptive debugging </a:t>
            </a:r>
          </a:p>
          <a:p>
            <a:pPr lvl="2"/>
            <a:endParaRPr lang="en-US" sz="1800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2000" i="1" dirty="0" smtClean="0">
                <a:solidFill>
                  <a:schemeClr val="tx2">
                    <a:lumMod val="50000"/>
                  </a:schemeClr>
                </a:solidFill>
              </a:rPr>
              <a:t>“hey, if you want to install feature ‘x’, </a:t>
            </a:r>
          </a:p>
          <a:p>
            <a:pPr>
              <a:buNone/>
            </a:pPr>
            <a:r>
              <a:rPr lang="en-US" sz="2000" i="1" dirty="0" smtClean="0">
                <a:solidFill>
                  <a:schemeClr val="tx2">
                    <a:lumMod val="50000"/>
                  </a:schemeClr>
                </a:solidFill>
              </a:rPr>
              <a:t>		 how’s that going to impact the current functionality?  will it even fit it?”</a:t>
            </a:r>
          </a:p>
          <a:p>
            <a:pPr lvl="1">
              <a:buNone/>
            </a:pPr>
            <a:r>
              <a:rPr lang="en-US" sz="1600" i="1" dirty="0" smtClean="0">
                <a:solidFill>
                  <a:schemeClr val="tx2">
                    <a:lumMod val="50000"/>
                  </a:schemeClr>
                </a:solidFill>
              </a:rPr>
              <a:t>	~ </a:t>
            </a:r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</a:rPr>
              <a:t>someone</a:t>
            </a:r>
          </a:p>
          <a:p>
            <a:endParaRPr lang="en-US" sz="2000" i="1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2000" i="1" dirty="0" smtClean="0">
                <a:solidFill>
                  <a:schemeClr val="tx2">
                    <a:lumMod val="50000"/>
                  </a:schemeClr>
                </a:solidFill>
              </a:rPr>
              <a:t>“not sure. give us a second, we’ll check the math on it.”</a:t>
            </a:r>
          </a:p>
          <a:p>
            <a:pPr lvl="1">
              <a:buNone/>
            </a:pPr>
            <a:r>
              <a:rPr lang="en-US" sz="1600" i="1" dirty="0" smtClean="0">
                <a:solidFill>
                  <a:schemeClr val="tx2">
                    <a:lumMod val="50000"/>
                  </a:schemeClr>
                </a:solidFill>
              </a:rPr>
              <a:t>	~ </a:t>
            </a:r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</a:rPr>
              <a:t>our team</a:t>
            </a:r>
            <a:endParaRPr lang="en-US" sz="1600" i="1" dirty="0" smtClean="0">
              <a:solidFill>
                <a:schemeClr val="tx2">
                  <a:lumMod val="50000"/>
                </a:schemeClr>
              </a:solidFill>
            </a:endParaRPr>
          </a:p>
          <a:p>
            <a:pPr lvl="1"/>
            <a:endParaRPr lang="en-US" sz="1600" i="1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</a:rPr>
              <a:t>( </a:t>
            </a: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  <a:latin typeface="Symbol" pitchFamily="18" charset="2"/>
              </a:rPr>
              <a:t>e </a:t>
            </a: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</a:rPr>
              <a:t>) conclusions :: </a:t>
            </a:r>
            <a:br>
              <a:rPr lang="en-US" sz="3200" dirty="0" smtClean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</a:rPr>
              <a:t>					             in summary</a:t>
            </a:r>
            <a:endParaRPr lang="en-US" sz="32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614672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furthering </a:t>
            </a:r>
            <a:r>
              <a:rPr lang="en-US" sz="2400" dirty="0" err="1" smtClean="0">
                <a:solidFill>
                  <a:schemeClr val="tx2">
                    <a:lumMod val="50000"/>
                  </a:schemeClr>
                </a:solidFill>
              </a:rPr>
              <a:t>a.d.d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  <a:p>
            <a:pPr lvl="1"/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</a:rPr>
              <a:t>true design limits – what can and cannot do</a:t>
            </a:r>
          </a:p>
          <a:p>
            <a:pPr lvl="1"/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</a:rPr>
              <a:t>permutations of usage</a:t>
            </a:r>
          </a:p>
          <a:p>
            <a:endParaRPr lang="en-US" sz="2400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database keying structures</a:t>
            </a:r>
          </a:p>
          <a:p>
            <a:pPr lvl="1"/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visual representations of keying logic</a:t>
            </a:r>
          </a:p>
          <a:p>
            <a:endParaRPr lang="en-US" sz="2400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student usage</a:t>
            </a:r>
          </a:p>
          <a:p>
            <a:pPr lvl="1"/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</a:rPr>
              <a:t>inexperienced student – see what will be created</a:t>
            </a:r>
          </a:p>
          <a:p>
            <a:pPr lvl="1"/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</a:rPr>
              <a:t>advanced student – additional tool in the toolbox</a:t>
            </a:r>
          </a:p>
          <a:p>
            <a:endParaRPr lang="en-US" sz="2400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expert usage</a:t>
            </a:r>
          </a:p>
          <a:p>
            <a:pPr lvl="1"/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</a:rPr>
              <a:t>documentation; design tool; quality assurance; preparing source for test integration  </a:t>
            </a:r>
          </a:p>
          <a:p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</a:rPr>
              <a:t>( </a:t>
            </a: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  <a:latin typeface="Symbol" pitchFamily="18" charset="2"/>
              </a:rPr>
              <a:t>e </a:t>
            </a: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</a:rPr>
              <a:t>) conclusions :: </a:t>
            </a:r>
            <a:br>
              <a:rPr lang="en-US" sz="3200" dirty="0" smtClean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</a:rPr>
              <a:t>				        future consideration</a:t>
            </a:r>
            <a:endParaRPr lang="en-US" sz="32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your turn…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</a:rPr>
              <a:t>( </a:t>
            </a: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  <a:latin typeface="Symbol" pitchFamily="18" charset="2"/>
              </a:rPr>
              <a:t>w </a:t>
            </a: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</a:rPr>
              <a:t>) frequently asked questions</a:t>
            </a:r>
            <a:endParaRPr lang="en-US" sz="32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 smtClean="0">
                <a:solidFill>
                  <a:schemeClr val="tx2">
                    <a:lumMod val="50000"/>
                  </a:schemeClr>
                </a:solidFill>
              </a:rPr>
              <a:t>a.d.d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. – the what</a:t>
            </a:r>
          </a:p>
          <a:p>
            <a:pPr lvl="1"/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</a:rPr>
              <a:t>test first design paradigm</a:t>
            </a:r>
          </a:p>
          <a:p>
            <a:pPr lvl="2"/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</a:rPr>
              <a:t>evolving from test driven development</a:t>
            </a:r>
          </a:p>
          <a:p>
            <a:pPr lvl="1"/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</a:rPr>
              <a:t>fusion of two industries</a:t>
            </a:r>
          </a:p>
          <a:p>
            <a:pPr lvl="2"/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</a:rPr>
              <a:t>disciplined engineering </a:t>
            </a:r>
          </a:p>
          <a:p>
            <a:pPr lvl="3"/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applied problem solving</a:t>
            </a:r>
          </a:p>
          <a:p>
            <a:pPr lvl="2"/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</a:rPr>
              <a:t>cognitive psychology</a:t>
            </a:r>
          </a:p>
          <a:p>
            <a:pPr lvl="3"/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nature of problem solving</a:t>
            </a:r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</a:p>
          <a:p>
            <a:endParaRPr lang="en-US" sz="2400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2400" dirty="0" err="1" smtClean="0">
                <a:solidFill>
                  <a:schemeClr val="tx2">
                    <a:lumMod val="50000"/>
                  </a:schemeClr>
                </a:solidFill>
              </a:rPr>
              <a:t>a.d.d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. – the why</a:t>
            </a:r>
            <a:endParaRPr lang="en-US" dirty="0" smtClean="0">
              <a:solidFill>
                <a:schemeClr val="tx2">
                  <a:lumMod val="50000"/>
                </a:schemeClr>
              </a:solidFill>
            </a:endParaRPr>
          </a:p>
          <a:p>
            <a:pPr lvl="1"/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</a:rPr>
              <a:t>simplification</a:t>
            </a:r>
          </a:p>
          <a:p>
            <a:pPr lvl="2"/>
            <a:r>
              <a:rPr lang="en-US" sz="1600" i="1" dirty="0" smtClean="0">
                <a:solidFill>
                  <a:schemeClr val="tx2">
                    <a:lumMod val="50000"/>
                  </a:schemeClr>
                </a:solidFill>
              </a:rPr>
              <a:t>“how to keep this all straight in my head?”</a:t>
            </a:r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</a:rPr>
              <a:t>  </a:t>
            </a:r>
            <a:endParaRPr lang="en-US" sz="16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>
                <a:solidFill>
                  <a:schemeClr val="accent3">
                    <a:lumMod val="50000"/>
                  </a:schemeClr>
                </a:solidFill>
              </a:rPr>
              <a:t>prologue</a:t>
            </a:r>
            <a:endParaRPr lang="en-US" sz="38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history</a:t>
            </a:r>
          </a:p>
          <a:p>
            <a:pPr lvl="1"/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</a:rPr>
              <a:t>Walt </a:t>
            </a:r>
            <a:r>
              <a:rPr lang="en-US" sz="1800" dirty="0" err="1" smtClean="0">
                <a:solidFill>
                  <a:schemeClr val="tx2">
                    <a:lumMod val="50000"/>
                  </a:schemeClr>
                </a:solidFill>
              </a:rPr>
              <a:t>Woltosz</a:t>
            </a: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</a:rPr>
              <a:t>, ‘77 aerospace </a:t>
            </a:r>
          </a:p>
          <a:p>
            <a:pPr lvl="1"/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</a:rPr>
              <a:t>team of scientists</a:t>
            </a:r>
          </a:p>
          <a:p>
            <a:pPr lvl="1"/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</a:rPr>
              <a:t>‘90’s platforms – visual basic, C</a:t>
            </a:r>
          </a:p>
          <a:p>
            <a:pPr lvl="1"/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</a:rPr>
              <a:t>‘single click’ program</a:t>
            </a:r>
          </a:p>
          <a:p>
            <a:pPr lvl="1"/>
            <a:endParaRPr lang="en-US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current</a:t>
            </a:r>
          </a:p>
          <a:p>
            <a:pPr lvl="1"/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</a:rPr>
              <a:t>team of students</a:t>
            </a:r>
          </a:p>
          <a:p>
            <a:pPr lvl="1"/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</a:rPr>
              <a:t>android mobile devices – java 7.0</a:t>
            </a:r>
          </a:p>
          <a:p>
            <a:pPr lvl="1"/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</a:rPr>
              <a:t>recreated software retaining intention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</a:rPr>
              <a:t>( </a:t>
            </a: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  <a:latin typeface="Symbol" pitchFamily="18" charset="2"/>
              </a:rPr>
              <a:t>a</a:t>
            </a: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</a:rPr>
              <a:t> ) </a:t>
            </a:r>
            <a:r>
              <a:rPr lang="en-US" sz="3200" dirty="0" err="1" smtClean="0">
                <a:solidFill>
                  <a:schemeClr val="accent3">
                    <a:lumMod val="50000"/>
                  </a:schemeClr>
                </a:solidFill>
              </a:rPr>
              <a:t>FutureLab</a:t>
            </a: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</a:rPr>
              <a:t> ::</a:t>
            </a:r>
            <a:br>
              <a:rPr lang="en-US" sz="3200" dirty="0" smtClean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3200" dirty="0">
                <a:solidFill>
                  <a:schemeClr val="accent3">
                    <a:lumMod val="50000"/>
                  </a:schemeClr>
                </a:solidFill>
              </a:rPr>
              <a:t>	</a:t>
            </a: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</a:rPr>
              <a:t>		       the venue of advancement</a:t>
            </a:r>
            <a:endParaRPr lang="en-US" sz="32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d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emo time…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3">
                    <a:lumMod val="50000"/>
                  </a:schemeClr>
                </a:solidFill>
              </a:rPr>
              <a:t>( 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Symbol" pitchFamily="18" charset="2"/>
              </a:rPr>
              <a:t>a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</a:rPr>
              <a:t> ) </a:t>
            </a:r>
            <a:r>
              <a:rPr lang="en-US" sz="3200" dirty="0" err="1">
                <a:solidFill>
                  <a:schemeClr val="accent3">
                    <a:lumMod val="50000"/>
                  </a:schemeClr>
                </a:solidFill>
              </a:rPr>
              <a:t>FutureLab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</a:rPr>
              <a:t> ::</a:t>
            </a:r>
            <a:br>
              <a:rPr lang="en-US" sz="3200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3200" dirty="0">
                <a:solidFill>
                  <a:schemeClr val="accent3">
                    <a:lumMod val="50000"/>
                  </a:schemeClr>
                </a:solidFill>
              </a:rPr>
              <a:t>		</a:t>
            </a: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</a:rPr>
              <a:t>	       the 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</a:rPr>
              <a:t>venue of advancement</a:t>
            </a:r>
          </a:p>
        </p:txBody>
      </p:sp>
    </p:spTree>
    <p:extLst>
      <p:ext uri="{BB962C8B-B14F-4D97-AF65-F5344CB8AC3E}">
        <p14:creationId xmlns:p14="http://schemas.microsoft.com/office/powerpoint/2010/main" val="163557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test driven design paradigm </a:t>
            </a:r>
          </a:p>
          <a:p>
            <a:pPr lvl="1"/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</a:rPr>
              <a:t>source code verified against tests previously scripted</a:t>
            </a:r>
          </a:p>
          <a:p>
            <a:pPr lvl="1"/>
            <a:r>
              <a:rPr lang="en-US" sz="1800" dirty="0">
                <a:solidFill>
                  <a:schemeClr val="tx2">
                    <a:lumMod val="50000"/>
                  </a:schemeClr>
                </a:solidFill>
              </a:rPr>
              <a:t>u</a:t>
            </a: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</a:rPr>
              <a:t>nit testing for atomic pieces of source code</a:t>
            </a:r>
          </a:p>
          <a:p>
            <a:pPr lvl="1">
              <a:buNone/>
            </a:pPr>
            <a:endParaRPr lang="en-US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extreme programming</a:t>
            </a:r>
          </a:p>
          <a:p>
            <a:pPr lvl="1"/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</a:rPr>
              <a:t>test-first concepts in ’99</a:t>
            </a:r>
          </a:p>
          <a:p>
            <a:pPr lvl="1">
              <a:buNone/>
            </a:pPr>
            <a:endParaRPr lang="en-US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Kent Beck</a:t>
            </a:r>
          </a:p>
          <a:p>
            <a:pPr lvl="1"/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</a:rPr>
              <a:t>credited patron of the process</a:t>
            </a:r>
          </a:p>
          <a:p>
            <a:pPr lvl="1"/>
            <a:r>
              <a:rPr lang="en-US" sz="1800" i="1" dirty="0" smtClean="0">
                <a:solidFill>
                  <a:schemeClr val="tx2">
                    <a:lumMod val="50000"/>
                  </a:schemeClr>
                </a:solidFill>
              </a:rPr>
              <a:t>TDD By Example, </a:t>
            </a: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</a:rPr>
              <a:t>2003</a:t>
            </a:r>
          </a:p>
          <a:p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</a:rPr>
              <a:t>( </a:t>
            </a: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  <a:latin typeface="Symbol" pitchFamily="18" charset="2"/>
              </a:rPr>
              <a:t>b </a:t>
            </a: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</a:rPr>
              <a:t>) test driven development discourse ::</a:t>
            </a:r>
            <a:br>
              <a:rPr lang="en-US" sz="3200" dirty="0" smtClean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3200" dirty="0">
                <a:solidFill>
                  <a:schemeClr val="accent3">
                    <a:lumMod val="50000"/>
                  </a:schemeClr>
                </a:solidFill>
              </a:rPr>
              <a:t>	</a:t>
            </a: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</a:rPr>
              <a:t>    first baseline – structure and discipline</a:t>
            </a:r>
            <a:endParaRPr lang="en-US" sz="32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solidFill>
                  <a:schemeClr val="tx2">
                    <a:lumMod val="50000"/>
                  </a:schemeClr>
                </a:solidFill>
              </a:rPr>
              <a:t>t</a:t>
            </a:r>
            <a:r>
              <a:rPr lang="en-US" sz="2400" dirty="0" err="1" smtClean="0">
                <a:solidFill>
                  <a:schemeClr val="tx2">
                    <a:lumMod val="50000"/>
                  </a:schemeClr>
                </a:solidFill>
              </a:rPr>
              <a:t>.d.d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. technique</a:t>
            </a:r>
          </a:p>
          <a:p>
            <a:pPr lvl="1"/>
            <a:r>
              <a:rPr lang="en-US" sz="1800" cap="small" dirty="0" err="1">
                <a:solidFill>
                  <a:schemeClr val="tx2">
                    <a:lumMod val="50000"/>
                  </a:schemeClr>
                </a:solidFill>
              </a:rPr>
              <a:t>i</a:t>
            </a:r>
            <a:r>
              <a:rPr lang="en-US" sz="1800" cap="small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</a:rPr>
              <a:t>	– make a test for an atomic piece of code</a:t>
            </a:r>
          </a:p>
          <a:p>
            <a:pPr lvl="1"/>
            <a:endParaRPr lang="en-US" sz="1400" dirty="0" smtClean="0">
              <a:solidFill>
                <a:schemeClr val="tx2">
                  <a:lumMod val="50000"/>
                </a:schemeClr>
              </a:solidFill>
            </a:endParaRPr>
          </a:p>
          <a:p>
            <a:pPr lvl="1"/>
            <a:r>
              <a:rPr lang="en-US" sz="1800" cap="small" dirty="0">
                <a:solidFill>
                  <a:schemeClr val="tx2">
                    <a:lumMod val="50000"/>
                  </a:schemeClr>
                </a:solidFill>
              </a:rPr>
              <a:t>i</a:t>
            </a:r>
            <a:r>
              <a:rPr lang="en-US" sz="1800" cap="small" dirty="0" smtClean="0">
                <a:solidFill>
                  <a:schemeClr val="tx2">
                    <a:lumMod val="50000"/>
                  </a:schemeClr>
                </a:solidFill>
              </a:rPr>
              <a:t>i</a:t>
            </a: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</a:rPr>
              <a:t> 	– run all tests and verify the new test fails</a:t>
            </a:r>
          </a:p>
          <a:p>
            <a:pPr lvl="3"/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a</a:t>
            </a:r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</a:rPr>
              <a:t>ll other tests should be passing</a:t>
            </a:r>
          </a:p>
          <a:p>
            <a:pPr lvl="2"/>
            <a:endParaRPr lang="en-US" sz="1400" dirty="0" smtClean="0">
              <a:solidFill>
                <a:schemeClr val="tx2">
                  <a:lumMod val="50000"/>
                </a:schemeClr>
              </a:solidFill>
            </a:endParaRPr>
          </a:p>
          <a:p>
            <a:pPr lvl="1"/>
            <a:r>
              <a:rPr lang="en-US" sz="1800" cap="small" dirty="0">
                <a:solidFill>
                  <a:schemeClr val="tx2">
                    <a:lumMod val="50000"/>
                  </a:schemeClr>
                </a:solidFill>
              </a:rPr>
              <a:t>i</a:t>
            </a:r>
            <a:r>
              <a:rPr lang="en-US" sz="1800" cap="small" dirty="0" smtClean="0">
                <a:solidFill>
                  <a:schemeClr val="tx2">
                    <a:lumMod val="50000"/>
                  </a:schemeClr>
                </a:solidFill>
              </a:rPr>
              <a:t>ii</a:t>
            </a: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</a:rPr>
              <a:t> 	– make changes to the source via feature or function install</a:t>
            </a:r>
          </a:p>
          <a:p>
            <a:pPr lvl="1"/>
            <a:endParaRPr lang="en-US" sz="1400" dirty="0" smtClean="0">
              <a:solidFill>
                <a:schemeClr val="tx2">
                  <a:lumMod val="50000"/>
                </a:schemeClr>
              </a:solidFill>
            </a:endParaRPr>
          </a:p>
          <a:p>
            <a:pPr lvl="1"/>
            <a:r>
              <a:rPr lang="en-US" sz="1800" cap="small" dirty="0">
                <a:solidFill>
                  <a:schemeClr val="tx2">
                    <a:lumMod val="50000"/>
                  </a:schemeClr>
                </a:solidFill>
              </a:rPr>
              <a:t>i</a:t>
            </a:r>
            <a:r>
              <a:rPr lang="en-US" sz="1800" cap="small" dirty="0" smtClean="0">
                <a:solidFill>
                  <a:schemeClr val="tx2">
                    <a:lumMod val="50000"/>
                  </a:schemeClr>
                </a:solidFill>
              </a:rPr>
              <a:t>v</a:t>
            </a: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</a:rPr>
              <a:t> 	– run all tests and verify that every test now passes</a:t>
            </a:r>
          </a:p>
          <a:p>
            <a:pPr lvl="3"/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i</a:t>
            </a:r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</a:rPr>
              <a:t>n the event of failure: diagnose, isolate and repair breaks</a:t>
            </a:r>
          </a:p>
          <a:p>
            <a:pPr lvl="4"/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e</a:t>
            </a: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ither in tests or source</a:t>
            </a:r>
          </a:p>
          <a:p>
            <a:pPr lvl="3"/>
            <a:endParaRPr lang="en-US" sz="1400" dirty="0" smtClean="0">
              <a:solidFill>
                <a:schemeClr val="tx2">
                  <a:lumMod val="50000"/>
                </a:schemeClr>
              </a:solidFill>
            </a:endParaRPr>
          </a:p>
          <a:p>
            <a:pPr lvl="1"/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</a:rPr>
              <a:t>v 	– clean up code</a:t>
            </a:r>
          </a:p>
          <a:p>
            <a:pPr lvl="3"/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r</a:t>
            </a:r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</a:rPr>
              <a:t>efactor to remove duplication</a:t>
            </a:r>
          </a:p>
          <a:p>
            <a:pPr lvl="3"/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d</a:t>
            </a:r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</a:rPr>
              <a:t>ocumentation – inline or otherwise</a:t>
            </a:r>
            <a:endParaRPr lang="en-US" sz="16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</a:rPr>
              <a:t>( </a:t>
            </a: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  <a:latin typeface="Symbol" pitchFamily="18" charset="2"/>
              </a:rPr>
              <a:t>b </a:t>
            </a: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</a:rPr>
              <a:t>) test driven development discourse ::</a:t>
            </a:r>
            <a:br>
              <a:rPr lang="en-US" sz="3200" dirty="0" smtClean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</a:rPr>
              <a:t>	    first baseline – structure and discipline</a:t>
            </a:r>
            <a:endParaRPr lang="en-US" sz="32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414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600" dirty="0">
                <a:solidFill>
                  <a:schemeClr val="tx2">
                    <a:lumMod val="50000"/>
                  </a:schemeClr>
                </a:solidFill>
              </a:rPr>
              <a:t>greater purpose</a:t>
            </a:r>
          </a:p>
          <a:p>
            <a:pPr lvl="2"/>
            <a:r>
              <a:rPr lang="en-US" sz="1900" dirty="0">
                <a:solidFill>
                  <a:schemeClr val="tx2">
                    <a:lumMod val="50000"/>
                  </a:schemeClr>
                </a:solidFill>
              </a:rPr>
              <a:t>to answer questions regarding development status</a:t>
            </a:r>
          </a:p>
          <a:p>
            <a:pPr lvl="2"/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lvl="2"/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lvl="2"/>
            <a:r>
              <a:rPr lang="en-US" sz="1900" dirty="0">
                <a:solidFill>
                  <a:schemeClr val="tx2">
                    <a:lumMod val="50000"/>
                  </a:schemeClr>
                </a:solidFill>
              </a:rPr>
              <a:t>“ how confident am I that this piece of code actually works? ”</a:t>
            </a:r>
          </a:p>
          <a:p>
            <a:pPr lvl="4"/>
            <a:r>
              <a:rPr lang="en-US" sz="1700" dirty="0">
                <a:solidFill>
                  <a:schemeClr val="tx2">
                    <a:lumMod val="50000"/>
                  </a:schemeClr>
                </a:solidFill>
              </a:rPr>
              <a:t>input verification		</a:t>
            </a:r>
            <a:r>
              <a:rPr lang="en-US" sz="1700" dirty="0" smtClean="0">
                <a:solidFill>
                  <a:schemeClr val="tx2">
                    <a:lumMod val="50000"/>
                  </a:schemeClr>
                </a:solidFill>
              </a:rPr>
              <a:t>	initialization</a:t>
            </a:r>
            <a:endParaRPr lang="en-US" sz="1700" dirty="0">
              <a:solidFill>
                <a:schemeClr val="tx2">
                  <a:lumMod val="50000"/>
                </a:schemeClr>
              </a:solidFill>
            </a:endParaRPr>
          </a:p>
          <a:p>
            <a:pPr lvl="4"/>
            <a:r>
              <a:rPr lang="en-US" sz="1700" dirty="0">
                <a:solidFill>
                  <a:schemeClr val="tx2">
                    <a:lumMod val="50000"/>
                  </a:schemeClr>
                </a:solidFill>
              </a:rPr>
              <a:t>internal logic mechanics 		algorithmic behavior ( white box )</a:t>
            </a:r>
          </a:p>
          <a:p>
            <a:pPr lvl="4"/>
            <a:r>
              <a:rPr lang="en-US" sz="1700" dirty="0">
                <a:solidFill>
                  <a:schemeClr val="tx2">
                    <a:lumMod val="50000"/>
                  </a:schemeClr>
                </a:solidFill>
              </a:rPr>
              <a:t>error handling logic 		graceful failures</a:t>
            </a:r>
          </a:p>
          <a:p>
            <a:pPr lvl="4"/>
            <a:r>
              <a:rPr lang="en-US" sz="1700" dirty="0">
                <a:solidFill>
                  <a:schemeClr val="tx2">
                    <a:lumMod val="50000"/>
                  </a:schemeClr>
                </a:solidFill>
              </a:rPr>
              <a:t>output verification		algorithmic return ( black box )</a:t>
            </a:r>
          </a:p>
          <a:p>
            <a:pPr lvl="2"/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lvl="2"/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lvl="2"/>
            <a:r>
              <a:rPr lang="en-US" sz="1900" dirty="0">
                <a:solidFill>
                  <a:schemeClr val="tx2">
                    <a:lumMod val="50000"/>
                  </a:schemeClr>
                </a:solidFill>
              </a:rPr>
              <a:t>“ is the piece of code actually finished? ”</a:t>
            </a:r>
          </a:p>
          <a:p>
            <a:pPr lvl="4"/>
            <a:r>
              <a:rPr lang="en-US" sz="1700" i="1" dirty="0">
                <a:solidFill>
                  <a:schemeClr val="tx2">
                    <a:lumMod val="50000"/>
                  </a:schemeClr>
                </a:solidFill>
              </a:rPr>
              <a:t>… if I know I’ve built rigorous tests from use cases, </a:t>
            </a:r>
          </a:p>
          <a:p>
            <a:pPr marL="1371600" lvl="5" indent="0">
              <a:buNone/>
            </a:pPr>
            <a:r>
              <a:rPr lang="en-US" sz="1700" i="1" dirty="0">
                <a:solidFill>
                  <a:schemeClr val="tx2">
                    <a:lumMod val="50000"/>
                  </a:schemeClr>
                </a:solidFill>
              </a:rPr>
              <a:t>				and my source passes those tests…</a:t>
            </a:r>
          </a:p>
          <a:p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</a:rPr>
              <a:t>( </a:t>
            </a: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  <a:latin typeface="Symbol" pitchFamily="18" charset="2"/>
              </a:rPr>
              <a:t>b </a:t>
            </a: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</a:rPr>
              <a:t>) test driven development discourse ::</a:t>
            </a:r>
            <a:br>
              <a:rPr lang="en-US" sz="3200" dirty="0" smtClean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</a:rPr>
              <a:t>	    first baseline – structure and discipline</a:t>
            </a:r>
            <a:endParaRPr lang="en-US" sz="32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339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i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nquiry – structured and disciplined discovery</a:t>
            </a:r>
          </a:p>
          <a:p>
            <a:endParaRPr lang="en-US" sz="1400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concepts</a:t>
            </a:r>
          </a:p>
          <a:p>
            <a:pPr lvl="1"/>
            <a:r>
              <a:rPr lang="en-US" sz="1800" dirty="0">
                <a:solidFill>
                  <a:schemeClr val="tx2">
                    <a:lumMod val="50000"/>
                  </a:schemeClr>
                </a:solidFill>
              </a:rPr>
              <a:t>s</a:t>
            </a: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</a:rPr>
              <a:t>ymbolic representations mapped to other symbolic representations</a:t>
            </a:r>
          </a:p>
          <a:p>
            <a:pPr lvl="2"/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p</a:t>
            </a:r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</a:rPr>
              <a:t>hysical manifestation versus functional usage</a:t>
            </a:r>
          </a:p>
          <a:p>
            <a:pPr lvl="3"/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chair :: used for single person seating</a:t>
            </a:r>
          </a:p>
          <a:p>
            <a:pPr lvl="3"/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sofa  :: used for multiple person seating, or napping while laying down</a:t>
            </a:r>
          </a:p>
          <a:p>
            <a:pPr lvl="1"/>
            <a:r>
              <a:rPr lang="en-US" sz="1800" dirty="0">
                <a:solidFill>
                  <a:schemeClr val="tx2">
                    <a:lumMod val="50000"/>
                  </a:schemeClr>
                </a:solidFill>
              </a:rPr>
              <a:t>s</a:t>
            </a: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</a:rPr>
              <a:t>ymbolic layering</a:t>
            </a:r>
          </a:p>
          <a:p>
            <a:pPr lvl="2"/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l</a:t>
            </a:r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</a:rPr>
              <a:t>ogical chain of abstraction, from general to specific</a:t>
            </a:r>
          </a:p>
          <a:p>
            <a:pPr lvl="3"/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furniture :: chair :: comfy chair :: comfy office chair with wheels and a heated seat</a:t>
            </a:r>
            <a:endParaRPr lang="en-US" sz="1400" dirty="0">
              <a:solidFill>
                <a:schemeClr val="tx2">
                  <a:lumMod val="50000"/>
                </a:schemeClr>
              </a:solidFill>
            </a:endParaRPr>
          </a:p>
          <a:p>
            <a:endParaRPr lang="en-US" sz="1400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t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emporal relationship of thought and expression</a:t>
            </a:r>
          </a:p>
          <a:p>
            <a:pPr lvl="1"/>
            <a:r>
              <a:rPr lang="en-US" sz="1800" dirty="0">
                <a:solidFill>
                  <a:schemeClr val="tx2">
                    <a:lumMod val="50000"/>
                  </a:schemeClr>
                </a:solidFill>
              </a:rPr>
              <a:t>non-reflexive, non-spontaneous, and entirely </a:t>
            </a: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</a:rPr>
              <a:t>volitional</a:t>
            </a:r>
          </a:p>
          <a:p>
            <a:pPr lvl="1"/>
            <a:r>
              <a:rPr lang="en-US" sz="1800" i="1" dirty="0" smtClean="0">
                <a:solidFill>
                  <a:schemeClr val="tx2">
                    <a:lumMod val="50000"/>
                  </a:schemeClr>
                </a:solidFill>
              </a:rPr>
              <a:t>“what to have for lunch?”</a:t>
            </a:r>
            <a:endParaRPr lang="en-US" sz="1800" dirty="0" smtClean="0">
              <a:solidFill>
                <a:schemeClr val="tx2">
                  <a:lumMod val="50000"/>
                </a:schemeClr>
              </a:solidFill>
            </a:endParaRPr>
          </a:p>
          <a:p>
            <a:pPr lvl="1"/>
            <a:r>
              <a:rPr lang="en-US" sz="1800" i="1" dirty="0" smtClean="0">
                <a:solidFill>
                  <a:schemeClr val="tx2">
                    <a:lumMod val="50000"/>
                  </a:schemeClr>
                </a:solidFill>
              </a:rPr>
              <a:t>“what test to write for this source?”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>
                <a:solidFill>
                  <a:schemeClr val="accent3">
                    <a:lumMod val="50000"/>
                  </a:schemeClr>
                </a:solidFill>
              </a:rPr>
              <a:t>( </a:t>
            </a:r>
            <a:r>
              <a:rPr lang="en-US" sz="3600" dirty="0">
                <a:solidFill>
                  <a:schemeClr val="accent3">
                    <a:lumMod val="50000"/>
                  </a:schemeClr>
                </a:solidFill>
                <a:latin typeface="Symbol" pitchFamily="18" charset="2"/>
              </a:rPr>
              <a:t>g </a:t>
            </a:r>
            <a:r>
              <a:rPr lang="en-US" sz="3600" dirty="0">
                <a:solidFill>
                  <a:schemeClr val="accent3">
                    <a:lumMod val="50000"/>
                  </a:schemeClr>
                </a:solidFill>
              </a:rPr>
              <a:t>) conceptualization </a:t>
            </a:r>
            <a:r>
              <a:rPr lang="en-US" sz="3600" dirty="0" smtClean="0">
                <a:solidFill>
                  <a:schemeClr val="accent3">
                    <a:lumMod val="50000"/>
                  </a:schemeClr>
                </a:solidFill>
              </a:rPr>
              <a:t>discourse ::</a:t>
            </a:r>
            <a:r>
              <a:rPr lang="en-US" sz="3800" dirty="0" smtClean="0">
                <a:solidFill>
                  <a:schemeClr val="accent3">
                    <a:lumMod val="50000"/>
                  </a:schemeClr>
                </a:solidFill>
              </a:rPr>
              <a:t/>
            </a:r>
            <a:br>
              <a:rPr lang="en-US" sz="3800" dirty="0" smtClean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3800" dirty="0">
                <a:solidFill>
                  <a:schemeClr val="accent3">
                    <a:lumMod val="50000"/>
                  </a:schemeClr>
                </a:solidFill>
              </a:rPr>
              <a:t>	</a:t>
            </a:r>
            <a:r>
              <a:rPr lang="en-US" sz="3800" dirty="0" smtClean="0">
                <a:solidFill>
                  <a:schemeClr val="accent3">
                    <a:lumMod val="50000"/>
                  </a:schemeClr>
                </a:solidFill>
              </a:rPr>
              <a:t>	 </a:t>
            </a:r>
            <a:r>
              <a:rPr lang="en-US" sz="3600" dirty="0" smtClean="0">
                <a:solidFill>
                  <a:schemeClr val="accent3">
                    <a:lumMod val="50000"/>
                  </a:schemeClr>
                </a:solidFill>
              </a:rPr>
              <a:t>second baseline – nature of inquiry </a:t>
            </a:r>
            <a:endParaRPr lang="en-US" sz="36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4452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13834</TotalTime>
  <Words>1106</Words>
  <Application>Microsoft Office PowerPoint</Application>
  <PresentationFormat>On-screen Show (4:3)</PresentationFormat>
  <Paragraphs>279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Concourse</vt:lpstr>
      <vt:lpstr>analog driven development re-harnessing the conceptual mind</vt:lpstr>
      <vt:lpstr>readme.md</vt:lpstr>
      <vt:lpstr>prologue</vt:lpstr>
      <vt:lpstr>( a ) FutureLab ::           the venue of advancement</vt:lpstr>
      <vt:lpstr>( a ) FutureLab ::           the venue of advancement</vt:lpstr>
      <vt:lpstr>( b ) test driven development discourse ::      first baseline – structure and discipline</vt:lpstr>
      <vt:lpstr>( b ) test driven development discourse ::      first baseline – structure and discipline</vt:lpstr>
      <vt:lpstr>( b ) test driven development discourse ::      first baseline – structure and discipline</vt:lpstr>
      <vt:lpstr>( g ) conceptualization discourse ::    second baseline – nature of inquiry </vt:lpstr>
      <vt:lpstr>( g ) conceptualization discourse ::        symbols reliant upon related concepts</vt:lpstr>
      <vt:lpstr>( g ) conceptualization discourse ::      first order mapping</vt:lpstr>
      <vt:lpstr>( d ) analog development discourse ::               similarities to t.d.d.</vt:lpstr>
      <vt:lpstr>( d ) analog development discourse ::                  differences from t.d.d.</vt:lpstr>
      <vt:lpstr>( d ) analog development discourse &amp;&amp;                        first order mapping</vt:lpstr>
      <vt:lpstr>( d ) analog development evidence :: test_collision_31_00_00_check (analog aspect)</vt:lpstr>
      <vt:lpstr>( d ) analog development evidence :: test_collision_31_00_00_check (digital aspect)</vt:lpstr>
      <vt:lpstr>( d ) analog development execution ::                 the analog process, part one</vt:lpstr>
      <vt:lpstr>( d ) analog development execution ::                 the analog process, part two</vt:lpstr>
      <vt:lpstr>( d ) analog development execution ::              the analog process ::                                           pseudo-code first pass</vt:lpstr>
      <vt:lpstr>( d ) analog development execution ::             the analog process, secondary discovery</vt:lpstr>
      <vt:lpstr>( d ) analog development validation ::               class normalization and layered design</vt:lpstr>
      <vt:lpstr>PowerPoint Presentation</vt:lpstr>
      <vt:lpstr>( d ) analog development validation ::            relative math and test scenario flexibility</vt:lpstr>
      <vt:lpstr>PowerPoint Presentation</vt:lpstr>
      <vt:lpstr>( d ) analog development validation ::                                               self reconnaissance</vt:lpstr>
      <vt:lpstr>( d ) analog development validation ::                                                             thewon’t fix </vt:lpstr>
      <vt:lpstr>( e ) conclusions ::                    in summary</vt:lpstr>
      <vt:lpstr>( e ) conclusions ::              future consideration</vt:lpstr>
      <vt:lpstr>( w ) frequently asked 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Swann</dc:creator>
  <cp:lastModifiedBy>Matthew Swann</cp:lastModifiedBy>
  <cp:revision>287</cp:revision>
  <dcterms:created xsi:type="dcterms:W3CDTF">2013-09-19T15:49:40Z</dcterms:created>
  <dcterms:modified xsi:type="dcterms:W3CDTF">2014-04-28T18:42:47Z</dcterms:modified>
</cp:coreProperties>
</file>