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1"/>
  </p:notesMasterIdLst>
  <p:sldIdLst>
    <p:sldId id="256" r:id="rId2"/>
    <p:sldId id="270" r:id="rId3"/>
    <p:sldId id="271" r:id="rId4"/>
    <p:sldId id="272" r:id="rId5"/>
    <p:sldId id="273" r:id="rId6"/>
    <p:sldId id="274" r:id="rId7"/>
    <p:sldId id="275" r:id="rId8"/>
    <p:sldId id="276" r:id="rId9"/>
    <p:sldId id="27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53997C-8726-314E-9478-1C2531EA0D4A}" type="datetimeFigureOut">
              <a:rPr lang="en-US" smtClean="0"/>
              <a:t>1/11/18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2D3DC-AEDF-2B45-A9A9-DB4C8D671D46}" type="slidenum">
              <a:rPr lang="en-US" smtClean="0"/>
              <a:t>‹#›</a:t>
            </a:fld>
            <a:endParaRPr lang="en-US"/>
          </a:p>
        </p:txBody>
      </p:sp>
    </p:spTree>
    <p:extLst>
      <p:ext uri="{BB962C8B-B14F-4D97-AF65-F5344CB8AC3E}">
        <p14:creationId xmlns:p14="http://schemas.microsoft.com/office/powerpoint/2010/main" val="934333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1/11/18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1/11/18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1/11/18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1/11/18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1/11/18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1/11/18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1/11/18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rainz.org/15-real-world-applications-genetic-algorithm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forbes.com/sites/netapp/2012/10/31/big-data-law-cloud-analytic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reatalytics.com/data-driven-marketing/eharmonys-use-of-regression-analysi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terpriseinnovation.net/article/social-network-analysis-surges-vertical-marke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Analytics </a:t>
            </a:r>
            <a:r>
              <a:rPr lang="en-US" dirty="0" err="1" smtClean="0"/>
              <a:t>bootcamp</a:t>
            </a:r>
            <a:r>
              <a:rPr lang="en-US" dirty="0" smtClean="0"/>
              <a:t/>
            </a:r>
            <a:br>
              <a:rPr lang="en-US" dirty="0" smtClean="0"/>
            </a:br>
            <a:r>
              <a:rPr lang="en-US" dirty="0" smtClean="0"/>
              <a:t>Monday - Day </a:t>
            </a:r>
            <a:r>
              <a:rPr lang="en-US" dirty="0"/>
              <a:t>4</a:t>
            </a:r>
            <a:endParaRPr lang="en-US" dirty="0"/>
          </a:p>
        </p:txBody>
      </p:sp>
      <p:sp>
        <p:nvSpPr>
          <p:cNvPr id="3" name="Subtitle 2"/>
          <p:cNvSpPr>
            <a:spLocks noGrp="1"/>
          </p:cNvSpPr>
          <p:nvPr>
            <p:ph type="subTitle" idx="1"/>
          </p:nvPr>
        </p:nvSpPr>
        <p:spPr/>
        <p:txBody>
          <a:bodyPr/>
          <a:lstStyle/>
          <a:p>
            <a:r>
              <a:rPr lang="en-US" dirty="0" smtClean="0"/>
              <a:t>Dr. Michael </a:t>
            </a:r>
            <a:r>
              <a:rPr lang="en-US" dirty="0" err="1" smtClean="0"/>
              <a:t>Salé</a:t>
            </a:r>
            <a:r>
              <a:rPr lang="en-US" dirty="0"/>
              <a:t> </a:t>
            </a:r>
            <a:r>
              <a:rPr lang="mr-IN" dirty="0" smtClean="0"/>
              <a:t>–</a:t>
            </a:r>
            <a:r>
              <a:rPr lang="en-US" dirty="0" smtClean="0"/>
              <a:t> Winter 2018</a:t>
            </a:r>
            <a:endParaRPr lang="en-US" dirty="0"/>
          </a:p>
        </p:txBody>
      </p:sp>
    </p:spTree>
    <p:extLst>
      <p:ext uri="{BB962C8B-B14F-4D97-AF65-F5344CB8AC3E}">
        <p14:creationId xmlns:p14="http://schemas.microsoft.com/office/powerpoint/2010/main" val="1233805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2231136" y="2638044"/>
            <a:ext cx="7729728" cy="3947691"/>
          </a:xfrm>
        </p:spPr>
        <p:txBody>
          <a:bodyPr>
            <a:normAutofit/>
          </a:bodyPr>
          <a:lstStyle/>
          <a:p>
            <a:r>
              <a:rPr lang="en-US" dirty="0" smtClean="0"/>
              <a:t>Association rule learning</a:t>
            </a:r>
          </a:p>
          <a:p>
            <a:r>
              <a:rPr lang="en-US" dirty="0" smtClean="0"/>
              <a:t>Classification tree analysis</a:t>
            </a:r>
          </a:p>
          <a:p>
            <a:r>
              <a:rPr lang="en-US" dirty="0" smtClean="0"/>
              <a:t>Genetic algorithms and neural networks</a:t>
            </a:r>
          </a:p>
          <a:p>
            <a:r>
              <a:rPr lang="en-US" dirty="0" smtClean="0"/>
              <a:t>Machine learning</a:t>
            </a:r>
          </a:p>
          <a:p>
            <a:r>
              <a:rPr lang="en-US" dirty="0" smtClean="0"/>
              <a:t>Regression analysis</a:t>
            </a:r>
          </a:p>
          <a:p>
            <a:r>
              <a:rPr lang="en-US" dirty="0" smtClean="0"/>
              <a:t>Sentiment analysis</a:t>
            </a:r>
          </a:p>
          <a:p>
            <a:r>
              <a:rPr lang="en-US" dirty="0" smtClean="0"/>
              <a:t>Social network analysis</a:t>
            </a:r>
            <a:endParaRPr lang="en-US" dirty="0" smtClean="0"/>
          </a:p>
        </p:txBody>
      </p:sp>
    </p:spTree>
    <p:extLst>
      <p:ext uri="{BB962C8B-B14F-4D97-AF65-F5344CB8AC3E}">
        <p14:creationId xmlns:p14="http://schemas.microsoft.com/office/powerpoint/2010/main" val="566912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 rule learning (shopping cart analysis)</a:t>
            </a:r>
            <a:endParaRPr lang="en-US" dirty="0"/>
          </a:p>
        </p:txBody>
      </p:sp>
      <p:sp>
        <p:nvSpPr>
          <p:cNvPr id="3" name="Content Placeholder 2"/>
          <p:cNvSpPr>
            <a:spLocks noGrp="1"/>
          </p:cNvSpPr>
          <p:nvPr>
            <p:ph idx="1"/>
          </p:nvPr>
        </p:nvSpPr>
        <p:spPr/>
        <p:txBody>
          <a:bodyPr>
            <a:normAutofit lnSpcReduction="10000"/>
          </a:bodyPr>
          <a:lstStyle/>
          <a:p>
            <a:r>
              <a:rPr lang="en-US" i="1" dirty="0"/>
              <a:t>Are people who purchase tea more or less likely to purchase carbonated drinks?</a:t>
            </a:r>
            <a:endParaRPr lang="en-US" dirty="0"/>
          </a:p>
          <a:p>
            <a:r>
              <a:rPr lang="en-US" dirty="0"/>
              <a:t>Association rule learning is a method for discovering interesting correlations between variables in large databases. It was first used by major supermarket chains to discover interesting relations between products, using data from supermarket point-of-sale (POS) systems.</a:t>
            </a:r>
          </a:p>
          <a:p>
            <a:r>
              <a:rPr lang="en-US" dirty="0"/>
              <a:t>Association rule learning is being used to help:</a:t>
            </a:r>
            <a:br>
              <a:rPr lang="en-US" dirty="0"/>
            </a:br>
            <a:r>
              <a:rPr lang="en-US" dirty="0"/>
              <a:t>• place products in better proximity to each other in order to increase sales</a:t>
            </a:r>
            <a:br>
              <a:rPr lang="en-US" dirty="0"/>
            </a:br>
            <a:r>
              <a:rPr lang="en-US" dirty="0"/>
              <a:t>• extract information about visitors to websites from web server logs</a:t>
            </a:r>
            <a:br>
              <a:rPr lang="en-US" dirty="0"/>
            </a:br>
            <a:r>
              <a:rPr lang="en-US" dirty="0"/>
              <a:t>• analyze biological data to uncover new relationships</a:t>
            </a:r>
            <a:br>
              <a:rPr lang="en-US" dirty="0"/>
            </a:br>
            <a:r>
              <a:rPr lang="en-US" dirty="0"/>
              <a:t>• monitor system logs to detect intruders and malicious activity</a:t>
            </a:r>
            <a:br>
              <a:rPr lang="en-US" dirty="0"/>
            </a:br>
            <a:r>
              <a:rPr lang="en-US" dirty="0"/>
              <a:t>• identify if people who buy milk and butter are more likely to buy diapers</a:t>
            </a:r>
          </a:p>
          <a:p>
            <a:endParaRPr lang="en-US" dirty="0"/>
          </a:p>
        </p:txBody>
      </p:sp>
    </p:spTree>
    <p:extLst>
      <p:ext uri="{BB962C8B-B14F-4D97-AF65-F5344CB8AC3E}">
        <p14:creationId xmlns:p14="http://schemas.microsoft.com/office/powerpoint/2010/main" val="1661818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tree analysis</a:t>
            </a:r>
            <a:endParaRPr lang="en-US" dirty="0"/>
          </a:p>
        </p:txBody>
      </p:sp>
      <p:sp>
        <p:nvSpPr>
          <p:cNvPr id="3" name="Content Placeholder 2"/>
          <p:cNvSpPr>
            <a:spLocks noGrp="1"/>
          </p:cNvSpPr>
          <p:nvPr>
            <p:ph idx="1"/>
          </p:nvPr>
        </p:nvSpPr>
        <p:spPr/>
        <p:txBody>
          <a:bodyPr/>
          <a:lstStyle/>
          <a:p>
            <a:r>
              <a:rPr lang="en-US" i="1" dirty="0"/>
              <a:t>Which categories does this document belong to?</a:t>
            </a:r>
            <a:endParaRPr lang="en-US" dirty="0"/>
          </a:p>
          <a:p>
            <a:r>
              <a:rPr lang="en-US" dirty="0"/>
              <a:t>Statistical classification is a method of identifying categories that a new observation belongs to. It requires a training set of correctly identified observations – historical data in other words.</a:t>
            </a:r>
          </a:p>
          <a:p>
            <a:r>
              <a:rPr lang="en-US" dirty="0"/>
              <a:t>Statistical classification is being used to:</a:t>
            </a:r>
            <a:br>
              <a:rPr lang="en-US" dirty="0"/>
            </a:br>
            <a:r>
              <a:rPr lang="en-US" dirty="0"/>
              <a:t>• automatically assign documents to categories</a:t>
            </a:r>
            <a:br>
              <a:rPr lang="en-US" dirty="0"/>
            </a:br>
            <a:r>
              <a:rPr lang="en-US" dirty="0"/>
              <a:t>• categorize organisms into groupings</a:t>
            </a:r>
            <a:br>
              <a:rPr lang="en-US" dirty="0"/>
            </a:br>
            <a:r>
              <a:rPr lang="en-US" dirty="0"/>
              <a:t>• develop profiles of students who take online courses</a:t>
            </a:r>
          </a:p>
        </p:txBody>
      </p:sp>
    </p:spTree>
    <p:extLst>
      <p:ext uri="{BB962C8B-B14F-4D97-AF65-F5344CB8AC3E}">
        <p14:creationId xmlns:p14="http://schemas.microsoft.com/office/powerpoint/2010/main" val="280706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Genetic algorithms and neural networks</a:t>
            </a:r>
            <a:endParaRPr lang="en-US" dirty="0"/>
          </a:p>
        </p:txBody>
      </p:sp>
      <p:sp>
        <p:nvSpPr>
          <p:cNvPr id="3" name="Content Placeholder 2"/>
          <p:cNvSpPr>
            <a:spLocks noGrp="1"/>
          </p:cNvSpPr>
          <p:nvPr>
            <p:ph idx="1"/>
          </p:nvPr>
        </p:nvSpPr>
        <p:spPr>
          <a:xfrm>
            <a:off x="2231136" y="2638044"/>
            <a:ext cx="7729728" cy="3526450"/>
          </a:xfrm>
        </p:spPr>
        <p:txBody>
          <a:bodyPr>
            <a:normAutofit lnSpcReduction="10000"/>
          </a:bodyPr>
          <a:lstStyle/>
          <a:p>
            <a:r>
              <a:rPr lang="en-US" i="1" dirty="0"/>
              <a:t>Which TV programs should we broadcast, and in what time slot, to maximize our ratings?</a:t>
            </a:r>
            <a:endParaRPr lang="en-US" dirty="0"/>
          </a:p>
          <a:p>
            <a:r>
              <a:rPr lang="en-US" dirty="0"/>
              <a:t>Genetic algorithms are inspired by the way evolution works – that is, through mechanisms such as inheritance, mutation and natural selection. These mechanisms are used to “evolve” useful solutions to problems that require optimization.</a:t>
            </a:r>
          </a:p>
          <a:p>
            <a:r>
              <a:rPr lang="en-US" dirty="0">
                <a:hlinkClick r:id="rId2"/>
              </a:rPr>
              <a:t>Genetic algorithms</a:t>
            </a:r>
            <a:r>
              <a:rPr lang="en-US" dirty="0"/>
              <a:t> are being used to</a:t>
            </a:r>
            <a:r>
              <a:rPr lang="en-US" dirty="0" smtClean="0"/>
              <a:t>:</a:t>
            </a:r>
            <a:br>
              <a:rPr lang="en-US" dirty="0" smtClean="0"/>
            </a:br>
            <a:r>
              <a:rPr lang="en-US" dirty="0" smtClean="0"/>
              <a:t>• recognize images (Google images)</a:t>
            </a:r>
            <a:br>
              <a:rPr lang="en-US" dirty="0" smtClean="0"/>
            </a:br>
            <a:r>
              <a:rPr lang="en-US" dirty="0" smtClean="0"/>
              <a:t>• schedule </a:t>
            </a:r>
            <a:r>
              <a:rPr lang="en-US" dirty="0"/>
              <a:t>doctors for hospital emergency rooms</a:t>
            </a:r>
            <a:br>
              <a:rPr lang="en-US" dirty="0"/>
            </a:br>
            <a:r>
              <a:rPr lang="en-US" dirty="0"/>
              <a:t>• return combinations of the optimal materials and engineering practices required to develop fuel-efficient cars</a:t>
            </a:r>
            <a:br>
              <a:rPr lang="en-US" dirty="0"/>
            </a:br>
            <a:r>
              <a:rPr lang="en-US" dirty="0"/>
              <a:t>• generate “artificially creative” content such as puns and jokes</a:t>
            </a:r>
          </a:p>
          <a:p>
            <a:endParaRPr lang="en-US" dirty="0"/>
          </a:p>
        </p:txBody>
      </p:sp>
    </p:spTree>
    <p:extLst>
      <p:ext uri="{BB962C8B-B14F-4D97-AF65-F5344CB8AC3E}">
        <p14:creationId xmlns:p14="http://schemas.microsoft.com/office/powerpoint/2010/main" val="377296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a:t>
            </a:r>
            <a:endParaRPr lang="en-US" dirty="0"/>
          </a:p>
        </p:txBody>
      </p:sp>
      <p:sp>
        <p:nvSpPr>
          <p:cNvPr id="3" name="Content Placeholder 2"/>
          <p:cNvSpPr>
            <a:spLocks noGrp="1"/>
          </p:cNvSpPr>
          <p:nvPr>
            <p:ph idx="1"/>
          </p:nvPr>
        </p:nvSpPr>
        <p:spPr>
          <a:xfrm>
            <a:off x="2231136" y="2638044"/>
            <a:ext cx="7729728" cy="3752482"/>
          </a:xfrm>
        </p:spPr>
        <p:txBody>
          <a:bodyPr>
            <a:normAutofit fontScale="92500"/>
          </a:bodyPr>
          <a:lstStyle/>
          <a:p>
            <a:r>
              <a:rPr lang="en-US" i="1" dirty="0"/>
              <a:t>Which movies from our catalogue would this customer most likely want to watch next, based on their viewing history?</a:t>
            </a:r>
            <a:endParaRPr lang="en-US" dirty="0"/>
          </a:p>
          <a:p>
            <a:r>
              <a:rPr lang="en-US" dirty="0"/>
              <a:t>Machine learning includes software that can learn from data. It gives computers the ability to learn without being explicitly programmed, and is focused on making predictions based on known properties learned from sets of “training data</a:t>
            </a:r>
            <a:r>
              <a:rPr lang="en-US" dirty="0" smtClean="0"/>
              <a:t>.”  </a:t>
            </a:r>
          </a:p>
          <a:p>
            <a:r>
              <a:rPr lang="en-US" dirty="0" smtClean="0"/>
              <a:t>Types of learning are supervised and unsupervised.</a:t>
            </a:r>
          </a:p>
          <a:p>
            <a:r>
              <a:rPr lang="en-US" dirty="0" smtClean="0"/>
              <a:t>Usually used to cluster or classify data.</a:t>
            </a:r>
            <a:endParaRPr lang="en-US" dirty="0"/>
          </a:p>
          <a:p>
            <a:r>
              <a:rPr lang="en-US" dirty="0"/>
              <a:t>Machine learning is being used to help:</a:t>
            </a:r>
            <a:br>
              <a:rPr lang="en-US" dirty="0"/>
            </a:br>
            <a:r>
              <a:rPr lang="en-US" dirty="0"/>
              <a:t>• distinguish between spam and non-spam email messages</a:t>
            </a:r>
            <a:br>
              <a:rPr lang="en-US" dirty="0"/>
            </a:br>
            <a:r>
              <a:rPr lang="en-US" dirty="0"/>
              <a:t>• learn user preferences and make recommendations based on this information</a:t>
            </a:r>
            <a:br>
              <a:rPr lang="en-US" dirty="0"/>
            </a:br>
            <a:r>
              <a:rPr lang="en-US" dirty="0"/>
              <a:t>• determine the best content for engaging prospective customers</a:t>
            </a:r>
            <a:br>
              <a:rPr lang="en-US" dirty="0"/>
            </a:br>
            <a:r>
              <a:rPr lang="en-US" dirty="0"/>
              <a:t>• determine the probability of winning a case, and </a:t>
            </a:r>
            <a:r>
              <a:rPr lang="en-US" dirty="0">
                <a:hlinkClick r:id="rId2"/>
              </a:rPr>
              <a:t>setting legal billing rates</a:t>
            </a:r>
            <a:endParaRPr lang="en-US" dirty="0"/>
          </a:p>
          <a:p>
            <a:endParaRPr lang="en-US" dirty="0"/>
          </a:p>
        </p:txBody>
      </p:sp>
    </p:spTree>
    <p:extLst>
      <p:ext uri="{BB962C8B-B14F-4D97-AF65-F5344CB8AC3E}">
        <p14:creationId xmlns:p14="http://schemas.microsoft.com/office/powerpoint/2010/main" val="1344245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analysis</a:t>
            </a:r>
            <a:endParaRPr lang="en-US" dirty="0"/>
          </a:p>
        </p:txBody>
      </p:sp>
      <p:sp>
        <p:nvSpPr>
          <p:cNvPr id="3" name="Content Placeholder 2"/>
          <p:cNvSpPr>
            <a:spLocks noGrp="1"/>
          </p:cNvSpPr>
          <p:nvPr>
            <p:ph idx="1"/>
          </p:nvPr>
        </p:nvSpPr>
        <p:spPr>
          <a:xfrm>
            <a:off x="2231136" y="2638044"/>
            <a:ext cx="7729728" cy="3680563"/>
          </a:xfrm>
        </p:spPr>
        <p:txBody>
          <a:bodyPr>
            <a:normAutofit/>
          </a:bodyPr>
          <a:lstStyle/>
          <a:p>
            <a:r>
              <a:rPr lang="en-US" i="1" dirty="0"/>
              <a:t>How does your age affect the kind of car you buy?</a:t>
            </a:r>
            <a:endParaRPr lang="en-US" dirty="0"/>
          </a:p>
          <a:p>
            <a:r>
              <a:rPr lang="en-US" dirty="0"/>
              <a:t>At a basic level, regression analysis involves manipulating some independent variable (i.e. background music) to see how it influences a dependent variable (i.e. time spent in store). It describes how the value of a dependent variable changes when the independent variable is varied. It works best with continuous quantitative data like weight, speed or age.</a:t>
            </a:r>
          </a:p>
          <a:p>
            <a:r>
              <a:rPr lang="en-US" dirty="0"/>
              <a:t>Regression analysis is being used to determine how:</a:t>
            </a:r>
            <a:br>
              <a:rPr lang="en-US" dirty="0"/>
            </a:br>
            <a:r>
              <a:rPr lang="en-US" dirty="0"/>
              <a:t>• levels of customer satisfaction affect customer loyalty</a:t>
            </a:r>
            <a:br>
              <a:rPr lang="en-US" dirty="0"/>
            </a:br>
            <a:r>
              <a:rPr lang="en-US" dirty="0"/>
              <a:t>• the number of supports calls received may be influenced by the weather forecast given the previous day</a:t>
            </a:r>
            <a:br>
              <a:rPr lang="en-US" dirty="0"/>
            </a:br>
            <a:r>
              <a:rPr lang="en-US" dirty="0"/>
              <a:t>• </a:t>
            </a:r>
            <a:r>
              <a:rPr lang="en-US" dirty="0" smtClean="0"/>
              <a:t>neighborhood </a:t>
            </a:r>
            <a:r>
              <a:rPr lang="en-US" dirty="0"/>
              <a:t>and size affect the listing price of houses</a:t>
            </a:r>
            <a:br>
              <a:rPr lang="en-US" dirty="0"/>
            </a:br>
            <a:r>
              <a:rPr lang="en-US" dirty="0"/>
              <a:t>• to find the love of your life via </a:t>
            </a:r>
            <a:r>
              <a:rPr lang="en-US" dirty="0">
                <a:hlinkClick r:id="rId2"/>
              </a:rPr>
              <a:t>online dating </a:t>
            </a:r>
            <a:r>
              <a:rPr lang="en-US" dirty="0" smtClean="0">
                <a:hlinkClick r:id="rId2"/>
              </a:rPr>
              <a:t>sites</a:t>
            </a:r>
            <a:endParaRPr lang="en-US" dirty="0"/>
          </a:p>
        </p:txBody>
      </p:sp>
    </p:spTree>
    <p:extLst>
      <p:ext uri="{BB962C8B-B14F-4D97-AF65-F5344CB8AC3E}">
        <p14:creationId xmlns:p14="http://schemas.microsoft.com/office/powerpoint/2010/main" val="887161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 analysis</a:t>
            </a:r>
            <a:endParaRPr lang="en-US" dirty="0"/>
          </a:p>
        </p:txBody>
      </p:sp>
      <p:sp>
        <p:nvSpPr>
          <p:cNvPr id="3" name="Content Placeholder 2"/>
          <p:cNvSpPr>
            <a:spLocks noGrp="1"/>
          </p:cNvSpPr>
          <p:nvPr>
            <p:ph idx="1"/>
          </p:nvPr>
        </p:nvSpPr>
        <p:spPr/>
        <p:txBody>
          <a:bodyPr/>
          <a:lstStyle/>
          <a:p>
            <a:r>
              <a:rPr lang="en-US" i="1" dirty="0"/>
              <a:t>How well is our new return policy being received?</a:t>
            </a:r>
            <a:endParaRPr lang="en-US" dirty="0"/>
          </a:p>
          <a:p>
            <a:r>
              <a:rPr lang="en-US" dirty="0"/>
              <a:t>Sentiment analysis helps researchers determine the sentiments of speakers or writers with respect to a topic.</a:t>
            </a:r>
          </a:p>
          <a:p>
            <a:r>
              <a:rPr lang="en-US" dirty="0"/>
              <a:t>Sentiment analysis is being used to help:</a:t>
            </a:r>
            <a:br>
              <a:rPr lang="en-US" dirty="0"/>
            </a:br>
            <a:r>
              <a:rPr lang="en-US" dirty="0"/>
              <a:t>• improve service at a hotel chain by analyzing guest comments</a:t>
            </a:r>
            <a:br>
              <a:rPr lang="en-US" dirty="0"/>
            </a:br>
            <a:r>
              <a:rPr lang="en-US" dirty="0"/>
              <a:t>• customize incentives and services to address what customers are really asking for</a:t>
            </a:r>
            <a:br>
              <a:rPr lang="en-US" dirty="0"/>
            </a:br>
            <a:r>
              <a:rPr lang="en-US" dirty="0"/>
              <a:t>• determine what consumers really think based on opinions from social media</a:t>
            </a:r>
          </a:p>
        </p:txBody>
      </p:sp>
    </p:spTree>
    <p:extLst>
      <p:ext uri="{BB962C8B-B14F-4D97-AF65-F5344CB8AC3E}">
        <p14:creationId xmlns:p14="http://schemas.microsoft.com/office/powerpoint/2010/main" val="440683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network analysis</a:t>
            </a:r>
            <a:endParaRPr lang="en-US" dirty="0"/>
          </a:p>
        </p:txBody>
      </p:sp>
      <p:sp>
        <p:nvSpPr>
          <p:cNvPr id="3" name="Content Placeholder 2"/>
          <p:cNvSpPr>
            <a:spLocks noGrp="1"/>
          </p:cNvSpPr>
          <p:nvPr>
            <p:ph idx="1"/>
          </p:nvPr>
        </p:nvSpPr>
        <p:spPr>
          <a:xfrm>
            <a:off x="2231136" y="2638044"/>
            <a:ext cx="7729728" cy="3546999"/>
          </a:xfrm>
        </p:spPr>
        <p:txBody>
          <a:bodyPr>
            <a:normAutofit lnSpcReduction="10000"/>
          </a:bodyPr>
          <a:lstStyle/>
          <a:p>
            <a:r>
              <a:rPr lang="en-US" i="1" dirty="0"/>
              <a:t>How many degrees of separation are you from Kevin Bacon?</a:t>
            </a:r>
            <a:endParaRPr lang="en-US" dirty="0"/>
          </a:p>
          <a:p>
            <a:r>
              <a:rPr lang="en-US" dirty="0">
                <a:hlinkClick r:id="rId2"/>
              </a:rPr>
              <a:t>Social network analysis</a:t>
            </a:r>
            <a:r>
              <a:rPr lang="en-US" dirty="0"/>
              <a:t> is a technique that was first used in the telecommunications industry, and then quickly adopted by sociologists to study interpersonal relationships. It is now being applied to analyze the relationships between people in many fields and commercial activities. Nodes represent individuals within a network, while ties represent the relationships between the individuals.</a:t>
            </a:r>
          </a:p>
          <a:p>
            <a:r>
              <a:rPr lang="en-US" dirty="0"/>
              <a:t>Social network analysis is being used to:</a:t>
            </a:r>
            <a:br>
              <a:rPr lang="en-US" dirty="0"/>
            </a:br>
            <a:r>
              <a:rPr lang="en-US" dirty="0"/>
              <a:t>• see how people from different populations form ties with outsiders</a:t>
            </a:r>
            <a:br>
              <a:rPr lang="en-US" dirty="0"/>
            </a:br>
            <a:r>
              <a:rPr lang="en-US" dirty="0"/>
              <a:t>• find the importance or influence of a particular individual within a group</a:t>
            </a:r>
            <a:br>
              <a:rPr lang="en-US" dirty="0"/>
            </a:br>
            <a:r>
              <a:rPr lang="en-US" dirty="0"/>
              <a:t>• find the minimum number of direct ties required to connect two individuals</a:t>
            </a:r>
            <a:br>
              <a:rPr lang="en-US" dirty="0"/>
            </a:br>
            <a:r>
              <a:rPr lang="en-US" dirty="0"/>
              <a:t>• understand the social structure of a customer base</a:t>
            </a:r>
          </a:p>
          <a:p>
            <a:endParaRPr lang="en-US" dirty="0"/>
          </a:p>
        </p:txBody>
      </p:sp>
    </p:spTree>
    <p:extLst>
      <p:ext uri="{BB962C8B-B14F-4D97-AF65-F5344CB8AC3E}">
        <p14:creationId xmlns:p14="http://schemas.microsoft.com/office/powerpoint/2010/main" val="192563320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407</TotalTime>
  <Words>446</Words>
  <Application>Microsoft Macintosh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Gill Sans MT</vt:lpstr>
      <vt:lpstr>Mangal</vt:lpstr>
      <vt:lpstr>Arial</vt:lpstr>
      <vt:lpstr>Parcel</vt:lpstr>
      <vt:lpstr>Data Analytics bootcamp Monday - Day 4</vt:lpstr>
      <vt:lpstr>agenda</vt:lpstr>
      <vt:lpstr>Association rule learning (shopping cart analysis)</vt:lpstr>
      <vt:lpstr>Classification tree analysis</vt:lpstr>
      <vt:lpstr>Genetic algorithms and neural networks</vt:lpstr>
      <vt:lpstr>Machine learning</vt:lpstr>
      <vt:lpstr>Regression analysis</vt:lpstr>
      <vt:lpstr>Sentiment analysis</vt:lpstr>
      <vt:lpstr>Social network analysis</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bootcamp Monday - Day 1</dc:title>
  <dc:creator>Sale, Michael</dc:creator>
  <cp:lastModifiedBy>Sale, Michael</cp:lastModifiedBy>
  <cp:revision>27</cp:revision>
  <dcterms:created xsi:type="dcterms:W3CDTF">2018-01-08T11:38:41Z</dcterms:created>
  <dcterms:modified xsi:type="dcterms:W3CDTF">2018-01-11T12:04:13Z</dcterms:modified>
</cp:coreProperties>
</file>