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364" r:id="rId2"/>
    <p:sldId id="419" r:id="rId3"/>
    <p:sldId id="420" r:id="rId4"/>
    <p:sldId id="421" r:id="rId5"/>
    <p:sldId id="422" r:id="rId6"/>
    <p:sldId id="424" r:id="rId7"/>
    <p:sldId id="425" r:id="rId8"/>
    <p:sldId id="427" r:id="rId9"/>
    <p:sldId id="434" r:id="rId10"/>
    <p:sldId id="438" r:id="rId11"/>
    <p:sldId id="441" r:id="rId12"/>
    <p:sldId id="442" r:id="rId13"/>
    <p:sldId id="461" r:id="rId14"/>
    <p:sldId id="443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6" r:id="rId24"/>
    <p:sldId id="457" r:id="rId25"/>
    <p:sldId id="458" r:id="rId26"/>
    <p:sldId id="459" r:id="rId27"/>
    <p:sldId id="46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5E08"/>
    <a:srgbClr val="FF3300"/>
    <a:srgbClr val="CC3300"/>
    <a:srgbClr val="FFA827"/>
    <a:srgbClr val="BE6A0E"/>
    <a:srgbClr val="EE85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5" autoAdjust="0"/>
    <p:restoredTop sz="91273" autoAdjust="0"/>
  </p:normalViewPr>
  <p:slideViewPr>
    <p:cSldViewPr>
      <p:cViewPr varScale="1">
        <p:scale>
          <a:sx n="107" d="100"/>
          <a:sy n="107" d="100"/>
        </p:scale>
        <p:origin x="13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F6D3E4A-37A3-4652-979D-D59837553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535BD6-FAB7-4BE8-B3CD-462CB56F6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2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D7486-BFD9-4FC1-89F5-286F5C3C7A80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274EF-6394-47B9-B0CD-4FAFEC6DF522}" type="slidenum">
              <a:rPr lang="en-US" smtClean="0"/>
              <a:pPr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9FF8DA-1F60-4464-A022-AD94818ACFB4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CD5D49-A958-4207-A18D-1F7F0E781B47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53A45-5257-4170-A1AF-D5F916568A83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9A596-2503-4557-8BA1-DE21951B74C8}" type="slidenum">
              <a:rPr lang="en-US" smtClean="0"/>
              <a:pPr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9A596-2503-4557-8BA1-DE21951B74C8}" type="slidenum">
              <a:rPr lang="en-US" smtClean="0"/>
              <a:pPr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9A596-2503-4557-8BA1-DE21951B74C8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A358A-943F-4C2C-A2CB-34CAD96B36CF}" type="slidenum">
              <a:rPr lang="en-US" smtClean="0"/>
              <a:pPr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8C135-4CCA-49DF-A08F-72BB626CEA85}" type="slidenum">
              <a:rPr lang="en-US" smtClean="0"/>
              <a:pPr>
                <a:defRPr/>
              </a:pPr>
              <a:t>27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82639-9A22-42E4-8D96-F9553EBDF965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82639-9A22-42E4-8D96-F9553EBDF965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82639-9A22-42E4-8D96-F9553EBDF965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6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FE3C4-1CB5-465A-9333-0B8F9CE9BBCE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F2D2-6B8B-4755-8126-A4CDC2FCB27A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F2D2-6B8B-4755-8126-A4CDC2FCB27A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60"/>
              <a:ext cx="5476" cy="29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77497" y="3886200"/>
            <a:ext cx="7780703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Some Title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50825"/>
            <a:ext cx="1951038" cy="5881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50825"/>
            <a:ext cx="5700712" cy="5881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762000" y="623888"/>
            <a:ext cx="31750" cy="1052512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gray">
          <a:xfrm>
            <a:off x="442913" y="1414463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31776"/>
            <a:ext cx="779303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75" y="1524000"/>
            <a:ext cx="8177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" y="6430962"/>
            <a:ext cx="60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EE8411"/>
                </a:solidFill>
                <a:cs typeface="+mn-cs"/>
              </a:rPr>
              <a:t>4-</a:t>
            </a:r>
            <a:fld id="{930D3EF6-C8D8-4409-A7BA-DC47BF803ED5}" type="slidenum">
              <a:rPr lang="en-US" sz="1200" smtClean="0">
                <a:solidFill>
                  <a:srgbClr val="EE8411"/>
                </a:solidFill>
                <a:cs typeface="+mn-cs"/>
              </a:rPr>
              <a:pPr>
                <a:defRPr/>
              </a:pPr>
              <a:t>‹#›</a:t>
            </a:fld>
            <a:endParaRPr lang="en-US" sz="1200" dirty="0">
              <a:solidFill>
                <a:srgbClr val="EE8411"/>
              </a:solidFill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gray">
          <a:xfrm>
            <a:off x="548265" y="644525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gray">
          <a:xfrm>
            <a:off x="541337" y="670560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685800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gray">
          <a:xfrm>
            <a:off x="8182552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rgbClr val="F85E0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fol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fol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848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85E08"/>
                </a:solidFill>
              </a:rPr>
              <a:t>Chapter 4:</a:t>
            </a:r>
          </a:p>
          <a:p>
            <a:pPr eaLnBrk="1" hangingPunct="1">
              <a:defRPr/>
            </a:pPr>
            <a:r>
              <a:rPr lang="en-US" dirty="0"/>
              <a:t>Business Reporting,</a:t>
            </a:r>
          </a:p>
          <a:p>
            <a:pPr eaLnBrk="1" hangingPunct="1">
              <a:defRPr/>
            </a:pPr>
            <a:r>
              <a:rPr lang="en-US" dirty="0"/>
              <a:t>Visual Analytics, and Business</a:t>
            </a:r>
          </a:p>
          <a:p>
            <a:pPr eaLnBrk="1" hangingPunct="1">
              <a:defRPr/>
            </a:pPr>
            <a:r>
              <a:rPr lang="en-US" dirty="0"/>
              <a:t>Performance Management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4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smtClean="0">
                <a:solidFill>
                  <a:srgbClr val="F85E08"/>
                </a:solidFill>
              </a:rPr>
              <a:t/>
            </a:r>
            <a:br>
              <a:rPr lang="en-US" smtClean="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Decision Support Systems and</a:t>
            </a:r>
            <a:br>
              <a:rPr lang="en-US" sz="4000" b="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Business Intelligence</a:t>
            </a:r>
            <a:endParaRPr lang="en-US" sz="4000" b="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4876800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A </a:t>
            </a:r>
            <a:r>
              <a:rPr lang="en-US" sz="3500" dirty="0"/>
              <a:t>recently coined </a:t>
            </a:r>
            <a:r>
              <a:rPr lang="en-US" sz="3500" dirty="0" smtClean="0"/>
              <a:t>term</a:t>
            </a:r>
          </a:p>
          <a:p>
            <a:pPr lvl="1"/>
            <a:r>
              <a:rPr lang="en-US" sz="3000" dirty="0" smtClean="0"/>
              <a:t>Information visualization + predictive analytics</a:t>
            </a:r>
          </a:p>
          <a:p>
            <a:r>
              <a:rPr lang="en-US" sz="3500" dirty="0"/>
              <a:t>Information </a:t>
            </a:r>
            <a:r>
              <a:rPr lang="en-US" sz="3500" dirty="0" smtClean="0"/>
              <a:t>visualization</a:t>
            </a:r>
          </a:p>
          <a:p>
            <a:pPr lvl="1"/>
            <a:r>
              <a:rPr lang="en-US" sz="3000" dirty="0"/>
              <a:t>Descriptive, </a:t>
            </a:r>
            <a:r>
              <a:rPr lang="en-US" sz="3000" dirty="0" smtClean="0"/>
              <a:t>backward focused</a:t>
            </a:r>
            <a:endParaRPr lang="en-US" sz="3000" dirty="0"/>
          </a:p>
          <a:p>
            <a:pPr lvl="1"/>
            <a:r>
              <a:rPr lang="en-US" sz="3000" dirty="0" smtClean="0"/>
              <a:t>“what happened” “what is happening”</a:t>
            </a:r>
          </a:p>
          <a:p>
            <a:r>
              <a:rPr lang="en-US" sz="3500" dirty="0" smtClean="0"/>
              <a:t>Predictive analytics</a:t>
            </a:r>
          </a:p>
          <a:p>
            <a:pPr lvl="1"/>
            <a:r>
              <a:rPr lang="en-US" sz="3000" dirty="0" smtClean="0"/>
              <a:t>Predictive, future focused</a:t>
            </a:r>
          </a:p>
          <a:p>
            <a:pPr lvl="1"/>
            <a:r>
              <a:rPr lang="en-US" sz="3000" dirty="0" smtClean="0"/>
              <a:t>“what will happen” “why will it happen”</a:t>
            </a:r>
          </a:p>
          <a:p>
            <a:r>
              <a:rPr lang="en-US" sz="3200" dirty="0" smtClean="0"/>
              <a:t>There is a strong move toward </a:t>
            </a:r>
            <a:r>
              <a:rPr lang="en-US" sz="3200" dirty="0" smtClean="0">
                <a:solidFill>
                  <a:srgbClr val="F85E08"/>
                </a:solidFill>
              </a:rPr>
              <a:t>visual analytics </a:t>
            </a:r>
            <a:endParaRPr lang="en-US" sz="3200" dirty="0">
              <a:solidFill>
                <a:srgbClr val="F85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Performance Dashboards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dashboards are </a:t>
            </a:r>
            <a:r>
              <a:rPr lang="en-US" dirty="0" smtClean="0"/>
              <a:t>commonly used in BPM </a:t>
            </a:r>
            <a:r>
              <a:rPr lang="en-US" dirty="0"/>
              <a:t>software </a:t>
            </a:r>
            <a:r>
              <a:rPr lang="en-US" dirty="0" smtClean="0"/>
              <a:t>suites </a:t>
            </a:r>
            <a:r>
              <a:rPr lang="en-US" dirty="0"/>
              <a:t>and BI platforms</a:t>
            </a:r>
          </a:p>
          <a:p>
            <a:r>
              <a:rPr lang="en-US" dirty="0"/>
              <a:t>Dashboards provide visual displays of important information that is consolidated </a:t>
            </a:r>
            <a:r>
              <a:rPr lang="en-US" dirty="0" smtClean="0"/>
              <a:t>and arranged </a:t>
            </a:r>
            <a:r>
              <a:rPr lang="en-US" dirty="0"/>
              <a:t>on a single screen so that information can be digested at a single glance and </a:t>
            </a:r>
            <a:r>
              <a:rPr lang="en-US" dirty="0" smtClean="0"/>
              <a:t>easily drilled </a:t>
            </a:r>
            <a:r>
              <a:rPr lang="en-US" dirty="0"/>
              <a:t>in and further </a:t>
            </a:r>
            <a:r>
              <a:rPr lang="en-US" dirty="0" smtClean="0"/>
              <a:t>explored</a:t>
            </a:r>
          </a:p>
        </p:txBody>
      </p:sp>
    </p:spTree>
    <p:extLst>
      <p:ext uri="{BB962C8B-B14F-4D97-AF65-F5344CB8AC3E}">
        <p14:creationId xmlns:p14="http://schemas.microsoft.com/office/powerpoint/2010/main" val="40698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Performance Dashboards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600200"/>
            <a:ext cx="5913120" cy="4718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1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Performance Dashboards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62875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Performance Dashboards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Dashboard design </a:t>
            </a:r>
          </a:p>
          <a:p>
            <a:pPr lvl="1" eaLnBrk="1" hangingPunct="1"/>
            <a:r>
              <a:rPr lang="en-US" dirty="0" smtClean="0"/>
              <a:t>The fundamental challenge of dashboard design is to display all the required information on a single screen, clearly and without distraction, in a manner that can be assimilated quickly</a:t>
            </a:r>
          </a:p>
          <a:p>
            <a:r>
              <a:rPr lang="en-US" dirty="0" smtClean="0"/>
              <a:t>Three layer of information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Management </a:t>
            </a:r>
          </a:p>
        </p:txBody>
      </p:sp>
    </p:spTree>
    <p:extLst>
      <p:ext uri="{BB962C8B-B14F-4D97-AF65-F5344CB8AC3E}">
        <p14:creationId xmlns:p14="http://schemas.microsoft.com/office/powerpoint/2010/main" val="7385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916862" cy="1139824"/>
          </a:xfrm>
        </p:spPr>
        <p:txBody>
          <a:bodyPr/>
          <a:lstStyle/>
          <a:p>
            <a:r>
              <a:rPr lang="en-US" dirty="0"/>
              <a:t>Best Practices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Dashboard </a:t>
            </a: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76800"/>
          </a:xfrm>
        </p:spPr>
        <p:txBody>
          <a:bodyPr>
            <a:noAutofit/>
          </a:bodyPr>
          <a:lstStyle/>
          <a:p>
            <a:r>
              <a:rPr lang="en-US" sz="2800" dirty="0"/>
              <a:t>Benchmark </a:t>
            </a:r>
            <a:r>
              <a:rPr lang="en-US" sz="2800" dirty="0" smtClean="0"/>
              <a:t>KPIs with </a:t>
            </a:r>
            <a:r>
              <a:rPr lang="en-US" sz="2800" dirty="0"/>
              <a:t>Industry </a:t>
            </a:r>
            <a:r>
              <a:rPr lang="en-US" sz="2800" dirty="0" smtClean="0"/>
              <a:t>Standards</a:t>
            </a:r>
          </a:p>
          <a:p>
            <a:r>
              <a:rPr lang="en-US" sz="2800" dirty="0"/>
              <a:t>Wrap the </a:t>
            </a:r>
            <a:r>
              <a:rPr lang="en-US" sz="2800" dirty="0" smtClean="0"/>
              <a:t>Metrics </a:t>
            </a:r>
            <a:r>
              <a:rPr lang="en-US" sz="2800" dirty="0"/>
              <a:t>with Contextual </a:t>
            </a:r>
            <a:r>
              <a:rPr lang="en-US" sz="2800" dirty="0" smtClean="0"/>
              <a:t>Metadata</a:t>
            </a:r>
          </a:p>
          <a:p>
            <a:r>
              <a:rPr lang="en-US" sz="2800" dirty="0"/>
              <a:t>Validate the </a:t>
            </a:r>
            <a:r>
              <a:rPr lang="en-US" sz="2800" dirty="0" smtClean="0"/>
              <a:t>Design </a:t>
            </a:r>
            <a:r>
              <a:rPr lang="en-US" sz="2800" dirty="0"/>
              <a:t>by a Usability Specialist</a:t>
            </a:r>
            <a:endParaRPr lang="en-US" sz="2800" dirty="0" smtClean="0"/>
          </a:p>
          <a:p>
            <a:r>
              <a:rPr lang="en-US" sz="2800" dirty="0"/>
              <a:t>Prioritize and Rank </a:t>
            </a:r>
            <a:r>
              <a:rPr lang="en-US" sz="2800" dirty="0" smtClean="0"/>
              <a:t>Alerts and Exceptions </a:t>
            </a:r>
          </a:p>
          <a:p>
            <a:r>
              <a:rPr lang="en-US" sz="2800" dirty="0" smtClean="0"/>
              <a:t>Enrich </a:t>
            </a:r>
            <a:r>
              <a:rPr lang="en-US" sz="2800" dirty="0"/>
              <a:t>Dashboard with Business-User </a:t>
            </a:r>
            <a:r>
              <a:rPr lang="en-US" sz="2800" dirty="0" smtClean="0"/>
              <a:t>Comments</a:t>
            </a:r>
          </a:p>
          <a:p>
            <a:r>
              <a:rPr lang="en-US" sz="2800" dirty="0"/>
              <a:t>Present Information in Three Different </a:t>
            </a:r>
            <a:r>
              <a:rPr lang="en-US" sz="2800" dirty="0" smtClean="0"/>
              <a:t>Levels</a:t>
            </a:r>
          </a:p>
          <a:p>
            <a:r>
              <a:rPr lang="en-US" sz="2800" dirty="0"/>
              <a:t>Pick the Right Visual </a:t>
            </a:r>
            <a:r>
              <a:rPr lang="en-US" sz="2800" dirty="0" smtClean="0"/>
              <a:t>Constructs</a:t>
            </a:r>
          </a:p>
          <a:p>
            <a:r>
              <a:rPr lang="en-US" sz="2800" dirty="0"/>
              <a:t>Provide for Guided </a:t>
            </a:r>
            <a:r>
              <a:rPr lang="en-US" sz="2800" dirty="0" smtClean="0"/>
              <a:t>Analytics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20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1776"/>
            <a:ext cx="7916862" cy="11398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Business Performance </a:t>
            </a:r>
            <a:r>
              <a:rPr lang="en-US" dirty="0" smtClean="0"/>
              <a:t>Management (BPM)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Business Performance Management (BPM) is…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>
                <a:ea typeface="ＭＳ Ｐゴシック" charset="-128"/>
              </a:rPr>
              <a:t>	A real-time system that alerts managers to potential opportunities, impending problems and threats, and then empowers them to react through models and collaboration. </a:t>
            </a:r>
          </a:p>
          <a:p>
            <a:pPr eaLnBrk="1" hangingPunct="1"/>
            <a:r>
              <a:rPr lang="en-US" altLang="zh-CN" sz="2800" dirty="0" smtClean="0">
                <a:ea typeface="宋体" charset="-122"/>
              </a:rPr>
              <a:t>Also called corporate performance management (CPM by Gartner Group), enterprise performance management (EPM by Oracle), strategic enterprise management (SEM by SAP)  </a:t>
            </a:r>
          </a:p>
        </p:txBody>
      </p:sp>
    </p:spTree>
    <p:extLst>
      <p:ext uri="{BB962C8B-B14F-4D97-AF65-F5344CB8AC3E}">
        <p14:creationId xmlns:p14="http://schemas.microsoft.com/office/powerpoint/2010/main" val="29384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Business Performance </a:t>
            </a:r>
            <a:r>
              <a:rPr lang="en-US" dirty="0" smtClean="0"/>
              <a:t>Management (BPM)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BPM </a:t>
            </a:r>
            <a:r>
              <a:rPr lang="en-US" altLang="ja-JP" sz="2800" dirty="0" smtClean="0">
                <a:ea typeface="ＭＳ Ｐゴシック" charset="-128"/>
              </a:rPr>
              <a:t>refers to the business processes, methodologies, metrics, and technologies used by enterprises to measure, monitor, and manage business performance. </a:t>
            </a:r>
          </a:p>
          <a:p>
            <a:pPr eaLnBrk="1" hangingPunct="1"/>
            <a:r>
              <a:rPr lang="en-US" altLang="ja-JP" sz="2800" dirty="0" smtClean="0">
                <a:ea typeface="ＭＳ Ｐゴシック" charset="-128"/>
              </a:rPr>
              <a:t>BPM encompasses three key components</a:t>
            </a:r>
          </a:p>
          <a:p>
            <a:pPr lvl="1" fontAlgn="ctr"/>
            <a:r>
              <a:rPr lang="en-US" sz="2400" dirty="0" smtClean="0"/>
              <a:t>A set of integrated, closed-loop management and analytic processes, supported by technology …</a:t>
            </a:r>
            <a:endParaRPr lang="en-US" sz="1400" dirty="0" smtClean="0"/>
          </a:p>
          <a:p>
            <a:pPr lvl="1" fontAlgn="ctr"/>
            <a:r>
              <a:rPr lang="en-US" sz="2400" dirty="0" smtClean="0"/>
              <a:t>Tools for businesses to define strategic goals and then measure/manage performance against them</a:t>
            </a:r>
            <a:endParaRPr lang="en-US" sz="1400" dirty="0" smtClean="0"/>
          </a:p>
          <a:p>
            <a:pPr lvl="1" fontAlgn="ctr"/>
            <a:r>
              <a:rPr lang="en-US" sz="2400" dirty="0" smtClean="0"/>
              <a:t>Methods and tools for monitoring key performance indicators (KPIs), linked to organizational strategy</a:t>
            </a:r>
            <a:endParaRPr lang="en-US" altLang="ja-JP" sz="180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4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Closed-Loop Process to Optimize Business Performance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5888"/>
            <a:ext cx="4724400" cy="48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05400" y="1524000"/>
            <a:ext cx="3886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 Steps</a:t>
            </a:r>
          </a:p>
          <a:p>
            <a:pPr marL="806450" lvl="1" indent="-349250">
              <a:buSzPct val="80000"/>
              <a:buFont typeface="+mj-lt"/>
              <a:buAutoNum type="arabicPeriod"/>
            </a:pPr>
            <a:r>
              <a:rPr lang="en-US" dirty="0" smtClean="0"/>
              <a:t>Strategize</a:t>
            </a:r>
          </a:p>
          <a:p>
            <a:pPr marL="806450" lvl="1" indent="-349250">
              <a:buSzPct val="80000"/>
              <a:buFont typeface="+mj-lt"/>
              <a:buAutoNum type="arabicPeriod"/>
            </a:pPr>
            <a:r>
              <a:rPr lang="en-US" dirty="0" smtClean="0"/>
              <a:t>Plan</a:t>
            </a:r>
          </a:p>
          <a:p>
            <a:pPr marL="806450" lvl="1" indent="-349250">
              <a:buSzPct val="80000"/>
              <a:buFont typeface="+mj-lt"/>
              <a:buAutoNum type="arabicPeriod"/>
            </a:pPr>
            <a:r>
              <a:rPr lang="en-US" dirty="0" smtClean="0"/>
              <a:t>Monitor/analyze</a:t>
            </a:r>
          </a:p>
          <a:p>
            <a:pPr marL="806450" lvl="1" indent="-349250">
              <a:buSzPct val="80000"/>
              <a:buFont typeface="+mj-lt"/>
              <a:buAutoNum type="arabicPeriod"/>
            </a:pPr>
            <a:r>
              <a:rPr lang="en-US" dirty="0" smtClean="0"/>
              <a:t>Act/adjust</a:t>
            </a:r>
          </a:p>
          <a:p>
            <a:pPr marL="806450" lvl="1" indent="-349250">
              <a:buSzPct val="80000"/>
              <a:buFont typeface="+mj-lt"/>
              <a:buAutoNum type="arabicPeriod"/>
            </a:pPr>
            <a:endParaRPr lang="en-US" dirty="0" smtClean="0"/>
          </a:p>
          <a:p>
            <a:pPr marL="806450" lvl="1" indent="-349250">
              <a:buSzPct val="80000"/>
              <a:buNone/>
            </a:pPr>
            <a:r>
              <a:rPr lang="en-US" dirty="0" smtClean="0"/>
              <a:t>Each with its own process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Strategize: </a:t>
            </a:r>
            <a:br>
              <a:rPr lang="en-US" dirty="0"/>
            </a:br>
            <a:r>
              <a:rPr lang="en-US" dirty="0"/>
              <a:t>Where Do We Want to Go?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876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Strategic planning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85E08"/>
                </a:solidFill>
                <a:ea typeface="宋体" charset="-122"/>
              </a:rPr>
              <a:t>Common tasks for the strategic planning process: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Conduct a current situation analysis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Determine the planning horizon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Conduct an environment scan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Identify critical success factors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Complete a gap analysis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Create a strategic vision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Develop a business strategy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SzPct val="80000"/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Identify strategic objectives and goals</a:t>
            </a:r>
          </a:p>
        </p:txBody>
      </p:sp>
    </p:spTree>
    <p:extLst>
      <p:ext uri="{BB962C8B-B14F-4D97-AF65-F5344CB8AC3E}">
        <p14:creationId xmlns:p14="http://schemas.microsoft.com/office/powerpoint/2010/main" val="24342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 </a:t>
            </a:r>
            <a:br>
              <a:rPr lang="en-US" dirty="0" smtClean="0"/>
            </a:br>
            <a:r>
              <a:rPr lang="en-US" dirty="0" smtClean="0"/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Report = Information </a:t>
            </a:r>
            <a:r>
              <a:rPr lang="en-US" sz="3200" dirty="0" smtClean="0">
                <a:sym typeface="Wingdings" panose="05000000000000000000" pitchFamily="2" charset="2"/>
              </a:rPr>
              <a:t> Decision</a:t>
            </a:r>
            <a:endParaRPr lang="en-US" sz="3200" dirty="0" smtClean="0"/>
          </a:p>
          <a:p>
            <a:r>
              <a:rPr lang="en-US" sz="3200" dirty="0" smtClean="0"/>
              <a:t>Report?</a:t>
            </a:r>
          </a:p>
          <a:p>
            <a:pPr lvl="1"/>
            <a:r>
              <a:rPr lang="en-US" sz="2800" dirty="0" smtClean="0"/>
              <a:t>Any communication artifact prepared to convey specific information</a:t>
            </a:r>
          </a:p>
          <a:p>
            <a:r>
              <a:rPr lang="en-US" sz="3200" dirty="0" smtClean="0"/>
              <a:t>A report can fulfill many functions</a:t>
            </a:r>
          </a:p>
          <a:p>
            <a:pPr lvl="1"/>
            <a:r>
              <a:rPr lang="en-US" sz="2800" dirty="0"/>
              <a:t>To ensure </a:t>
            </a:r>
            <a:r>
              <a:rPr lang="en-US" sz="2800" dirty="0" smtClean="0"/>
              <a:t>proper departmental functioning</a:t>
            </a:r>
            <a:endParaRPr lang="en-US" sz="2800" dirty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provide information</a:t>
            </a:r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provide the results of an analysis</a:t>
            </a:r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persuade others to act</a:t>
            </a:r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create an organizational </a:t>
            </a:r>
            <a:r>
              <a:rPr lang="en-US" sz="2800" dirty="0" smtClean="0"/>
              <a:t>memory…</a:t>
            </a:r>
          </a:p>
        </p:txBody>
      </p:sp>
    </p:spTree>
    <p:extLst>
      <p:ext uri="{BB962C8B-B14F-4D97-AF65-F5344CB8AC3E}">
        <p14:creationId xmlns:p14="http://schemas.microsoft.com/office/powerpoint/2010/main" val="35287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Plan: </a:t>
            </a:r>
            <a:br>
              <a:rPr lang="en-US" dirty="0"/>
            </a:br>
            <a:r>
              <a:rPr lang="en-US" dirty="0"/>
              <a:t>How Do We Get There?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93088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Operational planning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Operational plan: </a:t>
            </a:r>
            <a:r>
              <a:rPr lang="en-US" altLang="zh-CN" dirty="0" smtClean="0">
                <a:ea typeface="宋体" charset="-122"/>
              </a:rPr>
              <a:t>plan that translates an organization’s strategic objectives and goals into a set of well-defined tactics and initiatives, resources requirements, and expected results for some future time period (usually a year).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Operational planning can be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Tactic-centric (operationally focused)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Budget-centric plan (financially focused)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6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Monitor/Analyze: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Are We Doing?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A comprehensive framework for monitoring performance should address two key issues: </a:t>
            </a:r>
          </a:p>
          <a:p>
            <a:pPr lvl="1" eaLnBrk="1" hangingPunct="1"/>
            <a:r>
              <a:rPr lang="en-US" altLang="zh-CN" sz="3200" dirty="0" smtClean="0">
                <a:ea typeface="宋体" charset="-122"/>
              </a:rPr>
              <a:t>What to monitor?</a:t>
            </a:r>
          </a:p>
          <a:p>
            <a:pPr lvl="2" eaLnBrk="1" hangingPunct="1"/>
            <a:r>
              <a:rPr lang="en-US" altLang="zh-CN" sz="2800" dirty="0" smtClean="0">
                <a:ea typeface="宋体" charset="-122"/>
              </a:rPr>
              <a:t>Critical success factors</a:t>
            </a:r>
          </a:p>
          <a:p>
            <a:pPr lvl="2" eaLnBrk="1" hangingPunct="1"/>
            <a:r>
              <a:rPr lang="en-US" altLang="zh-CN" sz="2800" dirty="0" smtClean="0">
                <a:ea typeface="宋体" charset="-122"/>
              </a:rPr>
              <a:t>KPIs and other targets</a:t>
            </a:r>
            <a:endParaRPr lang="en-US" altLang="zh-CN" sz="2800" dirty="0" smtClean="0">
              <a:ea typeface="宋体" charset="-122"/>
            </a:endParaRPr>
          </a:p>
          <a:p>
            <a:pPr lvl="1" eaLnBrk="1" hangingPunct="1"/>
            <a:r>
              <a:rPr lang="en-US" altLang="zh-CN" sz="3200" dirty="0" smtClean="0">
                <a:ea typeface="宋体" charset="-122"/>
              </a:rPr>
              <a:t>How to monitor?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Reports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Frequent communication of current performance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6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/>
            <a:r>
              <a:rPr lang="en-US" altLang="zh-CN" sz="3200" dirty="0" smtClean="0">
                <a:ea typeface="宋体" charset="-122"/>
              </a:rPr>
              <a:t>Success (or mere survival) </a:t>
            </a:r>
            <a:r>
              <a:rPr lang="en-US" sz="3200" dirty="0" smtClean="0"/>
              <a:t>depends on new projects: creating new products, entering new markets, acquiring new customers (or businesses), or streamlining some process.</a:t>
            </a:r>
          </a:p>
          <a:p>
            <a:pPr marL="457200" indent="-457200" eaLnBrk="1" hangingPunct="1"/>
            <a:r>
              <a:rPr lang="en-US" sz="3200" dirty="0" smtClean="0"/>
              <a:t>Many new projects and ventures fail!</a:t>
            </a:r>
          </a:p>
          <a:p>
            <a:pPr marL="457200" indent="-457200"/>
            <a:r>
              <a:rPr lang="en-US" sz="3200" dirty="0"/>
              <a:t>What is the chance of failure? </a:t>
            </a:r>
          </a:p>
          <a:p>
            <a:pPr marL="738188" lvl="1" indent="-457200"/>
            <a:r>
              <a:rPr lang="en-US" sz="2800" dirty="0" smtClean="0"/>
              <a:t>60% of Hollywood movies fail</a:t>
            </a:r>
          </a:p>
          <a:p>
            <a:pPr marL="738188" lvl="1" indent="-457200"/>
            <a:r>
              <a:rPr lang="en-US" sz="2800" dirty="0" smtClean="0"/>
              <a:t>70% of large IT projects fail, …</a:t>
            </a:r>
          </a:p>
          <a:p>
            <a:pPr marL="738188" lvl="1" indent="-457200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764462" cy="1139824"/>
          </a:xfrm>
        </p:spPr>
        <p:txBody>
          <a:bodyPr/>
          <a:lstStyle/>
          <a:p>
            <a:r>
              <a:rPr lang="en-US" dirty="0"/>
              <a:t>Act and </a:t>
            </a:r>
            <a:r>
              <a:rPr lang="en-US" dirty="0" smtClean="0"/>
              <a:t>Adjust: What </a:t>
            </a:r>
            <a:r>
              <a:rPr lang="en-US" dirty="0"/>
              <a:t>Do We Need to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42364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Performance measurement system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	A system that assists managers in tracking the implementations of business strategy by comparing actual results against strategic goals and objectives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Comprises systematic comparative methods that indicate progress (or lack thereof) against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</a:t>
            </a:r>
          </a:p>
        </p:txBody>
      </p:sp>
    </p:spTree>
    <p:extLst>
      <p:ext uri="{BB962C8B-B14F-4D97-AF65-F5344CB8AC3E}">
        <p14:creationId xmlns:p14="http://schemas.microsoft.com/office/powerpoint/2010/main" val="31784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93088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Key performance indicator (KPI)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dirty="0" smtClean="0"/>
              <a:t>A KPI represents a strategic objective and metrics that measure performance against a goal</a:t>
            </a:r>
          </a:p>
          <a:p>
            <a:r>
              <a:rPr lang="en-US" dirty="0" smtClean="0"/>
              <a:t>Distinguishing features of KPIs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KPIs and Operational Metrics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43434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Strategy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3200" b="0" kern="0" dirty="0" smtClean="0">
                <a:solidFill>
                  <a:schemeClr val="folHlink"/>
                </a:solidFill>
                <a:effectLst/>
                <a:latin typeface="+mn-lt"/>
                <a:ea typeface="宋体" charset="-122"/>
              </a:rPr>
              <a:t>Targets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Ranges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6200" y="43434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Encodings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3200" b="0" kern="0" dirty="0" smtClean="0">
                <a:solidFill>
                  <a:schemeClr val="folHlink"/>
                </a:solidFill>
                <a:effectLst/>
                <a:latin typeface="+mn-lt"/>
                <a:ea typeface="宋体" charset="-122"/>
              </a:rPr>
              <a:t>Time frames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898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93088" cy="4800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Key performance indicator (KBI)</a:t>
            </a:r>
            <a:endParaRPr lang="en-US" altLang="zh-CN" dirty="0" smtClean="0">
              <a:ea typeface="宋体" charset="-122"/>
            </a:endParaRPr>
          </a:p>
          <a:p>
            <a:pPr marL="457200" indent="-457200" eaLnBrk="1" hangingPunct="1">
              <a:buFontTx/>
              <a:buNone/>
              <a:tabLst>
                <a:tab pos="3886200" algn="l"/>
              </a:tabLst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Outcome KPIs   </a:t>
            </a:r>
            <a:r>
              <a:rPr lang="en-US" sz="2800" dirty="0" smtClean="0"/>
              <a:t>vs. 	</a:t>
            </a:r>
            <a:r>
              <a:rPr lang="en-US" sz="2800" dirty="0" smtClean="0">
                <a:solidFill>
                  <a:srgbClr val="FF0000"/>
                </a:solidFill>
              </a:rPr>
              <a:t>Driver KPIs</a:t>
            </a:r>
          </a:p>
          <a:p>
            <a:pPr marL="457200" indent="-457200" eaLnBrk="1" hangingPunct="1">
              <a:buFontTx/>
              <a:buNone/>
              <a:tabLst>
                <a:tab pos="3886200" algn="l"/>
              </a:tabLst>
            </a:pPr>
            <a:r>
              <a:rPr lang="en-US" altLang="zh-CN" sz="2800" dirty="0" smtClean="0">
                <a:ea typeface="宋体" charset="-122"/>
              </a:rPr>
              <a:t>	(lagging indicators	(leading indicators</a:t>
            </a:r>
          </a:p>
          <a:p>
            <a:pPr marL="457200" indent="-457200" eaLnBrk="1" hangingPunct="1">
              <a:buFontTx/>
              <a:buNone/>
              <a:tabLst>
                <a:tab pos="3886200" algn="l"/>
              </a:tabLst>
            </a:pPr>
            <a:r>
              <a:rPr lang="en-US" altLang="zh-CN" sz="2800" dirty="0" smtClean="0">
                <a:ea typeface="宋体" charset="-122"/>
              </a:rPr>
              <a:t>	 e.g., revenues)	 e.g., sales leads)</a:t>
            </a:r>
          </a:p>
          <a:p>
            <a:pPr marL="457200" indent="-457200" eaLnBrk="1" hangingPunct="1">
              <a:buFontTx/>
              <a:buNone/>
              <a:tabLst>
                <a:tab pos="3886200" algn="l"/>
              </a:tabLst>
            </a:pPr>
            <a:endParaRPr lang="en-US" altLang="zh-CN" sz="1000" dirty="0" smtClean="0">
              <a:ea typeface="宋体" charset="-122"/>
            </a:endParaRPr>
          </a:p>
          <a:p>
            <a:pPr marL="457200" indent="-457200">
              <a:tabLst>
                <a:tab pos="3886200" algn="l"/>
              </a:tabLst>
            </a:pPr>
            <a:r>
              <a:rPr lang="en-US" sz="2800" dirty="0" smtClean="0"/>
              <a:t>Operational areas covered by driver KPIs</a:t>
            </a:r>
          </a:p>
          <a:p>
            <a:pPr marL="857250" lvl="1" indent="-457200">
              <a:tabLst>
                <a:tab pos="3886200" algn="l"/>
              </a:tabLst>
            </a:pPr>
            <a:r>
              <a:rPr lang="en-US" altLang="zh-CN" sz="2400" dirty="0" smtClean="0">
                <a:ea typeface="宋体" charset="-122"/>
              </a:rPr>
              <a:t>Customer performance</a:t>
            </a:r>
          </a:p>
          <a:p>
            <a:pPr marL="857250" lvl="1" indent="-457200">
              <a:tabLst>
                <a:tab pos="3886200" algn="l"/>
              </a:tabLst>
            </a:pPr>
            <a:r>
              <a:rPr lang="en-US" altLang="zh-CN" sz="2400" dirty="0" smtClean="0">
                <a:ea typeface="宋体" charset="-122"/>
              </a:rPr>
              <a:t>Service performance </a:t>
            </a:r>
          </a:p>
          <a:p>
            <a:pPr marL="857250" lvl="1" indent="-457200">
              <a:tabLst>
                <a:tab pos="3886200" algn="l"/>
              </a:tabLst>
            </a:pPr>
            <a:r>
              <a:rPr lang="en-US" altLang="zh-CN" sz="2400" dirty="0" smtClean="0">
                <a:ea typeface="宋体" charset="-122"/>
              </a:rPr>
              <a:t>Sales operations</a:t>
            </a:r>
          </a:p>
          <a:p>
            <a:pPr marL="857250" lvl="1" indent="-457200">
              <a:tabLst>
                <a:tab pos="3886200" algn="l"/>
              </a:tabLst>
            </a:pPr>
            <a:r>
              <a:rPr lang="en-US" altLang="zh-CN" sz="2400" dirty="0" smtClean="0">
                <a:ea typeface="宋体" charset="-122"/>
              </a:rPr>
              <a:t>Sales plan/forecast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Measurement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3058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Balanced Scorecard (BSC)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	A performance measurement and management methodology that helps </a:t>
            </a:r>
            <a:r>
              <a:rPr lang="en-US" altLang="zh-CN" u="sng" dirty="0" smtClean="0">
                <a:ea typeface="宋体" charset="-122"/>
              </a:rPr>
              <a:t>translate</a:t>
            </a:r>
            <a:r>
              <a:rPr lang="en-US" altLang="zh-CN" dirty="0" smtClean="0">
                <a:ea typeface="宋体" charset="-122"/>
              </a:rPr>
              <a:t> an organization’s financial, customer, internal process, and learning and growth objectives and targets into a set of actionable initiatives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"The Balanced Scorecard: Measures That Drive Performance”</a:t>
            </a:r>
            <a:r>
              <a:rPr lang="en-US" dirty="0" smtClean="0">
                <a:solidFill>
                  <a:srgbClr val="0000CC"/>
                </a:solidFill>
              </a:rPr>
              <a:t>                       </a:t>
            </a:r>
            <a:r>
              <a:rPr lang="en-US" sz="2400" i="1" dirty="0" smtClean="0">
                <a:solidFill>
                  <a:srgbClr val="0000CC"/>
                </a:solidFill>
              </a:rPr>
              <a:t>(HBR, 1992)</a:t>
            </a:r>
            <a:endParaRPr lang="en-US" altLang="zh-CN" i="1" dirty="0" smtClean="0">
              <a:solidFill>
                <a:srgbClr val="0000CC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916862" cy="1139824"/>
          </a:xfrm>
        </p:spPr>
        <p:txBody>
          <a:bodyPr/>
          <a:lstStyle/>
          <a:p>
            <a:r>
              <a:rPr lang="en-US" dirty="0" smtClean="0"/>
              <a:t>Performance Measurement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83058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76200" y="304800"/>
            <a:ext cx="13716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2743200" cy="1295400"/>
          </a:xfrm>
          <a:noFill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Balanced Scorecard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48400" y="54102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indent="-533400" algn="l" eaLnBrk="1" hangingPunct="1"/>
            <a:r>
              <a:rPr lang="en-US" altLang="zh-CN" b="0" dirty="0">
                <a:solidFill>
                  <a:srgbClr val="F85E08"/>
                </a:solidFill>
                <a:effectLst/>
                <a:ea typeface="宋体" charset="-122"/>
              </a:rPr>
              <a:t>The meaning </a:t>
            </a:r>
            <a:r>
              <a:rPr lang="en-US" altLang="zh-CN" b="0" dirty="0" smtClean="0">
                <a:solidFill>
                  <a:srgbClr val="F85E08"/>
                </a:solidFill>
                <a:effectLst/>
                <a:ea typeface="宋体" charset="-122"/>
              </a:rPr>
              <a:t>of “balance</a:t>
            </a:r>
            <a:r>
              <a:rPr lang="en-US" altLang="zh-CN" b="0" i="1" dirty="0">
                <a:solidFill>
                  <a:srgbClr val="F85E08"/>
                </a:solidFill>
                <a:effectLst/>
                <a:ea typeface="宋体" charset="-122"/>
              </a:rPr>
              <a:t>”</a:t>
            </a:r>
            <a:r>
              <a:rPr lang="en-US" altLang="zh-CN" b="0" dirty="0">
                <a:solidFill>
                  <a:srgbClr val="F85E08"/>
                </a:solidFill>
                <a:effectLst/>
                <a:ea typeface="宋体" charset="-122"/>
              </a:rPr>
              <a:t> </a:t>
            </a:r>
            <a:r>
              <a:rPr lang="en-US" altLang="zh-CN" b="0" dirty="0" smtClean="0">
                <a:solidFill>
                  <a:srgbClr val="F85E08"/>
                </a:solidFill>
                <a:effectLst/>
                <a:ea typeface="宋体" charset="-122"/>
              </a:rPr>
              <a:t> ?</a:t>
            </a:r>
            <a:endParaRPr lang="en-US" altLang="zh-CN" b="0" dirty="0">
              <a:solidFill>
                <a:srgbClr val="F85E08"/>
              </a:solidFill>
              <a:effectLst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1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Business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written document that contains information regarding </a:t>
            </a:r>
            <a:r>
              <a:rPr lang="en-US" sz="3200" dirty="0" smtClean="0"/>
              <a:t>business matters.</a:t>
            </a:r>
          </a:p>
          <a:p>
            <a:r>
              <a:rPr lang="en-US" sz="3200" dirty="0" smtClean="0">
                <a:solidFill>
                  <a:srgbClr val="F85E08"/>
                </a:solidFill>
              </a:rPr>
              <a:t>Purpose:</a:t>
            </a:r>
            <a:r>
              <a:rPr lang="en-US" sz="3200" dirty="0" smtClean="0"/>
              <a:t> to improve managerial decisions</a:t>
            </a:r>
          </a:p>
          <a:p>
            <a:r>
              <a:rPr lang="en-US" sz="3200" dirty="0" smtClean="0">
                <a:solidFill>
                  <a:srgbClr val="F85E08"/>
                </a:solidFill>
              </a:rPr>
              <a:t>Source: </a:t>
            </a:r>
            <a:r>
              <a:rPr lang="en-US" sz="3200" dirty="0" smtClean="0"/>
              <a:t>data from inside and outside the organization (via the use of ETL)</a:t>
            </a:r>
          </a:p>
          <a:p>
            <a:r>
              <a:rPr lang="en-US" sz="3200" dirty="0" smtClean="0">
                <a:solidFill>
                  <a:srgbClr val="F85E08"/>
                </a:solidFill>
              </a:rPr>
              <a:t>Format:</a:t>
            </a:r>
            <a:r>
              <a:rPr lang="en-US" sz="3200" dirty="0" smtClean="0"/>
              <a:t> text + tables + graphs/charts</a:t>
            </a:r>
          </a:p>
          <a:p>
            <a:r>
              <a:rPr lang="en-US" sz="3200" dirty="0" smtClean="0">
                <a:solidFill>
                  <a:srgbClr val="F85E08"/>
                </a:solidFill>
              </a:rPr>
              <a:t>Distribution:</a:t>
            </a:r>
            <a:r>
              <a:rPr lang="en-US" sz="3200" dirty="0" smtClean="0"/>
              <a:t> in-print, email, portal/intranet</a:t>
            </a:r>
          </a:p>
          <a:p>
            <a:pPr lvl="4"/>
            <a:endParaRPr lang="en-US" sz="16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Data acquisition </a:t>
            </a:r>
            <a:r>
              <a:rPr lang="en-US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0000CC"/>
                </a:solidFill>
              </a:rPr>
              <a:t> Information </a:t>
            </a:r>
            <a:r>
              <a:rPr lang="en-US" sz="3200" dirty="0">
                <a:solidFill>
                  <a:srgbClr val="0000CC"/>
                </a:solidFill>
              </a:rPr>
              <a:t>generation </a:t>
            </a:r>
            <a:r>
              <a:rPr lang="en-US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0000CC"/>
                </a:solidFill>
              </a:rPr>
              <a:t> Decision </a:t>
            </a:r>
            <a:r>
              <a:rPr lang="en-US" sz="3200" dirty="0">
                <a:solidFill>
                  <a:srgbClr val="0000CC"/>
                </a:solidFill>
              </a:rPr>
              <a:t>making </a:t>
            </a:r>
            <a:r>
              <a:rPr lang="en-US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0000CC"/>
                </a:solidFill>
              </a:rPr>
              <a:t> Process management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1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99" y="1676400"/>
            <a:ext cx="7252401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0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 </a:t>
            </a:r>
            <a:r>
              <a:rPr lang="en-US" dirty="0" smtClean="0"/>
              <a:t>Any Successful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Clarity …</a:t>
            </a:r>
          </a:p>
          <a:p>
            <a:r>
              <a:rPr lang="en-US" sz="3200" dirty="0" smtClean="0"/>
              <a:t>Brevity …</a:t>
            </a:r>
          </a:p>
          <a:p>
            <a:r>
              <a:rPr lang="en-US" sz="3200" dirty="0" smtClean="0"/>
              <a:t>Completeness …</a:t>
            </a:r>
          </a:p>
          <a:p>
            <a:r>
              <a:rPr lang="en-US" sz="3200" dirty="0" smtClean="0"/>
              <a:t>Correctness …</a:t>
            </a:r>
          </a:p>
          <a:p>
            <a:pPr lvl="3"/>
            <a:endParaRPr lang="en-US" sz="2000" dirty="0" smtClean="0"/>
          </a:p>
          <a:p>
            <a:r>
              <a:rPr lang="en-US" sz="32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types </a:t>
            </a:r>
            <a:r>
              <a:rPr lang="en-US" sz="3200" dirty="0" smtClean="0"/>
              <a:t>(in terms of content and format)</a:t>
            </a:r>
          </a:p>
          <a:p>
            <a:pPr lvl="1"/>
            <a:r>
              <a:rPr lang="en-US" sz="2800" dirty="0" smtClean="0"/>
              <a:t>Informal – a single letter or a memo</a:t>
            </a:r>
          </a:p>
          <a:p>
            <a:pPr lvl="1"/>
            <a:r>
              <a:rPr lang="en-US" sz="2800" dirty="0" smtClean="0"/>
              <a:t>Formal – 10-100 pages; cover + summary + text</a:t>
            </a:r>
          </a:p>
          <a:p>
            <a:pPr lvl="1"/>
            <a:r>
              <a:rPr lang="en-US" sz="2800" dirty="0" smtClean="0"/>
              <a:t>Short report – periodic, informative, investigative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18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Metric Management </a:t>
            </a:r>
            <a:r>
              <a:rPr lang="en-US" sz="3200" dirty="0" smtClean="0"/>
              <a:t>Reports</a:t>
            </a:r>
          </a:p>
          <a:p>
            <a:pPr lvl="1"/>
            <a:r>
              <a:rPr lang="en-US" sz="2800" dirty="0" smtClean="0"/>
              <a:t>Help manage business performance through metrics (SLAs for externals; KPIs for internals)</a:t>
            </a:r>
          </a:p>
          <a:p>
            <a:pPr lvl="1"/>
            <a:r>
              <a:rPr lang="en-US" sz="2800" dirty="0" smtClean="0"/>
              <a:t>Can be used as part of Six Sigma and/or TQM</a:t>
            </a:r>
          </a:p>
          <a:p>
            <a:r>
              <a:rPr lang="en-US" sz="3200" dirty="0"/>
              <a:t>Dashboard-Type </a:t>
            </a:r>
            <a:r>
              <a:rPr lang="en-US" sz="3200" dirty="0" smtClean="0"/>
              <a:t>Reports</a:t>
            </a:r>
          </a:p>
          <a:p>
            <a:pPr lvl="1"/>
            <a:r>
              <a:rPr lang="en-US" sz="2800" dirty="0" smtClean="0"/>
              <a:t>Graphical presentation of several performance indicators in a single page using dials/gauges </a:t>
            </a:r>
          </a:p>
          <a:p>
            <a:r>
              <a:rPr lang="en-US" sz="3200" dirty="0"/>
              <a:t>Balanced </a:t>
            </a:r>
            <a:r>
              <a:rPr lang="en-US" sz="3200" dirty="0" smtClean="0"/>
              <a:t>Scorecard-Type Reports</a:t>
            </a:r>
          </a:p>
          <a:p>
            <a:pPr lvl="1"/>
            <a:r>
              <a:rPr lang="en-US" sz="2800" dirty="0" smtClean="0"/>
              <a:t>Include financial, customer, business </a:t>
            </a:r>
            <a:r>
              <a:rPr lang="en-US" sz="2800" dirty="0"/>
              <a:t>process, and learning </a:t>
            </a:r>
            <a:r>
              <a:rPr lang="en-US" sz="2800" dirty="0" smtClean="0"/>
              <a:t>&amp; growth indicators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0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Reporting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characteristics</a:t>
            </a:r>
          </a:p>
          <a:p>
            <a:pPr lvl="1"/>
            <a:r>
              <a:rPr lang="en-US" dirty="0" smtClean="0"/>
              <a:t>OLTP </a:t>
            </a:r>
            <a:r>
              <a:rPr lang="en-US" dirty="0"/>
              <a:t>(online transaction processing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ERP, POS, SCM, RFID, Sensors, Web, …</a:t>
            </a:r>
          </a:p>
          <a:p>
            <a:pPr lvl="1"/>
            <a:r>
              <a:rPr lang="en-US" dirty="0" smtClean="0"/>
              <a:t>Data supply (volume, variety, velocity, …)</a:t>
            </a:r>
          </a:p>
          <a:p>
            <a:pPr lvl="1"/>
            <a:r>
              <a:rPr lang="en-US" dirty="0" smtClean="0"/>
              <a:t>ETL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Publication medium</a:t>
            </a:r>
          </a:p>
          <a:p>
            <a:pPr lvl="1"/>
            <a:r>
              <a:rPr lang="en-US" dirty="0" smtClean="0"/>
              <a:t>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993062" cy="1139824"/>
          </a:xfrm>
        </p:spPr>
        <p:txBody>
          <a:bodyPr/>
          <a:lstStyle/>
          <a:p>
            <a:r>
              <a:rPr lang="en-US" dirty="0" smtClean="0"/>
              <a:t>Data and Information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458200" cy="4724400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200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visual representations to explore, </a:t>
            </a:r>
            <a:r>
              <a:rPr lang="en-US" sz="32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</a:t>
            </a:r>
            <a:r>
              <a:rPr lang="en-US" sz="3200" dirty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sense of, and communicate data</a:t>
            </a:r>
            <a:r>
              <a:rPr lang="en-US" sz="32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pPr marL="0" lvl="1" indent="0" algn="ctr">
              <a:buNone/>
            </a:pPr>
            <a:r>
              <a:rPr lang="en-US" sz="1800" dirty="0">
                <a:solidFill>
                  <a:srgbClr val="0000CC"/>
                </a:solidFill>
              </a:rPr>
              <a:t>	</a:t>
            </a:r>
          </a:p>
          <a:p>
            <a:r>
              <a:rPr lang="en-US" sz="3000" dirty="0" smtClean="0"/>
              <a:t>Data visualization vs. Information visualization</a:t>
            </a:r>
          </a:p>
          <a:p>
            <a:r>
              <a:rPr lang="en-US" sz="3000" dirty="0" smtClean="0"/>
              <a:t>Information </a:t>
            </a:r>
            <a:r>
              <a:rPr lang="en-US" sz="3000" dirty="0"/>
              <a:t>= </a:t>
            </a:r>
            <a:r>
              <a:rPr lang="en-US" sz="3000" dirty="0" smtClean="0"/>
              <a:t>aggregation, summarization</a:t>
            </a:r>
            <a:r>
              <a:rPr lang="en-US" sz="3000" dirty="0"/>
              <a:t>, and contextualization of </a:t>
            </a:r>
            <a:r>
              <a:rPr lang="en-US" sz="3000" dirty="0" smtClean="0"/>
              <a:t>data</a:t>
            </a:r>
          </a:p>
          <a:p>
            <a:r>
              <a:rPr lang="en-US" sz="3000" dirty="0"/>
              <a:t>Related to information graphics, scientific visualization, and statistical </a:t>
            </a:r>
            <a:r>
              <a:rPr lang="en-US" sz="3000" dirty="0" smtClean="0"/>
              <a:t>graphics</a:t>
            </a:r>
          </a:p>
          <a:p>
            <a:r>
              <a:rPr lang="en-US" sz="3000" dirty="0" smtClean="0"/>
              <a:t>Often includes charts, graphs, illustrations, 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4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</a:t>
            </a:r>
            <a:br>
              <a:rPr lang="en-US" dirty="0" smtClean="0"/>
            </a:br>
            <a:r>
              <a:rPr lang="en-US" dirty="0" smtClean="0"/>
              <a:t>Charts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Which one to use? Where and when?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2286000"/>
            <a:ext cx="441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8925" indent="-28892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9913" indent="-29527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3127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9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1413" indent="-31908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2863" indent="-2619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10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000" b="0" dirty="0" smtClean="0">
                <a:solidFill>
                  <a:srgbClr val="F85E08"/>
                </a:solidFill>
                <a:effectLst/>
              </a:rPr>
              <a:t>Specialized Charts and Graphs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Histogram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Gantt Chart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PERT Chart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Geographic Map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Bullet Graph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Heat Map / Tree Map</a:t>
            </a:r>
          </a:p>
          <a:p>
            <a:pPr lvl="1"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0000CC"/>
                </a:solidFill>
                <a:effectLst/>
              </a:rPr>
              <a:t>Highlight Table</a:t>
            </a:r>
            <a:endParaRPr lang="en-US" sz="2800" b="0" dirty="0">
              <a:solidFill>
                <a:srgbClr val="0000CC"/>
              </a:solidFill>
              <a:effectLst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286000"/>
            <a:ext cx="4038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9913" indent="-29527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3127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9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1413" indent="-31908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2863" indent="-2619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10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0" dirty="0" smtClean="0">
                <a:solidFill>
                  <a:srgbClr val="F85E08"/>
                </a:solidFill>
                <a:effectLst/>
              </a:rPr>
              <a:t>Basic Charts and Graphs</a:t>
            </a:r>
          </a:p>
          <a:p>
            <a:pPr lvl="1" fontAlgn="auto">
              <a:spcAft>
                <a:spcPts val="0"/>
              </a:spcAft>
            </a:pPr>
            <a:r>
              <a:rPr lang="en-US" sz="2600" b="0" dirty="0" smtClean="0">
                <a:solidFill>
                  <a:srgbClr val="0000CC"/>
                </a:solidFill>
                <a:effectLst/>
              </a:rPr>
              <a:t>Line Chart</a:t>
            </a:r>
          </a:p>
          <a:p>
            <a:pPr lvl="1" fontAlgn="auto">
              <a:spcAft>
                <a:spcPts val="0"/>
              </a:spcAft>
            </a:pPr>
            <a:r>
              <a:rPr lang="en-US" sz="2600" b="0" dirty="0" smtClean="0">
                <a:solidFill>
                  <a:srgbClr val="0000CC"/>
                </a:solidFill>
                <a:effectLst/>
              </a:rPr>
              <a:t>Bar Chart</a:t>
            </a:r>
          </a:p>
          <a:p>
            <a:pPr lvl="1" fontAlgn="auto">
              <a:spcAft>
                <a:spcPts val="0"/>
              </a:spcAft>
            </a:pPr>
            <a:r>
              <a:rPr lang="en-US" sz="2600" b="0" dirty="0" smtClean="0">
                <a:solidFill>
                  <a:srgbClr val="0000CC"/>
                </a:solidFill>
                <a:effectLst/>
              </a:rPr>
              <a:t>Pie Chart</a:t>
            </a:r>
          </a:p>
          <a:p>
            <a:pPr lvl="1" fontAlgn="auto">
              <a:spcAft>
                <a:spcPts val="0"/>
              </a:spcAft>
            </a:pPr>
            <a:r>
              <a:rPr lang="en-US" sz="2600" b="0" dirty="0" smtClean="0">
                <a:solidFill>
                  <a:srgbClr val="0000CC"/>
                </a:solidFill>
                <a:effectLst/>
              </a:rPr>
              <a:t>Scatter Plot</a:t>
            </a:r>
          </a:p>
          <a:p>
            <a:pPr lvl="1" fontAlgn="auto">
              <a:spcAft>
                <a:spcPts val="0"/>
              </a:spcAft>
            </a:pPr>
            <a:r>
              <a:rPr lang="en-US" sz="2600" b="0" dirty="0" smtClean="0">
                <a:solidFill>
                  <a:srgbClr val="0000CC"/>
                </a:solidFill>
                <a:effectLst/>
              </a:rPr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3514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PPTemplate">
  <a:themeElements>
    <a:clrScheme name="OSU_PP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SU_PP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SU_PP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C:\User\Teaching\MSIS5633 - Fall2002\Class Presentations\OSU_PPTemplate.pot</Template>
  <TotalTime>4425</TotalTime>
  <Words>924</Words>
  <Application>Microsoft Office PowerPoint</Application>
  <PresentationFormat>On-screen Show (4:3)</PresentationFormat>
  <Paragraphs>204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宋体</vt:lpstr>
      <vt:lpstr>Arial</vt:lpstr>
      <vt:lpstr>Tahoma</vt:lpstr>
      <vt:lpstr>Times New Roman</vt:lpstr>
      <vt:lpstr>Wingdings</vt:lpstr>
      <vt:lpstr>OSU_PPTemplate</vt:lpstr>
      <vt:lpstr>PowerPoint Presentation</vt:lpstr>
      <vt:lpstr>Business Reporting  Definitions and Concepts</vt:lpstr>
      <vt:lpstr>What is a Business Report?</vt:lpstr>
      <vt:lpstr>Business Reporting</vt:lpstr>
      <vt:lpstr>Key to Any Successful Report</vt:lpstr>
      <vt:lpstr>Types of Business Reports</vt:lpstr>
      <vt:lpstr>Components of  Business Reporting Systems</vt:lpstr>
      <vt:lpstr>Data and Information Visualization</vt:lpstr>
      <vt:lpstr>Different Types of  Charts and Graphs</vt:lpstr>
      <vt:lpstr>Visual Analytics</vt:lpstr>
      <vt:lpstr>Performance Dashboards </vt:lpstr>
      <vt:lpstr>Performance Dashboards </vt:lpstr>
      <vt:lpstr>Performance Dashboards </vt:lpstr>
      <vt:lpstr>Performance Dashboards </vt:lpstr>
      <vt:lpstr>Best Practices in  Dashboard Design</vt:lpstr>
      <vt:lpstr>Business Performance Management (BPM)</vt:lpstr>
      <vt:lpstr>Business Performance Management (BPM)</vt:lpstr>
      <vt:lpstr>A Closed-Loop Process to Optimize Business Performance </vt:lpstr>
      <vt:lpstr>Strategize:  Where Do We Want to Go?</vt:lpstr>
      <vt:lpstr>Plan:  How Do We Get There?</vt:lpstr>
      <vt:lpstr>Monitor/Analyze:  How Are We Doing?</vt:lpstr>
      <vt:lpstr>Act and Adjust: What Do We Need to Do Differently?</vt:lpstr>
      <vt:lpstr>Performance Measurement </vt:lpstr>
      <vt:lpstr>KPIs and Operational Metrics</vt:lpstr>
      <vt:lpstr>Performance Measurement </vt:lpstr>
      <vt:lpstr>Performance Measurement System</vt:lpstr>
      <vt:lpstr>Balanced Scorecard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Sale, Michael</cp:lastModifiedBy>
  <cp:revision>202</cp:revision>
  <cp:lastPrinted>2000-12-01T14:01:59Z</cp:lastPrinted>
  <dcterms:created xsi:type="dcterms:W3CDTF">1998-03-18T21:58:50Z</dcterms:created>
  <dcterms:modified xsi:type="dcterms:W3CDTF">2017-02-14T16:10:31Z</dcterms:modified>
</cp:coreProperties>
</file>