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38"/>
  </p:notesMasterIdLst>
  <p:sldIdLst>
    <p:sldId id="256"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8" r:id="rId28"/>
    <p:sldId id="299" r:id="rId29"/>
    <p:sldId id="301" r:id="rId30"/>
    <p:sldId id="302" r:id="rId31"/>
    <p:sldId id="303" r:id="rId32"/>
    <p:sldId id="304" r:id="rId33"/>
    <p:sldId id="305" r:id="rId34"/>
    <p:sldId id="306" r:id="rId35"/>
    <p:sldId id="307" r:id="rId36"/>
    <p:sldId id="308"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4"/>
  </p:normalViewPr>
  <p:slideViewPr>
    <p:cSldViewPr snapToGrid="0" snapToObjects="1">
      <p:cViewPr varScale="1">
        <p:scale>
          <a:sx n="104" d="100"/>
          <a:sy n="104" d="100"/>
        </p:scale>
        <p:origin x="232"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0AE4A0-1CE4-4316-8BAF-603AD874440D}" type="doc">
      <dgm:prSet loTypeId="urn:microsoft.com/office/officeart/2008/layout/LinedList" loCatId="list" qsTypeId="urn:microsoft.com/office/officeart/2005/8/quickstyle/simple3" qsCatId="simple" csTypeId="urn:microsoft.com/office/officeart/2005/8/colors/accent2_2" csCatId="accent2"/>
      <dgm:spPr/>
      <dgm:t>
        <a:bodyPr/>
        <a:lstStyle/>
        <a:p>
          <a:endParaRPr lang="en-US"/>
        </a:p>
      </dgm:t>
    </dgm:pt>
    <dgm:pt modelId="{A157F78A-1C70-42A4-AD0B-808D3B2EFA1D}">
      <dgm:prSet/>
      <dgm:spPr/>
      <dgm:t>
        <a:bodyPr/>
        <a:lstStyle/>
        <a:p>
          <a:r>
            <a:rPr lang="en-US"/>
            <a:t>Subject oriented</a:t>
          </a:r>
        </a:p>
      </dgm:t>
    </dgm:pt>
    <dgm:pt modelId="{0E2F0163-BDCA-40D1-9A33-62633064D7F1}" type="parTrans" cxnId="{FAC7ED11-3AFE-4386-87E9-2248A6A75F9C}">
      <dgm:prSet/>
      <dgm:spPr/>
      <dgm:t>
        <a:bodyPr/>
        <a:lstStyle/>
        <a:p>
          <a:endParaRPr lang="en-US"/>
        </a:p>
      </dgm:t>
    </dgm:pt>
    <dgm:pt modelId="{9F355F93-8314-4DBC-8F08-F564CF22F39A}" type="sibTrans" cxnId="{FAC7ED11-3AFE-4386-87E9-2248A6A75F9C}">
      <dgm:prSet/>
      <dgm:spPr/>
      <dgm:t>
        <a:bodyPr/>
        <a:lstStyle/>
        <a:p>
          <a:endParaRPr lang="en-US"/>
        </a:p>
      </dgm:t>
    </dgm:pt>
    <dgm:pt modelId="{36B73EDD-642F-4F2B-B947-32A4F90550B6}">
      <dgm:prSet/>
      <dgm:spPr/>
      <dgm:t>
        <a:bodyPr/>
        <a:lstStyle/>
        <a:p>
          <a:r>
            <a:rPr lang="en-US"/>
            <a:t>Integrated</a:t>
          </a:r>
        </a:p>
      </dgm:t>
    </dgm:pt>
    <dgm:pt modelId="{EB9DCD5B-658F-4D5D-A014-B3B5117C00F4}" type="parTrans" cxnId="{A43100CE-998B-4058-9A93-C73514936BCE}">
      <dgm:prSet/>
      <dgm:spPr/>
      <dgm:t>
        <a:bodyPr/>
        <a:lstStyle/>
        <a:p>
          <a:endParaRPr lang="en-US"/>
        </a:p>
      </dgm:t>
    </dgm:pt>
    <dgm:pt modelId="{1FFE5D2B-62A0-4A2C-B24C-E211F59FE86B}" type="sibTrans" cxnId="{A43100CE-998B-4058-9A93-C73514936BCE}">
      <dgm:prSet/>
      <dgm:spPr/>
      <dgm:t>
        <a:bodyPr/>
        <a:lstStyle/>
        <a:p>
          <a:endParaRPr lang="en-US"/>
        </a:p>
      </dgm:t>
    </dgm:pt>
    <dgm:pt modelId="{918E3858-C50A-417E-8FC8-E31240927482}">
      <dgm:prSet/>
      <dgm:spPr/>
      <dgm:t>
        <a:bodyPr/>
        <a:lstStyle/>
        <a:p>
          <a:r>
            <a:rPr lang="en-US"/>
            <a:t>Time-variant (time series)</a:t>
          </a:r>
        </a:p>
      </dgm:t>
    </dgm:pt>
    <dgm:pt modelId="{064E78B7-5F7E-47D9-9046-D4B2FAEBB571}" type="parTrans" cxnId="{30B5CE2D-5824-4DD4-8F86-939A59757320}">
      <dgm:prSet/>
      <dgm:spPr/>
      <dgm:t>
        <a:bodyPr/>
        <a:lstStyle/>
        <a:p>
          <a:endParaRPr lang="en-US"/>
        </a:p>
      </dgm:t>
    </dgm:pt>
    <dgm:pt modelId="{18783547-CDB4-49EF-8973-59C3D8D05909}" type="sibTrans" cxnId="{30B5CE2D-5824-4DD4-8F86-939A59757320}">
      <dgm:prSet/>
      <dgm:spPr/>
      <dgm:t>
        <a:bodyPr/>
        <a:lstStyle/>
        <a:p>
          <a:endParaRPr lang="en-US"/>
        </a:p>
      </dgm:t>
    </dgm:pt>
    <dgm:pt modelId="{000B62E1-B940-4717-B53B-AE86E88E6F4B}">
      <dgm:prSet/>
      <dgm:spPr/>
      <dgm:t>
        <a:bodyPr/>
        <a:lstStyle/>
        <a:p>
          <a:r>
            <a:rPr lang="en-US"/>
            <a:t>Nonvolatile</a:t>
          </a:r>
        </a:p>
      </dgm:t>
    </dgm:pt>
    <dgm:pt modelId="{99C9C0C2-2EBF-437E-ACCA-F30C52395786}" type="parTrans" cxnId="{637C6595-594F-4118-BAE6-39B2FB012E35}">
      <dgm:prSet/>
      <dgm:spPr/>
      <dgm:t>
        <a:bodyPr/>
        <a:lstStyle/>
        <a:p>
          <a:endParaRPr lang="en-US"/>
        </a:p>
      </dgm:t>
    </dgm:pt>
    <dgm:pt modelId="{FC867511-0884-4E0B-91B1-B3B7562223DB}" type="sibTrans" cxnId="{637C6595-594F-4118-BAE6-39B2FB012E35}">
      <dgm:prSet/>
      <dgm:spPr/>
      <dgm:t>
        <a:bodyPr/>
        <a:lstStyle/>
        <a:p>
          <a:endParaRPr lang="en-US"/>
        </a:p>
      </dgm:t>
    </dgm:pt>
    <dgm:pt modelId="{071EE535-E50F-4424-BC81-404B3DF1BF1A}">
      <dgm:prSet/>
      <dgm:spPr/>
      <dgm:t>
        <a:bodyPr/>
        <a:lstStyle/>
        <a:p>
          <a:r>
            <a:rPr lang="en-US"/>
            <a:t>Summarized</a:t>
          </a:r>
        </a:p>
      </dgm:t>
    </dgm:pt>
    <dgm:pt modelId="{B86D4063-D7EC-4EF1-8F6E-786ED874ACAB}" type="parTrans" cxnId="{A08F13C4-9201-40D2-BAFE-8507F843281A}">
      <dgm:prSet/>
      <dgm:spPr/>
      <dgm:t>
        <a:bodyPr/>
        <a:lstStyle/>
        <a:p>
          <a:endParaRPr lang="en-US"/>
        </a:p>
      </dgm:t>
    </dgm:pt>
    <dgm:pt modelId="{0CC6871A-5207-482A-8F72-14F39F4576E0}" type="sibTrans" cxnId="{A08F13C4-9201-40D2-BAFE-8507F843281A}">
      <dgm:prSet/>
      <dgm:spPr/>
      <dgm:t>
        <a:bodyPr/>
        <a:lstStyle/>
        <a:p>
          <a:endParaRPr lang="en-US"/>
        </a:p>
      </dgm:t>
    </dgm:pt>
    <dgm:pt modelId="{21099CDF-063F-4CD3-870C-EDC1C96FB40C}">
      <dgm:prSet/>
      <dgm:spPr/>
      <dgm:t>
        <a:bodyPr/>
        <a:lstStyle/>
        <a:p>
          <a:r>
            <a:rPr lang="en-US"/>
            <a:t>Not normalized</a:t>
          </a:r>
        </a:p>
      </dgm:t>
    </dgm:pt>
    <dgm:pt modelId="{11DD5482-29DE-436D-9886-CAA2CF12244B}" type="parTrans" cxnId="{D089C957-6911-4363-9302-ED6D9064BCE9}">
      <dgm:prSet/>
      <dgm:spPr/>
      <dgm:t>
        <a:bodyPr/>
        <a:lstStyle/>
        <a:p>
          <a:endParaRPr lang="en-US"/>
        </a:p>
      </dgm:t>
    </dgm:pt>
    <dgm:pt modelId="{667E00D0-612A-4CD1-A978-40C8F5F76F6B}" type="sibTrans" cxnId="{D089C957-6911-4363-9302-ED6D9064BCE9}">
      <dgm:prSet/>
      <dgm:spPr/>
      <dgm:t>
        <a:bodyPr/>
        <a:lstStyle/>
        <a:p>
          <a:endParaRPr lang="en-US"/>
        </a:p>
      </dgm:t>
    </dgm:pt>
    <dgm:pt modelId="{9BEAAD32-0D84-4306-97F5-1998E11547E4}">
      <dgm:prSet/>
      <dgm:spPr/>
      <dgm:t>
        <a:bodyPr/>
        <a:lstStyle/>
        <a:p>
          <a:r>
            <a:rPr lang="en-US"/>
            <a:t>Metadata</a:t>
          </a:r>
        </a:p>
      </dgm:t>
    </dgm:pt>
    <dgm:pt modelId="{B0C67467-97DA-429F-9306-EAB380A6850A}" type="parTrans" cxnId="{BAAD4ABE-DCAA-420A-870F-3A27DF195C61}">
      <dgm:prSet/>
      <dgm:spPr/>
      <dgm:t>
        <a:bodyPr/>
        <a:lstStyle/>
        <a:p>
          <a:endParaRPr lang="en-US"/>
        </a:p>
      </dgm:t>
    </dgm:pt>
    <dgm:pt modelId="{93BA9BB7-4847-45FE-8B81-923E5691CB4D}" type="sibTrans" cxnId="{BAAD4ABE-DCAA-420A-870F-3A27DF195C61}">
      <dgm:prSet/>
      <dgm:spPr/>
      <dgm:t>
        <a:bodyPr/>
        <a:lstStyle/>
        <a:p>
          <a:endParaRPr lang="en-US"/>
        </a:p>
      </dgm:t>
    </dgm:pt>
    <dgm:pt modelId="{5F5F8287-1A57-41B5-9D5B-0D91236F773B}">
      <dgm:prSet/>
      <dgm:spPr/>
      <dgm:t>
        <a:bodyPr/>
        <a:lstStyle/>
        <a:p>
          <a:r>
            <a:rPr lang="en-US"/>
            <a:t>Web based, relational/multi-dimensional </a:t>
          </a:r>
        </a:p>
      </dgm:t>
    </dgm:pt>
    <dgm:pt modelId="{F5E93E6D-1ED8-4224-85D0-13D64AB27857}" type="parTrans" cxnId="{43F14ABD-078D-4F43-870B-93FA5040A9B2}">
      <dgm:prSet/>
      <dgm:spPr/>
      <dgm:t>
        <a:bodyPr/>
        <a:lstStyle/>
        <a:p>
          <a:endParaRPr lang="en-US"/>
        </a:p>
      </dgm:t>
    </dgm:pt>
    <dgm:pt modelId="{C74F4449-B5D2-4931-A361-B1305C7F544C}" type="sibTrans" cxnId="{43F14ABD-078D-4F43-870B-93FA5040A9B2}">
      <dgm:prSet/>
      <dgm:spPr/>
      <dgm:t>
        <a:bodyPr/>
        <a:lstStyle/>
        <a:p>
          <a:endParaRPr lang="en-US"/>
        </a:p>
      </dgm:t>
    </dgm:pt>
    <dgm:pt modelId="{0D6DFAA8-4F3E-4905-A257-22B14A1937A7}">
      <dgm:prSet/>
      <dgm:spPr/>
      <dgm:t>
        <a:bodyPr/>
        <a:lstStyle/>
        <a:p>
          <a:r>
            <a:rPr lang="en-US"/>
            <a:t>Client/server, real-time/right-time/active...</a:t>
          </a:r>
        </a:p>
      </dgm:t>
    </dgm:pt>
    <dgm:pt modelId="{09093181-6C58-4780-B8D4-8ACE420D98CE}" type="parTrans" cxnId="{AC3E3BB2-6970-4B72-B31E-EBA7F34EEB1D}">
      <dgm:prSet/>
      <dgm:spPr/>
      <dgm:t>
        <a:bodyPr/>
        <a:lstStyle/>
        <a:p>
          <a:endParaRPr lang="en-US"/>
        </a:p>
      </dgm:t>
    </dgm:pt>
    <dgm:pt modelId="{A8C0161C-F197-4BC9-8CF3-4EC13D03713E}" type="sibTrans" cxnId="{AC3E3BB2-6970-4B72-B31E-EBA7F34EEB1D}">
      <dgm:prSet/>
      <dgm:spPr/>
      <dgm:t>
        <a:bodyPr/>
        <a:lstStyle/>
        <a:p>
          <a:endParaRPr lang="en-US"/>
        </a:p>
      </dgm:t>
    </dgm:pt>
    <dgm:pt modelId="{0DD44F39-0A2E-E246-AD44-A3AD6486A185}" type="pres">
      <dgm:prSet presAssocID="{B70AE4A0-1CE4-4316-8BAF-603AD874440D}" presName="vert0" presStyleCnt="0">
        <dgm:presLayoutVars>
          <dgm:dir/>
          <dgm:animOne val="branch"/>
          <dgm:animLvl val="lvl"/>
        </dgm:presLayoutVars>
      </dgm:prSet>
      <dgm:spPr/>
      <dgm:t>
        <a:bodyPr/>
        <a:lstStyle/>
        <a:p>
          <a:endParaRPr lang="en-US"/>
        </a:p>
      </dgm:t>
    </dgm:pt>
    <dgm:pt modelId="{EFB42D1F-9A67-3841-A5F2-F33D1BEC124D}" type="pres">
      <dgm:prSet presAssocID="{A157F78A-1C70-42A4-AD0B-808D3B2EFA1D}" presName="thickLine" presStyleLbl="alignNode1" presStyleIdx="0" presStyleCnt="9"/>
      <dgm:spPr/>
    </dgm:pt>
    <dgm:pt modelId="{BE409126-2DB7-004B-936D-1256C70A3C61}" type="pres">
      <dgm:prSet presAssocID="{A157F78A-1C70-42A4-AD0B-808D3B2EFA1D}" presName="horz1" presStyleCnt="0"/>
      <dgm:spPr/>
    </dgm:pt>
    <dgm:pt modelId="{4A793038-E763-1F4A-9F5B-57F6892CE9D6}" type="pres">
      <dgm:prSet presAssocID="{A157F78A-1C70-42A4-AD0B-808D3B2EFA1D}" presName="tx1" presStyleLbl="revTx" presStyleIdx="0" presStyleCnt="9"/>
      <dgm:spPr/>
      <dgm:t>
        <a:bodyPr/>
        <a:lstStyle/>
        <a:p>
          <a:endParaRPr lang="en-US"/>
        </a:p>
      </dgm:t>
    </dgm:pt>
    <dgm:pt modelId="{F7992689-F56D-A943-8A9F-BC02EFA305D2}" type="pres">
      <dgm:prSet presAssocID="{A157F78A-1C70-42A4-AD0B-808D3B2EFA1D}" presName="vert1" presStyleCnt="0"/>
      <dgm:spPr/>
    </dgm:pt>
    <dgm:pt modelId="{137C4B64-5EDC-BC48-8FCE-9A03511E31A5}" type="pres">
      <dgm:prSet presAssocID="{36B73EDD-642F-4F2B-B947-32A4F90550B6}" presName="thickLine" presStyleLbl="alignNode1" presStyleIdx="1" presStyleCnt="9"/>
      <dgm:spPr/>
    </dgm:pt>
    <dgm:pt modelId="{2D3D07A5-0DFB-A94A-B63B-F55F4F50ED8D}" type="pres">
      <dgm:prSet presAssocID="{36B73EDD-642F-4F2B-B947-32A4F90550B6}" presName="horz1" presStyleCnt="0"/>
      <dgm:spPr/>
    </dgm:pt>
    <dgm:pt modelId="{A15B1856-CF12-E34C-91F5-027AD60517B6}" type="pres">
      <dgm:prSet presAssocID="{36B73EDD-642F-4F2B-B947-32A4F90550B6}" presName="tx1" presStyleLbl="revTx" presStyleIdx="1" presStyleCnt="9"/>
      <dgm:spPr/>
      <dgm:t>
        <a:bodyPr/>
        <a:lstStyle/>
        <a:p>
          <a:endParaRPr lang="en-US"/>
        </a:p>
      </dgm:t>
    </dgm:pt>
    <dgm:pt modelId="{FB232812-9113-3341-BFEC-350EE16C2842}" type="pres">
      <dgm:prSet presAssocID="{36B73EDD-642F-4F2B-B947-32A4F90550B6}" presName="vert1" presStyleCnt="0"/>
      <dgm:spPr/>
    </dgm:pt>
    <dgm:pt modelId="{1E9977DE-A96A-F741-A955-E1DACF74608F}" type="pres">
      <dgm:prSet presAssocID="{918E3858-C50A-417E-8FC8-E31240927482}" presName="thickLine" presStyleLbl="alignNode1" presStyleIdx="2" presStyleCnt="9"/>
      <dgm:spPr/>
    </dgm:pt>
    <dgm:pt modelId="{8BBA9177-C26C-B744-9373-AEFA562C512E}" type="pres">
      <dgm:prSet presAssocID="{918E3858-C50A-417E-8FC8-E31240927482}" presName="horz1" presStyleCnt="0"/>
      <dgm:spPr/>
    </dgm:pt>
    <dgm:pt modelId="{2F2F23AA-EE62-5948-9A8D-0102D17ADE07}" type="pres">
      <dgm:prSet presAssocID="{918E3858-C50A-417E-8FC8-E31240927482}" presName="tx1" presStyleLbl="revTx" presStyleIdx="2" presStyleCnt="9"/>
      <dgm:spPr/>
      <dgm:t>
        <a:bodyPr/>
        <a:lstStyle/>
        <a:p>
          <a:endParaRPr lang="en-US"/>
        </a:p>
      </dgm:t>
    </dgm:pt>
    <dgm:pt modelId="{4559925C-E549-AA4C-AC8E-AD465A23F726}" type="pres">
      <dgm:prSet presAssocID="{918E3858-C50A-417E-8FC8-E31240927482}" presName="vert1" presStyleCnt="0"/>
      <dgm:spPr/>
    </dgm:pt>
    <dgm:pt modelId="{AC72E939-3D04-A344-A0E7-30760F740EB3}" type="pres">
      <dgm:prSet presAssocID="{000B62E1-B940-4717-B53B-AE86E88E6F4B}" presName="thickLine" presStyleLbl="alignNode1" presStyleIdx="3" presStyleCnt="9"/>
      <dgm:spPr/>
    </dgm:pt>
    <dgm:pt modelId="{A55A1562-9482-814C-8CDA-A3E4420A3941}" type="pres">
      <dgm:prSet presAssocID="{000B62E1-B940-4717-B53B-AE86E88E6F4B}" presName="horz1" presStyleCnt="0"/>
      <dgm:spPr/>
    </dgm:pt>
    <dgm:pt modelId="{16BDD491-A8AE-4640-AD76-FA173CD6692B}" type="pres">
      <dgm:prSet presAssocID="{000B62E1-B940-4717-B53B-AE86E88E6F4B}" presName="tx1" presStyleLbl="revTx" presStyleIdx="3" presStyleCnt="9"/>
      <dgm:spPr/>
      <dgm:t>
        <a:bodyPr/>
        <a:lstStyle/>
        <a:p>
          <a:endParaRPr lang="en-US"/>
        </a:p>
      </dgm:t>
    </dgm:pt>
    <dgm:pt modelId="{FE78CCED-7976-AA45-B816-07BB3CDEFA57}" type="pres">
      <dgm:prSet presAssocID="{000B62E1-B940-4717-B53B-AE86E88E6F4B}" presName="vert1" presStyleCnt="0"/>
      <dgm:spPr/>
    </dgm:pt>
    <dgm:pt modelId="{B4D2518A-E0BF-094A-8E1F-7A367ED188C7}" type="pres">
      <dgm:prSet presAssocID="{071EE535-E50F-4424-BC81-404B3DF1BF1A}" presName="thickLine" presStyleLbl="alignNode1" presStyleIdx="4" presStyleCnt="9"/>
      <dgm:spPr/>
    </dgm:pt>
    <dgm:pt modelId="{6D9E7F0E-E571-6F4C-84C0-92FB89456469}" type="pres">
      <dgm:prSet presAssocID="{071EE535-E50F-4424-BC81-404B3DF1BF1A}" presName="horz1" presStyleCnt="0"/>
      <dgm:spPr/>
    </dgm:pt>
    <dgm:pt modelId="{A514364F-3E85-5143-9BD4-7A93863682A1}" type="pres">
      <dgm:prSet presAssocID="{071EE535-E50F-4424-BC81-404B3DF1BF1A}" presName="tx1" presStyleLbl="revTx" presStyleIdx="4" presStyleCnt="9"/>
      <dgm:spPr/>
      <dgm:t>
        <a:bodyPr/>
        <a:lstStyle/>
        <a:p>
          <a:endParaRPr lang="en-US"/>
        </a:p>
      </dgm:t>
    </dgm:pt>
    <dgm:pt modelId="{3AAA1948-6B54-5141-8750-65520665F4A7}" type="pres">
      <dgm:prSet presAssocID="{071EE535-E50F-4424-BC81-404B3DF1BF1A}" presName="vert1" presStyleCnt="0"/>
      <dgm:spPr/>
    </dgm:pt>
    <dgm:pt modelId="{E8C3BC11-F046-3141-8F7F-98FA75980130}" type="pres">
      <dgm:prSet presAssocID="{21099CDF-063F-4CD3-870C-EDC1C96FB40C}" presName="thickLine" presStyleLbl="alignNode1" presStyleIdx="5" presStyleCnt="9"/>
      <dgm:spPr/>
    </dgm:pt>
    <dgm:pt modelId="{9A78DA59-0803-3345-98D6-8C2E41A84F23}" type="pres">
      <dgm:prSet presAssocID="{21099CDF-063F-4CD3-870C-EDC1C96FB40C}" presName="horz1" presStyleCnt="0"/>
      <dgm:spPr/>
    </dgm:pt>
    <dgm:pt modelId="{EEE0C053-9C7A-9647-942F-1F7AF7CE20BA}" type="pres">
      <dgm:prSet presAssocID="{21099CDF-063F-4CD3-870C-EDC1C96FB40C}" presName="tx1" presStyleLbl="revTx" presStyleIdx="5" presStyleCnt="9"/>
      <dgm:spPr/>
      <dgm:t>
        <a:bodyPr/>
        <a:lstStyle/>
        <a:p>
          <a:endParaRPr lang="en-US"/>
        </a:p>
      </dgm:t>
    </dgm:pt>
    <dgm:pt modelId="{B9376750-DCBC-3F49-8ACD-8519D1727DA5}" type="pres">
      <dgm:prSet presAssocID="{21099CDF-063F-4CD3-870C-EDC1C96FB40C}" presName="vert1" presStyleCnt="0"/>
      <dgm:spPr/>
    </dgm:pt>
    <dgm:pt modelId="{4AE88FBD-6DEB-0D4B-BABC-FE81FDC0B7F3}" type="pres">
      <dgm:prSet presAssocID="{9BEAAD32-0D84-4306-97F5-1998E11547E4}" presName="thickLine" presStyleLbl="alignNode1" presStyleIdx="6" presStyleCnt="9"/>
      <dgm:spPr/>
    </dgm:pt>
    <dgm:pt modelId="{404A4291-5B4A-DF44-82E7-6E094C772664}" type="pres">
      <dgm:prSet presAssocID="{9BEAAD32-0D84-4306-97F5-1998E11547E4}" presName="horz1" presStyleCnt="0"/>
      <dgm:spPr/>
    </dgm:pt>
    <dgm:pt modelId="{6CA20AD9-736C-3841-813C-F757E3DEFD00}" type="pres">
      <dgm:prSet presAssocID="{9BEAAD32-0D84-4306-97F5-1998E11547E4}" presName="tx1" presStyleLbl="revTx" presStyleIdx="6" presStyleCnt="9"/>
      <dgm:spPr/>
      <dgm:t>
        <a:bodyPr/>
        <a:lstStyle/>
        <a:p>
          <a:endParaRPr lang="en-US"/>
        </a:p>
      </dgm:t>
    </dgm:pt>
    <dgm:pt modelId="{C28ADD19-43AC-A944-BACA-DEE5B9ACEBD0}" type="pres">
      <dgm:prSet presAssocID="{9BEAAD32-0D84-4306-97F5-1998E11547E4}" presName="vert1" presStyleCnt="0"/>
      <dgm:spPr/>
    </dgm:pt>
    <dgm:pt modelId="{DC884BB3-3FA2-BC4A-B0B3-AA90B4B55C4E}" type="pres">
      <dgm:prSet presAssocID="{5F5F8287-1A57-41B5-9D5B-0D91236F773B}" presName="thickLine" presStyleLbl="alignNode1" presStyleIdx="7" presStyleCnt="9"/>
      <dgm:spPr/>
    </dgm:pt>
    <dgm:pt modelId="{C5F5C5AA-3852-784E-9CD2-448B1ACD5B12}" type="pres">
      <dgm:prSet presAssocID="{5F5F8287-1A57-41B5-9D5B-0D91236F773B}" presName="horz1" presStyleCnt="0"/>
      <dgm:spPr/>
    </dgm:pt>
    <dgm:pt modelId="{91E7BF7D-11FF-5440-BA30-1ACD80E8D282}" type="pres">
      <dgm:prSet presAssocID="{5F5F8287-1A57-41B5-9D5B-0D91236F773B}" presName="tx1" presStyleLbl="revTx" presStyleIdx="7" presStyleCnt="9"/>
      <dgm:spPr/>
      <dgm:t>
        <a:bodyPr/>
        <a:lstStyle/>
        <a:p>
          <a:endParaRPr lang="en-US"/>
        </a:p>
      </dgm:t>
    </dgm:pt>
    <dgm:pt modelId="{5A368752-326B-9B4C-A460-5C3E269C3F19}" type="pres">
      <dgm:prSet presAssocID="{5F5F8287-1A57-41B5-9D5B-0D91236F773B}" presName="vert1" presStyleCnt="0"/>
      <dgm:spPr/>
    </dgm:pt>
    <dgm:pt modelId="{6255C6CF-2860-2E47-9C04-29BD247C8E16}" type="pres">
      <dgm:prSet presAssocID="{0D6DFAA8-4F3E-4905-A257-22B14A1937A7}" presName="thickLine" presStyleLbl="alignNode1" presStyleIdx="8" presStyleCnt="9"/>
      <dgm:spPr/>
    </dgm:pt>
    <dgm:pt modelId="{93C28592-5AA7-C349-96DF-017DE6D38F4D}" type="pres">
      <dgm:prSet presAssocID="{0D6DFAA8-4F3E-4905-A257-22B14A1937A7}" presName="horz1" presStyleCnt="0"/>
      <dgm:spPr/>
    </dgm:pt>
    <dgm:pt modelId="{F98FB875-BEEA-9748-883C-7A35BF46C7F3}" type="pres">
      <dgm:prSet presAssocID="{0D6DFAA8-4F3E-4905-A257-22B14A1937A7}" presName="tx1" presStyleLbl="revTx" presStyleIdx="8" presStyleCnt="9"/>
      <dgm:spPr/>
      <dgm:t>
        <a:bodyPr/>
        <a:lstStyle/>
        <a:p>
          <a:endParaRPr lang="en-US"/>
        </a:p>
      </dgm:t>
    </dgm:pt>
    <dgm:pt modelId="{FA6DB849-DB26-F84F-95CF-AD9E12999A75}" type="pres">
      <dgm:prSet presAssocID="{0D6DFAA8-4F3E-4905-A257-22B14A1937A7}" presName="vert1" presStyleCnt="0"/>
      <dgm:spPr/>
    </dgm:pt>
  </dgm:ptLst>
  <dgm:cxnLst>
    <dgm:cxn modelId="{A08F13C4-9201-40D2-BAFE-8507F843281A}" srcId="{B70AE4A0-1CE4-4316-8BAF-603AD874440D}" destId="{071EE535-E50F-4424-BC81-404B3DF1BF1A}" srcOrd="4" destOrd="0" parTransId="{B86D4063-D7EC-4EF1-8F6E-786ED874ACAB}" sibTransId="{0CC6871A-5207-482A-8F72-14F39F4576E0}"/>
    <dgm:cxn modelId="{E4673D70-19C1-A644-8972-7BB81C76EF30}" type="presOf" srcId="{36B73EDD-642F-4F2B-B947-32A4F90550B6}" destId="{A15B1856-CF12-E34C-91F5-027AD60517B6}" srcOrd="0" destOrd="0" presId="urn:microsoft.com/office/officeart/2008/layout/LinedList"/>
    <dgm:cxn modelId="{D33EDBFA-6F43-0944-9AD6-2E6EEEE8D5C1}" type="presOf" srcId="{21099CDF-063F-4CD3-870C-EDC1C96FB40C}" destId="{EEE0C053-9C7A-9647-942F-1F7AF7CE20BA}" srcOrd="0" destOrd="0" presId="urn:microsoft.com/office/officeart/2008/layout/LinedList"/>
    <dgm:cxn modelId="{30B5CE2D-5824-4DD4-8F86-939A59757320}" srcId="{B70AE4A0-1CE4-4316-8BAF-603AD874440D}" destId="{918E3858-C50A-417E-8FC8-E31240927482}" srcOrd="2" destOrd="0" parTransId="{064E78B7-5F7E-47D9-9046-D4B2FAEBB571}" sibTransId="{18783547-CDB4-49EF-8973-59C3D8D05909}"/>
    <dgm:cxn modelId="{AC3E3BB2-6970-4B72-B31E-EBA7F34EEB1D}" srcId="{B70AE4A0-1CE4-4316-8BAF-603AD874440D}" destId="{0D6DFAA8-4F3E-4905-A257-22B14A1937A7}" srcOrd="8" destOrd="0" parTransId="{09093181-6C58-4780-B8D4-8ACE420D98CE}" sibTransId="{A8C0161C-F197-4BC9-8CF3-4EC13D03713E}"/>
    <dgm:cxn modelId="{637C6595-594F-4118-BAE6-39B2FB012E35}" srcId="{B70AE4A0-1CE4-4316-8BAF-603AD874440D}" destId="{000B62E1-B940-4717-B53B-AE86E88E6F4B}" srcOrd="3" destOrd="0" parTransId="{99C9C0C2-2EBF-437E-ACCA-F30C52395786}" sibTransId="{FC867511-0884-4E0B-91B1-B3B7562223DB}"/>
    <dgm:cxn modelId="{43F14ABD-078D-4F43-870B-93FA5040A9B2}" srcId="{B70AE4A0-1CE4-4316-8BAF-603AD874440D}" destId="{5F5F8287-1A57-41B5-9D5B-0D91236F773B}" srcOrd="7" destOrd="0" parTransId="{F5E93E6D-1ED8-4224-85D0-13D64AB27857}" sibTransId="{C74F4449-B5D2-4931-A361-B1305C7F544C}"/>
    <dgm:cxn modelId="{FAC7ED11-3AFE-4386-87E9-2248A6A75F9C}" srcId="{B70AE4A0-1CE4-4316-8BAF-603AD874440D}" destId="{A157F78A-1C70-42A4-AD0B-808D3B2EFA1D}" srcOrd="0" destOrd="0" parTransId="{0E2F0163-BDCA-40D1-9A33-62633064D7F1}" sibTransId="{9F355F93-8314-4DBC-8F08-F564CF22F39A}"/>
    <dgm:cxn modelId="{C259F7B8-8B12-F544-B8A1-6E924937DE9D}" type="presOf" srcId="{918E3858-C50A-417E-8FC8-E31240927482}" destId="{2F2F23AA-EE62-5948-9A8D-0102D17ADE07}" srcOrd="0" destOrd="0" presId="urn:microsoft.com/office/officeart/2008/layout/LinedList"/>
    <dgm:cxn modelId="{806A4CA9-4B24-E644-84D9-F5C2D099DDBF}" type="presOf" srcId="{0D6DFAA8-4F3E-4905-A257-22B14A1937A7}" destId="{F98FB875-BEEA-9748-883C-7A35BF46C7F3}" srcOrd="0" destOrd="0" presId="urn:microsoft.com/office/officeart/2008/layout/LinedList"/>
    <dgm:cxn modelId="{19370A82-CC29-4045-AFE9-FBDC2206C41F}" type="presOf" srcId="{9BEAAD32-0D84-4306-97F5-1998E11547E4}" destId="{6CA20AD9-736C-3841-813C-F757E3DEFD00}" srcOrd="0" destOrd="0" presId="urn:microsoft.com/office/officeart/2008/layout/LinedList"/>
    <dgm:cxn modelId="{D089C957-6911-4363-9302-ED6D9064BCE9}" srcId="{B70AE4A0-1CE4-4316-8BAF-603AD874440D}" destId="{21099CDF-063F-4CD3-870C-EDC1C96FB40C}" srcOrd="5" destOrd="0" parTransId="{11DD5482-29DE-436D-9886-CAA2CF12244B}" sibTransId="{667E00D0-612A-4CD1-A978-40C8F5F76F6B}"/>
    <dgm:cxn modelId="{BAAD4ABE-DCAA-420A-870F-3A27DF195C61}" srcId="{B70AE4A0-1CE4-4316-8BAF-603AD874440D}" destId="{9BEAAD32-0D84-4306-97F5-1998E11547E4}" srcOrd="6" destOrd="0" parTransId="{B0C67467-97DA-429F-9306-EAB380A6850A}" sibTransId="{93BA9BB7-4847-45FE-8B81-923E5691CB4D}"/>
    <dgm:cxn modelId="{88B3965E-A366-2E4F-B5D5-D5BAF0CF254E}" type="presOf" srcId="{5F5F8287-1A57-41B5-9D5B-0D91236F773B}" destId="{91E7BF7D-11FF-5440-BA30-1ACD80E8D282}" srcOrd="0" destOrd="0" presId="urn:microsoft.com/office/officeart/2008/layout/LinedList"/>
    <dgm:cxn modelId="{3F08608B-051A-7C42-A5E5-7DB2CE102292}" type="presOf" srcId="{000B62E1-B940-4717-B53B-AE86E88E6F4B}" destId="{16BDD491-A8AE-4640-AD76-FA173CD6692B}" srcOrd="0" destOrd="0" presId="urn:microsoft.com/office/officeart/2008/layout/LinedList"/>
    <dgm:cxn modelId="{A43100CE-998B-4058-9A93-C73514936BCE}" srcId="{B70AE4A0-1CE4-4316-8BAF-603AD874440D}" destId="{36B73EDD-642F-4F2B-B947-32A4F90550B6}" srcOrd="1" destOrd="0" parTransId="{EB9DCD5B-658F-4D5D-A014-B3B5117C00F4}" sibTransId="{1FFE5D2B-62A0-4A2C-B24C-E211F59FE86B}"/>
    <dgm:cxn modelId="{85B46A23-6994-B048-9058-55CC80C56BE4}" type="presOf" srcId="{B70AE4A0-1CE4-4316-8BAF-603AD874440D}" destId="{0DD44F39-0A2E-E246-AD44-A3AD6486A185}" srcOrd="0" destOrd="0" presId="urn:microsoft.com/office/officeart/2008/layout/LinedList"/>
    <dgm:cxn modelId="{FA2B90C0-4E4F-CA4A-991A-5521DE0DC920}" type="presOf" srcId="{A157F78A-1C70-42A4-AD0B-808D3B2EFA1D}" destId="{4A793038-E763-1F4A-9F5B-57F6892CE9D6}" srcOrd="0" destOrd="0" presId="urn:microsoft.com/office/officeart/2008/layout/LinedList"/>
    <dgm:cxn modelId="{43D12E28-2B32-2544-AF13-BF998B03DFBF}" type="presOf" srcId="{071EE535-E50F-4424-BC81-404B3DF1BF1A}" destId="{A514364F-3E85-5143-9BD4-7A93863682A1}" srcOrd="0" destOrd="0" presId="urn:microsoft.com/office/officeart/2008/layout/LinedList"/>
    <dgm:cxn modelId="{EF972C18-E149-FC45-B671-B6BA28BF9EE7}" type="presParOf" srcId="{0DD44F39-0A2E-E246-AD44-A3AD6486A185}" destId="{EFB42D1F-9A67-3841-A5F2-F33D1BEC124D}" srcOrd="0" destOrd="0" presId="urn:microsoft.com/office/officeart/2008/layout/LinedList"/>
    <dgm:cxn modelId="{4A51CAC4-D097-EE43-8AF5-199F53C846EC}" type="presParOf" srcId="{0DD44F39-0A2E-E246-AD44-A3AD6486A185}" destId="{BE409126-2DB7-004B-936D-1256C70A3C61}" srcOrd="1" destOrd="0" presId="urn:microsoft.com/office/officeart/2008/layout/LinedList"/>
    <dgm:cxn modelId="{C49F7EAC-4D83-774C-B215-E904309D5F07}" type="presParOf" srcId="{BE409126-2DB7-004B-936D-1256C70A3C61}" destId="{4A793038-E763-1F4A-9F5B-57F6892CE9D6}" srcOrd="0" destOrd="0" presId="urn:microsoft.com/office/officeart/2008/layout/LinedList"/>
    <dgm:cxn modelId="{016B8A5E-E4F4-6F43-937E-32DAD6744BC6}" type="presParOf" srcId="{BE409126-2DB7-004B-936D-1256C70A3C61}" destId="{F7992689-F56D-A943-8A9F-BC02EFA305D2}" srcOrd="1" destOrd="0" presId="urn:microsoft.com/office/officeart/2008/layout/LinedList"/>
    <dgm:cxn modelId="{AC463518-8F26-0342-AE0B-6B1A4096DA3D}" type="presParOf" srcId="{0DD44F39-0A2E-E246-AD44-A3AD6486A185}" destId="{137C4B64-5EDC-BC48-8FCE-9A03511E31A5}" srcOrd="2" destOrd="0" presId="urn:microsoft.com/office/officeart/2008/layout/LinedList"/>
    <dgm:cxn modelId="{1C1739C9-7E7D-264F-8356-1D0CAD98F4EC}" type="presParOf" srcId="{0DD44F39-0A2E-E246-AD44-A3AD6486A185}" destId="{2D3D07A5-0DFB-A94A-B63B-F55F4F50ED8D}" srcOrd="3" destOrd="0" presId="urn:microsoft.com/office/officeart/2008/layout/LinedList"/>
    <dgm:cxn modelId="{68414C99-BF4D-C049-A78D-F62819C3BECA}" type="presParOf" srcId="{2D3D07A5-0DFB-A94A-B63B-F55F4F50ED8D}" destId="{A15B1856-CF12-E34C-91F5-027AD60517B6}" srcOrd="0" destOrd="0" presId="urn:microsoft.com/office/officeart/2008/layout/LinedList"/>
    <dgm:cxn modelId="{C973453A-8D1C-CC4D-85DB-19EC9454B55C}" type="presParOf" srcId="{2D3D07A5-0DFB-A94A-B63B-F55F4F50ED8D}" destId="{FB232812-9113-3341-BFEC-350EE16C2842}" srcOrd="1" destOrd="0" presId="urn:microsoft.com/office/officeart/2008/layout/LinedList"/>
    <dgm:cxn modelId="{972CC59E-1332-D94F-9B2E-3133C5A2DB8F}" type="presParOf" srcId="{0DD44F39-0A2E-E246-AD44-A3AD6486A185}" destId="{1E9977DE-A96A-F741-A955-E1DACF74608F}" srcOrd="4" destOrd="0" presId="urn:microsoft.com/office/officeart/2008/layout/LinedList"/>
    <dgm:cxn modelId="{79340372-0FCA-644A-ADF9-9852724B8486}" type="presParOf" srcId="{0DD44F39-0A2E-E246-AD44-A3AD6486A185}" destId="{8BBA9177-C26C-B744-9373-AEFA562C512E}" srcOrd="5" destOrd="0" presId="urn:microsoft.com/office/officeart/2008/layout/LinedList"/>
    <dgm:cxn modelId="{DC30DDE0-7598-D347-AB8D-EFA693D7CEC6}" type="presParOf" srcId="{8BBA9177-C26C-B744-9373-AEFA562C512E}" destId="{2F2F23AA-EE62-5948-9A8D-0102D17ADE07}" srcOrd="0" destOrd="0" presId="urn:microsoft.com/office/officeart/2008/layout/LinedList"/>
    <dgm:cxn modelId="{D0ACD1DF-D620-6C43-BCF1-8ED3FC0E152E}" type="presParOf" srcId="{8BBA9177-C26C-B744-9373-AEFA562C512E}" destId="{4559925C-E549-AA4C-AC8E-AD465A23F726}" srcOrd="1" destOrd="0" presId="urn:microsoft.com/office/officeart/2008/layout/LinedList"/>
    <dgm:cxn modelId="{1B45E40D-1897-2B4B-ADF3-A5CCFA1E1DE1}" type="presParOf" srcId="{0DD44F39-0A2E-E246-AD44-A3AD6486A185}" destId="{AC72E939-3D04-A344-A0E7-30760F740EB3}" srcOrd="6" destOrd="0" presId="urn:microsoft.com/office/officeart/2008/layout/LinedList"/>
    <dgm:cxn modelId="{EB8F5B1C-4ADA-1F41-87E0-764EB4504D98}" type="presParOf" srcId="{0DD44F39-0A2E-E246-AD44-A3AD6486A185}" destId="{A55A1562-9482-814C-8CDA-A3E4420A3941}" srcOrd="7" destOrd="0" presId="urn:microsoft.com/office/officeart/2008/layout/LinedList"/>
    <dgm:cxn modelId="{24512017-778C-C54C-97C6-A05706F533EC}" type="presParOf" srcId="{A55A1562-9482-814C-8CDA-A3E4420A3941}" destId="{16BDD491-A8AE-4640-AD76-FA173CD6692B}" srcOrd="0" destOrd="0" presId="urn:microsoft.com/office/officeart/2008/layout/LinedList"/>
    <dgm:cxn modelId="{3391C025-9CA4-7C4A-B7FB-6435C4DF7961}" type="presParOf" srcId="{A55A1562-9482-814C-8CDA-A3E4420A3941}" destId="{FE78CCED-7976-AA45-B816-07BB3CDEFA57}" srcOrd="1" destOrd="0" presId="urn:microsoft.com/office/officeart/2008/layout/LinedList"/>
    <dgm:cxn modelId="{5966363A-BF51-C64A-A5C5-8B93C94F264B}" type="presParOf" srcId="{0DD44F39-0A2E-E246-AD44-A3AD6486A185}" destId="{B4D2518A-E0BF-094A-8E1F-7A367ED188C7}" srcOrd="8" destOrd="0" presId="urn:microsoft.com/office/officeart/2008/layout/LinedList"/>
    <dgm:cxn modelId="{EA0EB02F-D3B4-4E41-8144-0BD05AAF0249}" type="presParOf" srcId="{0DD44F39-0A2E-E246-AD44-A3AD6486A185}" destId="{6D9E7F0E-E571-6F4C-84C0-92FB89456469}" srcOrd="9" destOrd="0" presId="urn:microsoft.com/office/officeart/2008/layout/LinedList"/>
    <dgm:cxn modelId="{2E1D762B-5EE7-404D-9239-0144E2893277}" type="presParOf" srcId="{6D9E7F0E-E571-6F4C-84C0-92FB89456469}" destId="{A514364F-3E85-5143-9BD4-7A93863682A1}" srcOrd="0" destOrd="0" presId="urn:microsoft.com/office/officeart/2008/layout/LinedList"/>
    <dgm:cxn modelId="{E11599A7-5153-4D4D-A152-12854A6282C7}" type="presParOf" srcId="{6D9E7F0E-E571-6F4C-84C0-92FB89456469}" destId="{3AAA1948-6B54-5141-8750-65520665F4A7}" srcOrd="1" destOrd="0" presId="urn:microsoft.com/office/officeart/2008/layout/LinedList"/>
    <dgm:cxn modelId="{E2035452-C639-6D48-A913-F92F830F527A}" type="presParOf" srcId="{0DD44F39-0A2E-E246-AD44-A3AD6486A185}" destId="{E8C3BC11-F046-3141-8F7F-98FA75980130}" srcOrd="10" destOrd="0" presId="urn:microsoft.com/office/officeart/2008/layout/LinedList"/>
    <dgm:cxn modelId="{5EF2F7B0-D386-7746-A957-69F366F9C314}" type="presParOf" srcId="{0DD44F39-0A2E-E246-AD44-A3AD6486A185}" destId="{9A78DA59-0803-3345-98D6-8C2E41A84F23}" srcOrd="11" destOrd="0" presId="urn:microsoft.com/office/officeart/2008/layout/LinedList"/>
    <dgm:cxn modelId="{1CE8FDD1-46B2-A947-9B6E-EB2E4D72438F}" type="presParOf" srcId="{9A78DA59-0803-3345-98D6-8C2E41A84F23}" destId="{EEE0C053-9C7A-9647-942F-1F7AF7CE20BA}" srcOrd="0" destOrd="0" presId="urn:microsoft.com/office/officeart/2008/layout/LinedList"/>
    <dgm:cxn modelId="{B64CC507-F93F-D54C-BF26-6EF9A128B019}" type="presParOf" srcId="{9A78DA59-0803-3345-98D6-8C2E41A84F23}" destId="{B9376750-DCBC-3F49-8ACD-8519D1727DA5}" srcOrd="1" destOrd="0" presId="urn:microsoft.com/office/officeart/2008/layout/LinedList"/>
    <dgm:cxn modelId="{258ADBE9-4B49-124B-81A6-B289CFAF38F7}" type="presParOf" srcId="{0DD44F39-0A2E-E246-AD44-A3AD6486A185}" destId="{4AE88FBD-6DEB-0D4B-BABC-FE81FDC0B7F3}" srcOrd="12" destOrd="0" presId="urn:microsoft.com/office/officeart/2008/layout/LinedList"/>
    <dgm:cxn modelId="{FC36D192-8801-2943-944E-60D22354B99C}" type="presParOf" srcId="{0DD44F39-0A2E-E246-AD44-A3AD6486A185}" destId="{404A4291-5B4A-DF44-82E7-6E094C772664}" srcOrd="13" destOrd="0" presId="urn:microsoft.com/office/officeart/2008/layout/LinedList"/>
    <dgm:cxn modelId="{52CE234D-EAEF-B84A-A5E3-CB2E5F144EB7}" type="presParOf" srcId="{404A4291-5B4A-DF44-82E7-6E094C772664}" destId="{6CA20AD9-736C-3841-813C-F757E3DEFD00}" srcOrd="0" destOrd="0" presId="urn:microsoft.com/office/officeart/2008/layout/LinedList"/>
    <dgm:cxn modelId="{7005F852-82C2-BD44-976D-015DB09FC8BA}" type="presParOf" srcId="{404A4291-5B4A-DF44-82E7-6E094C772664}" destId="{C28ADD19-43AC-A944-BACA-DEE5B9ACEBD0}" srcOrd="1" destOrd="0" presId="urn:microsoft.com/office/officeart/2008/layout/LinedList"/>
    <dgm:cxn modelId="{3AC4FB38-DC11-A241-9535-36940651F6CD}" type="presParOf" srcId="{0DD44F39-0A2E-E246-AD44-A3AD6486A185}" destId="{DC884BB3-3FA2-BC4A-B0B3-AA90B4B55C4E}" srcOrd="14" destOrd="0" presId="urn:microsoft.com/office/officeart/2008/layout/LinedList"/>
    <dgm:cxn modelId="{EC8E9733-4CEC-674E-8D25-D88479F64E76}" type="presParOf" srcId="{0DD44F39-0A2E-E246-AD44-A3AD6486A185}" destId="{C5F5C5AA-3852-784E-9CD2-448B1ACD5B12}" srcOrd="15" destOrd="0" presId="urn:microsoft.com/office/officeart/2008/layout/LinedList"/>
    <dgm:cxn modelId="{A376E907-CBE6-D845-A70A-95621B00C7D7}" type="presParOf" srcId="{C5F5C5AA-3852-784E-9CD2-448B1ACD5B12}" destId="{91E7BF7D-11FF-5440-BA30-1ACD80E8D282}" srcOrd="0" destOrd="0" presId="urn:microsoft.com/office/officeart/2008/layout/LinedList"/>
    <dgm:cxn modelId="{19AA75C8-881F-5848-80C7-F36B4FC67579}" type="presParOf" srcId="{C5F5C5AA-3852-784E-9CD2-448B1ACD5B12}" destId="{5A368752-326B-9B4C-A460-5C3E269C3F19}" srcOrd="1" destOrd="0" presId="urn:microsoft.com/office/officeart/2008/layout/LinedList"/>
    <dgm:cxn modelId="{8168AC2F-C339-E541-99B6-8EA1DB4302CE}" type="presParOf" srcId="{0DD44F39-0A2E-E246-AD44-A3AD6486A185}" destId="{6255C6CF-2860-2E47-9C04-29BD247C8E16}" srcOrd="16" destOrd="0" presId="urn:microsoft.com/office/officeart/2008/layout/LinedList"/>
    <dgm:cxn modelId="{80B04285-C8C6-C542-A0A8-06A9B8EFCB85}" type="presParOf" srcId="{0DD44F39-0A2E-E246-AD44-A3AD6486A185}" destId="{93C28592-5AA7-C349-96DF-017DE6D38F4D}" srcOrd="17" destOrd="0" presId="urn:microsoft.com/office/officeart/2008/layout/LinedList"/>
    <dgm:cxn modelId="{5FF31B5A-E6D2-9846-8791-E48E9B982341}" type="presParOf" srcId="{93C28592-5AA7-C349-96DF-017DE6D38F4D}" destId="{F98FB875-BEEA-9748-883C-7A35BF46C7F3}" srcOrd="0" destOrd="0" presId="urn:microsoft.com/office/officeart/2008/layout/LinedList"/>
    <dgm:cxn modelId="{A9D3BD21-F322-F04F-98FD-64D8D04DFB5C}" type="presParOf" srcId="{93C28592-5AA7-C349-96DF-017DE6D38F4D}" destId="{FA6DB849-DB26-F84F-95CF-AD9E12999A7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B42D1F-9A67-3841-A5F2-F33D1BEC124D}">
      <dsp:nvSpPr>
        <dsp:cNvPr id="0" name=""/>
        <dsp:cNvSpPr/>
      </dsp:nvSpPr>
      <dsp:spPr>
        <a:xfrm>
          <a:off x="0" y="601"/>
          <a:ext cx="5607050" cy="0"/>
        </a:xfrm>
        <a:prstGeom prst="line">
          <a:avLst/>
        </a:prstGeom>
        <a:gradFill rotWithShape="0">
          <a:gsLst>
            <a:gs pos="0">
              <a:schemeClr val="accent2">
                <a:hueOff val="0"/>
                <a:satOff val="0"/>
                <a:lumOff val="0"/>
                <a:alphaOff val="0"/>
                <a:tint val="80000"/>
                <a:satMod val="107000"/>
                <a:lumMod val="103000"/>
              </a:schemeClr>
            </a:gs>
            <a:gs pos="100000">
              <a:schemeClr val="accent2">
                <a:hueOff val="0"/>
                <a:satOff val="0"/>
                <a:lumOff val="0"/>
                <a:alphaOff val="0"/>
                <a:tint val="82000"/>
                <a:satMod val="109000"/>
                <a:lumMod val="103000"/>
              </a:schemeClr>
            </a:gs>
          </a:gsLst>
          <a:lin ang="5400000" scaled="0"/>
        </a:gradFill>
        <a:ln w="6350" cap="flat"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4A793038-E763-1F4A-9F5B-57F6892CE9D6}">
      <dsp:nvSpPr>
        <dsp:cNvPr id="0" name=""/>
        <dsp:cNvSpPr/>
      </dsp:nvSpPr>
      <dsp:spPr>
        <a:xfrm>
          <a:off x="0" y="601"/>
          <a:ext cx="5607050" cy="547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US" sz="2500" kern="1200"/>
            <a:t>Subject oriented</a:t>
          </a:r>
        </a:p>
      </dsp:txBody>
      <dsp:txXfrm>
        <a:off x="0" y="601"/>
        <a:ext cx="5607050" cy="547377"/>
      </dsp:txXfrm>
    </dsp:sp>
    <dsp:sp modelId="{137C4B64-5EDC-BC48-8FCE-9A03511E31A5}">
      <dsp:nvSpPr>
        <dsp:cNvPr id="0" name=""/>
        <dsp:cNvSpPr/>
      </dsp:nvSpPr>
      <dsp:spPr>
        <a:xfrm>
          <a:off x="0" y="547978"/>
          <a:ext cx="5607050" cy="0"/>
        </a:xfrm>
        <a:prstGeom prst="line">
          <a:avLst/>
        </a:prstGeom>
        <a:gradFill rotWithShape="0">
          <a:gsLst>
            <a:gs pos="0">
              <a:schemeClr val="accent2">
                <a:hueOff val="0"/>
                <a:satOff val="0"/>
                <a:lumOff val="0"/>
                <a:alphaOff val="0"/>
                <a:tint val="80000"/>
                <a:satMod val="107000"/>
                <a:lumMod val="103000"/>
              </a:schemeClr>
            </a:gs>
            <a:gs pos="100000">
              <a:schemeClr val="accent2">
                <a:hueOff val="0"/>
                <a:satOff val="0"/>
                <a:lumOff val="0"/>
                <a:alphaOff val="0"/>
                <a:tint val="82000"/>
                <a:satMod val="109000"/>
                <a:lumMod val="103000"/>
              </a:schemeClr>
            </a:gs>
          </a:gsLst>
          <a:lin ang="5400000" scaled="0"/>
        </a:gradFill>
        <a:ln w="6350" cap="flat"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A15B1856-CF12-E34C-91F5-027AD60517B6}">
      <dsp:nvSpPr>
        <dsp:cNvPr id="0" name=""/>
        <dsp:cNvSpPr/>
      </dsp:nvSpPr>
      <dsp:spPr>
        <a:xfrm>
          <a:off x="0" y="547978"/>
          <a:ext cx="5607050" cy="547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US" sz="2500" kern="1200"/>
            <a:t>Integrated</a:t>
          </a:r>
        </a:p>
      </dsp:txBody>
      <dsp:txXfrm>
        <a:off x="0" y="547978"/>
        <a:ext cx="5607050" cy="547377"/>
      </dsp:txXfrm>
    </dsp:sp>
    <dsp:sp modelId="{1E9977DE-A96A-F741-A955-E1DACF74608F}">
      <dsp:nvSpPr>
        <dsp:cNvPr id="0" name=""/>
        <dsp:cNvSpPr/>
      </dsp:nvSpPr>
      <dsp:spPr>
        <a:xfrm>
          <a:off x="0" y="1095356"/>
          <a:ext cx="5607050" cy="0"/>
        </a:xfrm>
        <a:prstGeom prst="line">
          <a:avLst/>
        </a:prstGeom>
        <a:gradFill rotWithShape="0">
          <a:gsLst>
            <a:gs pos="0">
              <a:schemeClr val="accent2">
                <a:hueOff val="0"/>
                <a:satOff val="0"/>
                <a:lumOff val="0"/>
                <a:alphaOff val="0"/>
                <a:tint val="80000"/>
                <a:satMod val="107000"/>
                <a:lumMod val="103000"/>
              </a:schemeClr>
            </a:gs>
            <a:gs pos="100000">
              <a:schemeClr val="accent2">
                <a:hueOff val="0"/>
                <a:satOff val="0"/>
                <a:lumOff val="0"/>
                <a:alphaOff val="0"/>
                <a:tint val="82000"/>
                <a:satMod val="109000"/>
                <a:lumMod val="103000"/>
              </a:schemeClr>
            </a:gs>
          </a:gsLst>
          <a:lin ang="5400000" scaled="0"/>
        </a:gradFill>
        <a:ln w="6350" cap="flat"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2F2F23AA-EE62-5948-9A8D-0102D17ADE07}">
      <dsp:nvSpPr>
        <dsp:cNvPr id="0" name=""/>
        <dsp:cNvSpPr/>
      </dsp:nvSpPr>
      <dsp:spPr>
        <a:xfrm>
          <a:off x="0" y="1095356"/>
          <a:ext cx="5607050" cy="547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US" sz="2500" kern="1200"/>
            <a:t>Time-variant (time series)</a:t>
          </a:r>
        </a:p>
      </dsp:txBody>
      <dsp:txXfrm>
        <a:off x="0" y="1095356"/>
        <a:ext cx="5607050" cy="547377"/>
      </dsp:txXfrm>
    </dsp:sp>
    <dsp:sp modelId="{AC72E939-3D04-A344-A0E7-30760F740EB3}">
      <dsp:nvSpPr>
        <dsp:cNvPr id="0" name=""/>
        <dsp:cNvSpPr/>
      </dsp:nvSpPr>
      <dsp:spPr>
        <a:xfrm>
          <a:off x="0" y="1642733"/>
          <a:ext cx="5607050" cy="0"/>
        </a:xfrm>
        <a:prstGeom prst="line">
          <a:avLst/>
        </a:prstGeom>
        <a:gradFill rotWithShape="0">
          <a:gsLst>
            <a:gs pos="0">
              <a:schemeClr val="accent2">
                <a:hueOff val="0"/>
                <a:satOff val="0"/>
                <a:lumOff val="0"/>
                <a:alphaOff val="0"/>
                <a:tint val="80000"/>
                <a:satMod val="107000"/>
                <a:lumMod val="103000"/>
              </a:schemeClr>
            </a:gs>
            <a:gs pos="100000">
              <a:schemeClr val="accent2">
                <a:hueOff val="0"/>
                <a:satOff val="0"/>
                <a:lumOff val="0"/>
                <a:alphaOff val="0"/>
                <a:tint val="82000"/>
                <a:satMod val="109000"/>
                <a:lumMod val="103000"/>
              </a:schemeClr>
            </a:gs>
          </a:gsLst>
          <a:lin ang="5400000" scaled="0"/>
        </a:gradFill>
        <a:ln w="6350" cap="flat"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16BDD491-A8AE-4640-AD76-FA173CD6692B}">
      <dsp:nvSpPr>
        <dsp:cNvPr id="0" name=""/>
        <dsp:cNvSpPr/>
      </dsp:nvSpPr>
      <dsp:spPr>
        <a:xfrm>
          <a:off x="0" y="1642733"/>
          <a:ext cx="5607050" cy="547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US" sz="2500" kern="1200"/>
            <a:t>Nonvolatile</a:t>
          </a:r>
        </a:p>
      </dsp:txBody>
      <dsp:txXfrm>
        <a:off x="0" y="1642733"/>
        <a:ext cx="5607050" cy="547377"/>
      </dsp:txXfrm>
    </dsp:sp>
    <dsp:sp modelId="{B4D2518A-E0BF-094A-8E1F-7A367ED188C7}">
      <dsp:nvSpPr>
        <dsp:cNvPr id="0" name=""/>
        <dsp:cNvSpPr/>
      </dsp:nvSpPr>
      <dsp:spPr>
        <a:xfrm>
          <a:off x="0" y="2190111"/>
          <a:ext cx="5607050" cy="0"/>
        </a:xfrm>
        <a:prstGeom prst="line">
          <a:avLst/>
        </a:prstGeom>
        <a:gradFill rotWithShape="0">
          <a:gsLst>
            <a:gs pos="0">
              <a:schemeClr val="accent2">
                <a:hueOff val="0"/>
                <a:satOff val="0"/>
                <a:lumOff val="0"/>
                <a:alphaOff val="0"/>
                <a:tint val="80000"/>
                <a:satMod val="107000"/>
                <a:lumMod val="103000"/>
              </a:schemeClr>
            </a:gs>
            <a:gs pos="100000">
              <a:schemeClr val="accent2">
                <a:hueOff val="0"/>
                <a:satOff val="0"/>
                <a:lumOff val="0"/>
                <a:alphaOff val="0"/>
                <a:tint val="82000"/>
                <a:satMod val="109000"/>
                <a:lumMod val="103000"/>
              </a:schemeClr>
            </a:gs>
          </a:gsLst>
          <a:lin ang="5400000" scaled="0"/>
        </a:gradFill>
        <a:ln w="6350" cap="flat"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A514364F-3E85-5143-9BD4-7A93863682A1}">
      <dsp:nvSpPr>
        <dsp:cNvPr id="0" name=""/>
        <dsp:cNvSpPr/>
      </dsp:nvSpPr>
      <dsp:spPr>
        <a:xfrm>
          <a:off x="0" y="2190111"/>
          <a:ext cx="5607050" cy="547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US" sz="2500" kern="1200"/>
            <a:t>Summarized</a:t>
          </a:r>
        </a:p>
      </dsp:txBody>
      <dsp:txXfrm>
        <a:off x="0" y="2190111"/>
        <a:ext cx="5607050" cy="547377"/>
      </dsp:txXfrm>
    </dsp:sp>
    <dsp:sp modelId="{E8C3BC11-F046-3141-8F7F-98FA75980130}">
      <dsp:nvSpPr>
        <dsp:cNvPr id="0" name=""/>
        <dsp:cNvSpPr/>
      </dsp:nvSpPr>
      <dsp:spPr>
        <a:xfrm>
          <a:off x="0" y="2737488"/>
          <a:ext cx="5607050" cy="0"/>
        </a:xfrm>
        <a:prstGeom prst="line">
          <a:avLst/>
        </a:prstGeom>
        <a:gradFill rotWithShape="0">
          <a:gsLst>
            <a:gs pos="0">
              <a:schemeClr val="accent2">
                <a:hueOff val="0"/>
                <a:satOff val="0"/>
                <a:lumOff val="0"/>
                <a:alphaOff val="0"/>
                <a:tint val="80000"/>
                <a:satMod val="107000"/>
                <a:lumMod val="103000"/>
              </a:schemeClr>
            </a:gs>
            <a:gs pos="100000">
              <a:schemeClr val="accent2">
                <a:hueOff val="0"/>
                <a:satOff val="0"/>
                <a:lumOff val="0"/>
                <a:alphaOff val="0"/>
                <a:tint val="82000"/>
                <a:satMod val="109000"/>
                <a:lumMod val="103000"/>
              </a:schemeClr>
            </a:gs>
          </a:gsLst>
          <a:lin ang="5400000" scaled="0"/>
        </a:gradFill>
        <a:ln w="6350" cap="flat"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EEE0C053-9C7A-9647-942F-1F7AF7CE20BA}">
      <dsp:nvSpPr>
        <dsp:cNvPr id="0" name=""/>
        <dsp:cNvSpPr/>
      </dsp:nvSpPr>
      <dsp:spPr>
        <a:xfrm>
          <a:off x="0" y="2737488"/>
          <a:ext cx="5607050" cy="547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US" sz="2500" kern="1200"/>
            <a:t>Not normalized</a:t>
          </a:r>
        </a:p>
      </dsp:txBody>
      <dsp:txXfrm>
        <a:off x="0" y="2737488"/>
        <a:ext cx="5607050" cy="547377"/>
      </dsp:txXfrm>
    </dsp:sp>
    <dsp:sp modelId="{4AE88FBD-6DEB-0D4B-BABC-FE81FDC0B7F3}">
      <dsp:nvSpPr>
        <dsp:cNvPr id="0" name=""/>
        <dsp:cNvSpPr/>
      </dsp:nvSpPr>
      <dsp:spPr>
        <a:xfrm>
          <a:off x="0" y="3284866"/>
          <a:ext cx="5607050" cy="0"/>
        </a:xfrm>
        <a:prstGeom prst="line">
          <a:avLst/>
        </a:prstGeom>
        <a:gradFill rotWithShape="0">
          <a:gsLst>
            <a:gs pos="0">
              <a:schemeClr val="accent2">
                <a:hueOff val="0"/>
                <a:satOff val="0"/>
                <a:lumOff val="0"/>
                <a:alphaOff val="0"/>
                <a:tint val="80000"/>
                <a:satMod val="107000"/>
                <a:lumMod val="103000"/>
              </a:schemeClr>
            </a:gs>
            <a:gs pos="100000">
              <a:schemeClr val="accent2">
                <a:hueOff val="0"/>
                <a:satOff val="0"/>
                <a:lumOff val="0"/>
                <a:alphaOff val="0"/>
                <a:tint val="82000"/>
                <a:satMod val="109000"/>
                <a:lumMod val="103000"/>
              </a:schemeClr>
            </a:gs>
          </a:gsLst>
          <a:lin ang="5400000" scaled="0"/>
        </a:gradFill>
        <a:ln w="6350" cap="flat"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6CA20AD9-736C-3841-813C-F757E3DEFD00}">
      <dsp:nvSpPr>
        <dsp:cNvPr id="0" name=""/>
        <dsp:cNvSpPr/>
      </dsp:nvSpPr>
      <dsp:spPr>
        <a:xfrm>
          <a:off x="0" y="3284866"/>
          <a:ext cx="5607050" cy="547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US" sz="2500" kern="1200"/>
            <a:t>Metadata</a:t>
          </a:r>
        </a:p>
      </dsp:txBody>
      <dsp:txXfrm>
        <a:off x="0" y="3284866"/>
        <a:ext cx="5607050" cy="547377"/>
      </dsp:txXfrm>
    </dsp:sp>
    <dsp:sp modelId="{DC884BB3-3FA2-BC4A-B0B3-AA90B4B55C4E}">
      <dsp:nvSpPr>
        <dsp:cNvPr id="0" name=""/>
        <dsp:cNvSpPr/>
      </dsp:nvSpPr>
      <dsp:spPr>
        <a:xfrm>
          <a:off x="0" y="3832243"/>
          <a:ext cx="5607050" cy="0"/>
        </a:xfrm>
        <a:prstGeom prst="line">
          <a:avLst/>
        </a:prstGeom>
        <a:gradFill rotWithShape="0">
          <a:gsLst>
            <a:gs pos="0">
              <a:schemeClr val="accent2">
                <a:hueOff val="0"/>
                <a:satOff val="0"/>
                <a:lumOff val="0"/>
                <a:alphaOff val="0"/>
                <a:tint val="80000"/>
                <a:satMod val="107000"/>
                <a:lumMod val="103000"/>
              </a:schemeClr>
            </a:gs>
            <a:gs pos="100000">
              <a:schemeClr val="accent2">
                <a:hueOff val="0"/>
                <a:satOff val="0"/>
                <a:lumOff val="0"/>
                <a:alphaOff val="0"/>
                <a:tint val="82000"/>
                <a:satMod val="109000"/>
                <a:lumMod val="103000"/>
              </a:schemeClr>
            </a:gs>
          </a:gsLst>
          <a:lin ang="5400000" scaled="0"/>
        </a:gradFill>
        <a:ln w="6350" cap="flat"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91E7BF7D-11FF-5440-BA30-1ACD80E8D282}">
      <dsp:nvSpPr>
        <dsp:cNvPr id="0" name=""/>
        <dsp:cNvSpPr/>
      </dsp:nvSpPr>
      <dsp:spPr>
        <a:xfrm>
          <a:off x="0" y="3832243"/>
          <a:ext cx="5607050" cy="547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US" sz="2500" kern="1200"/>
            <a:t>Web based, relational/multi-dimensional </a:t>
          </a:r>
        </a:p>
      </dsp:txBody>
      <dsp:txXfrm>
        <a:off x="0" y="3832243"/>
        <a:ext cx="5607050" cy="547377"/>
      </dsp:txXfrm>
    </dsp:sp>
    <dsp:sp modelId="{6255C6CF-2860-2E47-9C04-29BD247C8E16}">
      <dsp:nvSpPr>
        <dsp:cNvPr id="0" name=""/>
        <dsp:cNvSpPr/>
      </dsp:nvSpPr>
      <dsp:spPr>
        <a:xfrm>
          <a:off x="0" y="4379621"/>
          <a:ext cx="5607050" cy="0"/>
        </a:xfrm>
        <a:prstGeom prst="line">
          <a:avLst/>
        </a:prstGeom>
        <a:gradFill rotWithShape="0">
          <a:gsLst>
            <a:gs pos="0">
              <a:schemeClr val="accent2">
                <a:hueOff val="0"/>
                <a:satOff val="0"/>
                <a:lumOff val="0"/>
                <a:alphaOff val="0"/>
                <a:tint val="80000"/>
                <a:satMod val="107000"/>
                <a:lumMod val="103000"/>
              </a:schemeClr>
            </a:gs>
            <a:gs pos="100000">
              <a:schemeClr val="accent2">
                <a:hueOff val="0"/>
                <a:satOff val="0"/>
                <a:lumOff val="0"/>
                <a:alphaOff val="0"/>
                <a:tint val="82000"/>
                <a:satMod val="109000"/>
                <a:lumMod val="103000"/>
              </a:schemeClr>
            </a:gs>
          </a:gsLst>
          <a:lin ang="5400000" scaled="0"/>
        </a:gradFill>
        <a:ln w="6350" cap="flat" cmpd="sng" algn="ctr">
          <a:solidFill>
            <a:schemeClr val="accent2">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F98FB875-BEEA-9748-883C-7A35BF46C7F3}">
      <dsp:nvSpPr>
        <dsp:cNvPr id="0" name=""/>
        <dsp:cNvSpPr/>
      </dsp:nvSpPr>
      <dsp:spPr>
        <a:xfrm>
          <a:off x="0" y="4379621"/>
          <a:ext cx="5607050" cy="547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US" sz="2500" kern="1200"/>
            <a:t>Client/server, real-time/right-time/active...</a:t>
          </a:r>
        </a:p>
      </dsp:txBody>
      <dsp:txXfrm>
        <a:off x="0" y="4379621"/>
        <a:ext cx="5607050" cy="54737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53997C-8726-314E-9478-1C2531EA0D4A}" type="datetimeFigureOut">
              <a:rPr lang="en-US" smtClean="0"/>
              <a:t>1/10/18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2D3DC-AEDF-2B45-A9A9-DB4C8D671D46}" type="slidenum">
              <a:rPr lang="en-US" smtClean="0"/>
              <a:t>‹#›</a:t>
            </a:fld>
            <a:endParaRPr lang="en-US"/>
          </a:p>
        </p:txBody>
      </p:sp>
    </p:spTree>
    <p:extLst>
      <p:ext uri="{BB962C8B-B14F-4D97-AF65-F5344CB8AC3E}">
        <p14:creationId xmlns:p14="http://schemas.microsoft.com/office/powerpoint/2010/main" val="934333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97F9AB3-5B66-4179-A9B5-0BB785409A85}" type="slidenum">
              <a:rPr lang="en-US" smtClean="0"/>
              <a:pPr/>
              <a:t>28</a:t>
            </a:fld>
            <a:endParaRPr lang="en-US" dirty="0"/>
          </a:p>
        </p:txBody>
      </p:sp>
    </p:spTree>
    <p:extLst>
      <p:ext uri="{BB962C8B-B14F-4D97-AF65-F5344CB8AC3E}">
        <p14:creationId xmlns:p14="http://schemas.microsoft.com/office/powerpoint/2010/main" val="1458835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4E8BE4-922A-4C22-AC8B-2887F3405C8D}" type="slidenum">
              <a:rPr lang="en-US"/>
              <a:pPr/>
              <a:t>30</a:t>
            </a:fld>
            <a:endParaRPr lang="en-US" dirty="0"/>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430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1/10/18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1/10/18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1/10/18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1/10/18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thoughtco.com/primary-key-definition-1019179"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thoughtco.com/remove-duplicate-rows-of-data-3123436" TargetMode="External"/><Relationship Id="rId3" Type="http://schemas.openxmlformats.org/officeDocument/2006/relationships/hyperlink" Target="https://www.thoughtco.com/foreign-key-definition-1019255"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thoughtco.com/database-dependencies-1019727"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7.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8.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tiff"/><Relationship Id="rId4" Type="http://schemas.openxmlformats.org/officeDocument/2006/relationships/image" Target="../media/image11.tiff"/><Relationship Id="rId5" Type="http://schemas.openxmlformats.org/officeDocument/2006/relationships/image" Target="../media/image12.tiff"/><Relationship Id="rId1" Type="http://schemas.openxmlformats.org/officeDocument/2006/relationships/slideLayout" Target="../slideLayouts/slideLayout2.xml"/><Relationship Id="rId2" Type="http://schemas.openxmlformats.org/officeDocument/2006/relationships/image" Target="../media/image9.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Database_normaliz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Analytics </a:t>
            </a:r>
            <a:r>
              <a:rPr lang="en-US" dirty="0" err="1" smtClean="0"/>
              <a:t>bootcamp</a:t>
            </a:r>
            <a:r>
              <a:rPr lang="en-US" dirty="0" smtClean="0"/>
              <a:t/>
            </a:r>
            <a:br>
              <a:rPr lang="en-US" dirty="0" smtClean="0"/>
            </a:br>
            <a:r>
              <a:rPr lang="en-US" dirty="0" smtClean="0"/>
              <a:t>Monday - Day </a:t>
            </a:r>
            <a:r>
              <a:rPr lang="en-US" dirty="0" smtClean="0"/>
              <a:t>3</a:t>
            </a:r>
            <a:endParaRPr lang="en-US" dirty="0"/>
          </a:p>
        </p:txBody>
      </p:sp>
      <p:sp>
        <p:nvSpPr>
          <p:cNvPr id="3" name="Subtitle 2"/>
          <p:cNvSpPr>
            <a:spLocks noGrp="1"/>
          </p:cNvSpPr>
          <p:nvPr>
            <p:ph type="subTitle" idx="1"/>
          </p:nvPr>
        </p:nvSpPr>
        <p:spPr/>
        <p:txBody>
          <a:bodyPr/>
          <a:lstStyle/>
          <a:p>
            <a:r>
              <a:rPr lang="en-US" dirty="0" smtClean="0"/>
              <a:t>Dr. Michael </a:t>
            </a:r>
            <a:r>
              <a:rPr lang="en-US" dirty="0" err="1" smtClean="0"/>
              <a:t>Salé</a:t>
            </a:r>
            <a:r>
              <a:rPr lang="en-US" dirty="0"/>
              <a:t> </a:t>
            </a:r>
            <a:r>
              <a:rPr lang="mr-IN" dirty="0" smtClean="0"/>
              <a:t>–</a:t>
            </a:r>
            <a:r>
              <a:rPr lang="en-US" dirty="0" smtClean="0"/>
              <a:t> Winter 2018</a:t>
            </a:r>
            <a:endParaRPr lang="en-US" dirty="0"/>
          </a:p>
        </p:txBody>
      </p:sp>
    </p:spTree>
    <p:extLst>
      <p:ext uri="{BB962C8B-B14F-4D97-AF65-F5344CB8AC3E}">
        <p14:creationId xmlns:p14="http://schemas.microsoft.com/office/powerpoint/2010/main" val="12338055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normal </a:t>
            </a:r>
            <a:r>
              <a:rPr lang="mr-IN" dirty="0" smtClean="0"/>
              <a:t>–</a:t>
            </a:r>
            <a:r>
              <a:rPr lang="en-US" dirty="0" smtClean="0"/>
              <a:t> 1nf</a:t>
            </a:r>
            <a:endParaRPr lang="en-US" dirty="0"/>
          </a:p>
        </p:txBody>
      </p:sp>
      <p:sp>
        <p:nvSpPr>
          <p:cNvPr id="3" name="Content Placeholder 2"/>
          <p:cNvSpPr>
            <a:spLocks noGrp="1"/>
          </p:cNvSpPr>
          <p:nvPr>
            <p:ph idx="1"/>
          </p:nvPr>
        </p:nvSpPr>
        <p:spPr/>
        <p:txBody>
          <a:bodyPr/>
          <a:lstStyle/>
          <a:p>
            <a:r>
              <a:rPr lang="en-US" dirty="0"/>
              <a:t>First normal form (1NF) sets the very basic rules for an organized database:</a:t>
            </a:r>
          </a:p>
          <a:p>
            <a:pPr lvl="1"/>
            <a:r>
              <a:rPr lang="en-US" dirty="0"/>
              <a:t>Eliminate duplicative columns from the same table.</a:t>
            </a:r>
          </a:p>
          <a:p>
            <a:pPr lvl="1"/>
            <a:r>
              <a:rPr lang="en-US" dirty="0"/>
              <a:t>Create separate tables for each group of related data and identify each row with a unique column or set of columns (the </a:t>
            </a:r>
            <a:r>
              <a:rPr lang="en-US" dirty="0">
                <a:hlinkClick r:id="rId2"/>
              </a:rPr>
              <a:t>primary key</a:t>
            </a:r>
            <a:r>
              <a:rPr lang="en-US" dirty="0"/>
              <a:t>).</a:t>
            </a:r>
          </a:p>
          <a:p>
            <a:r>
              <a:rPr lang="en-US" dirty="0"/>
              <a:t/>
            </a:r>
            <a:br>
              <a:rPr lang="en-US" dirty="0"/>
            </a:br>
            <a:endParaRPr lang="en-US" dirty="0"/>
          </a:p>
        </p:txBody>
      </p:sp>
    </p:spTree>
    <p:extLst>
      <p:ext uri="{BB962C8B-B14F-4D97-AF65-F5344CB8AC3E}">
        <p14:creationId xmlns:p14="http://schemas.microsoft.com/office/powerpoint/2010/main" val="2039200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normal </a:t>
            </a:r>
            <a:r>
              <a:rPr lang="mr-IN" dirty="0" smtClean="0"/>
              <a:t>–</a:t>
            </a:r>
            <a:r>
              <a:rPr lang="en-US" dirty="0" smtClean="0"/>
              <a:t> 2nf</a:t>
            </a:r>
            <a:endParaRPr lang="en-US" dirty="0"/>
          </a:p>
        </p:txBody>
      </p:sp>
      <p:sp>
        <p:nvSpPr>
          <p:cNvPr id="3" name="Content Placeholder 2"/>
          <p:cNvSpPr>
            <a:spLocks noGrp="1"/>
          </p:cNvSpPr>
          <p:nvPr>
            <p:ph idx="1"/>
          </p:nvPr>
        </p:nvSpPr>
        <p:spPr/>
        <p:txBody>
          <a:bodyPr/>
          <a:lstStyle/>
          <a:p>
            <a:r>
              <a:rPr lang="en-US" dirty="0"/>
              <a:t>Second normal form (2NF) further addresses the concept of removing </a:t>
            </a:r>
            <a:r>
              <a:rPr lang="en-US" dirty="0">
                <a:hlinkClick r:id="rId2"/>
              </a:rPr>
              <a:t>duplicative data</a:t>
            </a:r>
            <a:r>
              <a:rPr lang="en-US" dirty="0"/>
              <a:t>:</a:t>
            </a:r>
          </a:p>
          <a:p>
            <a:pPr lvl="1"/>
            <a:r>
              <a:rPr lang="en-US" dirty="0"/>
              <a:t>Meet all the requirements of the first normal form.</a:t>
            </a:r>
          </a:p>
          <a:p>
            <a:pPr lvl="1"/>
            <a:r>
              <a:rPr lang="en-US" dirty="0"/>
              <a:t>Remove subsets of data that apply to multiple rows of a table and place them in separate tables.</a:t>
            </a:r>
          </a:p>
          <a:p>
            <a:pPr lvl="1"/>
            <a:r>
              <a:rPr lang="en-US" dirty="0"/>
              <a:t>Create relationships between these new tables and their predecessors through the use of </a:t>
            </a:r>
            <a:r>
              <a:rPr lang="en-US" dirty="0">
                <a:hlinkClick r:id="rId3"/>
              </a:rPr>
              <a:t>foreign keys</a:t>
            </a:r>
            <a:r>
              <a:rPr lang="en-US" dirty="0"/>
              <a:t>.</a:t>
            </a:r>
          </a:p>
          <a:p>
            <a:endParaRPr lang="en-US" dirty="0"/>
          </a:p>
        </p:txBody>
      </p:sp>
    </p:spTree>
    <p:extLst>
      <p:ext uri="{BB962C8B-B14F-4D97-AF65-F5344CB8AC3E}">
        <p14:creationId xmlns:p14="http://schemas.microsoft.com/office/powerpoint/2010/main" val="638867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normal </a:t>
            </a:r>
            <a:r>
              <a:rPr lang="mr-IN" dirty="0" smtClean="0"/>
              <a:t>–</a:t>
            </a:r>
            <a:r>
              <a:rPr lang="en-US" dirty="0" smtClean="0"/>
              <a:t> 3nf</a:t>
            </a:r>
            <a:endParaRPr lang="en-US" dirty="0"/>
          </a:p>
        </p:txBody>
      </p:sp>
      <p:sp>
        <p:nvSpPr>
          <p:cNvPr id="3" name="Content Placeholder 2"/>
          <p:cNvSpPr>
            <a:spLocks noGrp="1"/>
          </p:cNvSpPr>
          <p:nvPr>
            <p:ph idx="1"/>
          </p:nvPr>
        </p:nvSpPr>
        <p:spPr/>
        <p:txBody>
          <a:bodyPr/>
          <a:lstStyle/>
          <a:p>
            <a:r>
              <a:rPr lang="en-US" dirty="0"/>
              <a:t>Third normal form (3NF) goes one large step further:</a:t>
            </a:r>
          </a:p>
          <a:p>
            <a:pPr lvl="1"/>
            <a:r>
              <a:rPr lang="en-US" dirty="0"/>
              <a:t>Meet all the requirements of the second normal form.</a:t>
            </a:r>
          </a:p>
          <a:p>
            <a:pPr lvl="1"/>
            <a:r>
              <a:rPr lang="en-US" dirty="0"/>
              <a:t>Remove columns that are not </a:t>
            </a:r>
            <a:r>
              <a:rPr lang="en-US" dirty="0">
                <a:hlinkClick r:id="rId2"/>
              </a:rPr>
              <a:t>dependent</a:t>
            </a:r>
            <a:r>
              <a:rPr lang="en-US" dirty="0"/>
              <a:t> upon the primary key.</a:t>
            </a:r>
          </a:p>
        </p:txBody>
      </p:sp>
    </p:spTree>
    <p:extLst>
      <p:ext uri="{BB962C8B-B14F-4D97-AF65-F5344CB8AC3E}">
        <p14:creationId xmlns:p14="http://schemas.microsoft.com/office/powerpoint/2010/main" val="1049826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C7EC7370-FF9F-4131-8812-2123F5D9D48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315"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A3377563-4FF6-4DD0-B84A-CFBB8D78319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907"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1293920" y="1293275"/>
            <a:ext cx="2995574" cy="4279392"/>
          </a:xfrm>
          <a:prstGeom prst="rect">
            <a:avLst/>
          </a:prstGeom>
        </p:spPr>
      </p:pic>
      <p:sp>
        <p:nvSpPr>
          <p:cNvPr id="2" name="Title 1"/>
          <p:cNvSpPr>
            <a:spLocks noGrp="1"/>
          </p:cNvSpPr>
          <p:nvPr>
            <p:ph type="title"/>
          </p:nvPr>
        </p:nvSpPr>
        <p:spPr>
          <a:xfrm>
            <a:off x="5381807" y="964692"/>
            <a:ext cx="5894832" cy="1188720"/>
          </a:xfrm>
        </p:spPr>
        <p:txBody>
          <a:bodyPr>
            <a:normAutofit/>
          </a:bodyPr>
          <a:lstStyle/>
          <a:p>
            <a:r>
              <a:rPr lang="en-US" dirty="0"/>
              <a:t>Why are databases normalized?</a:t>
            </a:r>
          </a:p>
        </p:txBody>
      </p:sp>
      <p:sp>
        <p:nvSpPr>
          <p:cNvPr id="3" name="Content Placeholder 2"/>
          <p:cNvSpPr>
            <a:spLocks noGrp="1"/>
          </p:cNvSpPr>
          <p:nvPr>
            <p:ph idx="1"/>
          </p:nvPr>
        </p:nvSpPr>
        <p:spPr>
          <a:xfrm>
            <a:off x="5380378" y="2638044"/>
            <a:ext cx="5963317" cy="3263206"/>
          </a:xfrm>
        </p:spPr>
        <p:txBody>
          <a:bodyPr>
            <a:normAutofit fontScale="92500" lnSpcReduction="20000"/>
          </a:bodyPr>
          <a:lstStyle/>
          <a:p>
            <a:r>
              <a:rPr lang="en-US" sz="1700" dirty="0" err="1"/>
              <a:t>Codd</a:t>
            </a:r>
            <a:r>
              <a:rPr lang="en-US" sz="1700" dirty="0"/>
              <a:t> says (who’s </a:t>
            </a:r>
            <a:r>
              <a:rPr lang="en-US" sz="1700" dirty="0" err="1"/>
              <a:t>Codd</a:t>
            </a:r>
            <a:r>
              <a:rPr lang="en-US" sz="1700" dirty="0"/>
              <a:t>?)</a:t>
            </a:r>
          </a:p>
          <a:p>
            <a:pPr lvl="1"/>
            <a:r>
              <a:rPr lang="en-US" sz="1700" dirty="0"/>
              <a:t>The objectives of normalization beyond 1NF (first normal form) were stated as follows by </a:t>
            </a:r>
            <a:r>
              <a:rPr lang="en-US" sz="1700" dirty="0" err="1"/>
              <a:t>Codd</a:t>
            </a:r>
            <a:r>
              <a:rPr lang="en-US" sz="1700" dirty="0"/>
              <a:t>: To free the collection of relations from undesirable insertion, update and deletion dependencies;</a:t>
            </a:r>
          </a:p>
          <a:p>
            <a:pPr lvl="1"/>
            <a:r>
              <a:rPr lang="en-US" sz="1700" dirty="0"/>
              <a:t>To reduce the need for restructuring the collection of relations, as new types of data are introduced, and thus increase the life span of application programs;</a:t>
            </a:r>
          </a:p>
          <a:p>
            <a:pPr lvl="1"/>
            <a:r>
              <a:rPr lang="en-US" sz="1700" dirty="0"/>
              <a:t>To make the relational model more informative to users;</a:t>
            </a:r>
          </a:p>
          <a:p>
            <a:pPr lvl="1"/>
            <a:r>
              <a:rPr lang="en-US" sz="1700" dirty="0"/>
              <a:t>To make the collection of relations neutral to the query statistics, where these statistics are liable to change as time goes by.— E.F. </a:t>
            </a:r>
            <a:r>
              <a:rPr lang="en-US" sz="1700" dirty="0" err="1"/>
              <a:t>Codd</a:t>
            </a:r>
            <a:r>
              <a:rPr lang="en-US" sz="1700" dirty="0"/>
              <a:t>, "Further Normalization of the Data Base Relational </a:t>
            </a:r>
            <a:r>
              <a:rPr lang="en-US" sz="1700"/>
              <a:t>Model"</a:t>
            </a:r>
            <a:endParaRPr lang="en-US" sz="1700" dirty="0"/>
          </a:p>
        </p:txBody>
      </p:sp>
    </p:spTree>
    <p:extLst>
      <p:ext uri="{BB962C8B-B14F-4D97-AF65-F5344CB8AC3E}">
        <p14:creationId xmlns:p14="http://schemas.microsoft.com/office/powerpoint/2010/main" val="3643360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29C095C-3AB6-49D8-9436-3672566FEE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7563" y="2900210"/>
            <a:ext cx="3610691" cy="1071062"/>
          </a:xfrm>
          <a:solidFill>
            <a:schemeClr val="bg1">
              <a:alpha val="50000"/>
            </a:schemeClr>
          </a:solidFill>
          <a:ln>
            <a:solidFill>
              <a:schemeClr val="tx1">
                <a:lumMod val="85000"/>
                <a:lumOff val="15000"/>
              </a:schemeClr>
            </a:solidFill>
          </a:ln>
        </p:spPr>
        <p:txBody>
          <a:bodyPr>
            <a:normAutofit/>
          </a:bodyPr>
          <a:lstStyle/>
          <a:p>
            <a:r>
              <a:rPr lang="en-US" sz="2400">
                <a:solidFill>
                  <a:schemeClr val="tx1">
                    <a:lumMod val="95000"/>
                    <a:lumOff val="5000"/>
                  </a:schemeClr>
                </a:solidFill>
              </a:rPr>
              <a:t>Purpose of Data Warehouses</a:t>
            </a:r>
          </a:p>
        </p:txBody>
      </p:sp>
      <p:sp>
        <p:nvSpPr>
          <p:cNvPr id="3" name="Content Placeholder 2"/>
          <p:cNvSpPr>
            <a:spLocks noGrp="1"/>
          </p:cNvSpPr>
          <p:nvPr>
            <p:ph idx="1"/>
          </p:nvPr>
        </p:nvSpPr>
        <p:spPr>
          <a:xfrm>
            <a:off x="5297763" y="973600"/>
            <a:ext cx="5826919" cy="4924280"/>
          </a:xfrm>
        </p:spPr>
        <p:txBody>
          <a:bodyPr anchor="ctr">
            <a:normAutofit/>
          </a:bodyPr>
          <a:lstStyle/>
          <a:p>
            <a:r>
              <a:rPr lang="en-US">
                <a:solidFill>
                  <a:schemeClr val="bg1"/>
                </a:solidFill>
              </a:rPr>
              <a:t>A database (repository) that has been setup specifically to support decision making.</a:t>
            </a:r>
          </a:p>
          <a:p>
            <a:r>
              <a:rPr lang="en-US">
                <a:solidFill>
                  <a:schemeClr val="bg1"/>
                </a:solidFill>
              </a:rPr>
              <a:t>Has no value by its mere existence.</a:t>
            </a:r>
          </a:p>
          <a:p>
            <a:r>
              <a:rPr lang="en-US">
                <a:solidFill>
                  <a:schemeClr val="bg1"/>
                </a:solidFill>
              </a:rPr>
              <a:t>Gains value when your users utilize/hit the system to:</a:t>
            </a:r>
          </a:p>
          <a:p>
            <a:pPr lvl="1"/>
            <a:r>
              <a:rPr lang="en-US">
                <a:solidFill>
                  <a:schemeClr val="bg1"/>
                </a:solidFill>
              </a:rPr>
              <a:t>Generate reports</a:t>
            </a:r>
          </a:p>
          <a:p>
            <a:pPr lvl="1"/>
            <a:r>
              <a:rPr lang="en-US">
                <a:solidFill>
                  <a:schemeClr val="bg1"/>
                </a:solidFill>
              </a:rPr>
              <a:t>Run analytics</a:t>
            </a:r>
          </a:p>
          <a:p>
            <a:pPr lvl="1"/>
            <a:r>
              <a:rPr lang="en-US">
                <a:solidFill>
                  <a:schemeClr val="bg1"/>
                </a:solidFill>
              </a:rPr>
              <a:t>Data mining</a:t>
            </a:r>
          </a:p>
          <a:p>
            <a:pPr lvl="1"/>
            <a:r>
              <a:rPr lang="en-US">
                <a:solidFill>
                  <a:schemeClr val="bg1"/>
                </a:solidFill>
              </a:rPr>
              <a:t>Build an executive information system</a:t>
            </a:r>
          </a:p>
          <a:p>
            <a:pPr lvl="1"/>
            <a:r>
              <a:rPr lang="en-US">
                <a:solidFill>
                  <a:schemeClr val="bg1"/>
                </a:solidFill>
              </a:rPr>
              <a:t>Write SQL queries, etc.</a:t>
            </a:r>
          </a:p>
        </p:txBody>
      </p:sp>
    </p:spTree>
    <p:extLst>
      <p:ext uri="{BB962C8B-B14F-4D97-AF65-F5344CB8AC3E}">
        <p14:creationId xmlns:p14="http://schemas.microsoft.com/office/powerpoint/2010/main" val="303366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Data Warehouses</a:t>
            </a:r>
            <a:endParaRPr lang="en-US" dirty="0"/>
          </a:p>
        </p:txBody>
      </p:sp>
      <p:sp>
        <p:nvSpPr>
          <p:cNvPr id="3" name="Content Placeholder 2"/>
          <p:cNvSpPr>
            <a:spLocks noGrp="1"/>
          </p:cNvSpPr>
          <p:nvPr>
            <p:ph idx="1"/>
          </p:nvPr>
        </p:nvSpPr>
        <p:spPr/>
        <p:txBody>
          <a:bodyPr/>
          <a:lstStyle/>
          <a:p>
            <a:r>
              <a:rPr lang="en-US" dirty="0" smtClean="0"/>
              <a:t>It provides the </a:t>
            </a:r>
            <a:br>
              <a:rPr lang="en-US" dirty="0" smtClean="0"/>
            </a:br>
            <a:r>
              <a:rPr lang="en-US" dirty="0" smtClean="0"/>
              <a:t>”single version of the truth”</a:t>
            </a:r>
          </a:p>
          <a:p>
            <a:r>
              <a:rPr lang="en-US" dirty="0" smtClean="0"/>
              <a:t>Integrates data from multiple source systems for purposes of decision making which uses the whole picture.</a:t>
            </a:r>
            <a:endParaRPr lang="en-US" dirty="0"/>
          </a:p>
        </p:txBody>
      </p:sp>
    </p:spTree>
    <p:extLst>
      <p:ext uri="{BB962C8B-B14F-4D97-AF65-F5344CB8AC3E}">
        <p14:creationId xmlns:p14="http://schemas.microsoft.com/office/powerpoint/2010/main" val="14602901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Generations of Data Management</a:t>
            </a:r>
            <a:endParaRPr lang="en-US" dirty="0"/>
          </a:p>
        </p:txBody>
      </p:sp>
      <p:sp>
        <p:nvSpPr>
          <p:cNvPr id="3" name="Content Placeholder 2"/>
          <p:cNvSpPr>
            <a:spLocks noGrp="1"/>
          </p:cNvSpPr>
          <p:nvPr>
            <p:ph idx="1"/>
          </p:nvPr>
        </p:nvSpPr>
        <p:spPr/>
        <p:txBody>
          <a:bodyPr/>
          <a:lstStyle/>
          <a:p>
            <a:r>
              <a:rPr lang="en-US" dirty="0" smtClean="0"/>
              <a:t>First Generation (1970’s) – Transactions and decision support happened in the same database –</a:t>
            </a:r>
            <a:r>
              <a:rPr lang="en-US" i="1" dirty="0" smtClean="0"/>
              <a:t>application-centric</a:t>
            </a:r>
            <a:r>
              <a:rPr lang="en-US" dirty="0" smtClean="0"/>
              <a:t>.</a:t>
            </a:r>
          </a:p>
        </p:txBody>
      </p:sp>
    </p:spTree>
    <p:extLst>
      <p:ext uri="{BB962C8B-B14F-4D97-AF65-F5344CB8AC3E}">
        <p14:creationId xmlns:p14="http://schemas.microsoft.com/office/powerpoint/2010/main" val="16531810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Generations of Data Management</a:t>
            </a:r>
            <a:endParaRPr lang="en-US" dirty="0"/>
          </a:p>
        </p:txBody>
      </p:sp>
      <p:sp>
        <p:nvSpPr>
          <p:cNvPr id="3" name="Content Placeholder 2"/>
          <p:cNvSpPr>
            <a:spLocks noGrp="1"/>
          </p:cNvSpPr>
          <p:nvPr>
            <p:ph idx="1"/>
          </p:nvPr>
        </p:nvSpPr>
        <p:spPr>
          <a:xfrm>
            <a:off x="2231136" y="2623335"/>
            <a:ext cx="8193088" cy="4800600"/>
          </a:xfrm>
        </p:spPr>
        <p:txBody>
          <a:bodyPr/>
          <a:lstStyle/>
          <a:p>
            <a:r>
              <a:rPr lang="en-US" dirty="0"/>
              <a:t>Second Generation (1980’s-90’s) – </a:t>
            </a:r>
            <a:r>
              <a:rPr lang="en-US" i="1" dirty="0"/>
              <a:t>Traditional data warehousing </a:t>
            </a:r>
            <a:r>
              <a:rPr lang="en-US" dirty="0"/>
              <a:t>with support for enterprise-wide applications – </a:t>
            </a:r>
            <a:r>
              <a:rPr lang="en-US" i="1" dirty="0"/>
              <a:t>data-centric</a:t>
            </a:r>
            <a:r>
              <a:rPr lang="en-US" dirty="0" smtClean="0"/>
              <a:t>.</a:t>
            </a:r>
          </a:p>
          <a:p>
            <a:pPr lvl="1"/>
            <a:r>
              <a:rPr lang="en-US" dirty="0" smtClean="0"/>
              <a:t>Subject-oriented (think data marts)</a:t>
            </a:r>
          </a:p>
          <a:p>
            <a:pPr lvl="1"/>
            <a:r>
              <a:rPr lang="en-US" dirty="0" smtClean="0"/>
              <a:t>Non-volatile</a:t>
            </a:r>
          </a:p>
          <a:p>
            <a:pPr lvl="1"/>
            <a:r>
              <a:rPr lang="en-US" dirty="0" smtClean="0"/>
              <a:t>Historical/time-variant</a:t>
            </a:r>
          </a:p>
          <a:p>
            <a:pPr lvl="2"/>
            <a:r>
              <a:rPr lang="en-US" dirty="0" smtClean="0"/>
              <a:t>Historical data is kept over long periods of time</a:t>
            </a:r>
          </a:p>
          <a:p>
            <a:pPr lvl="1"/>
            <a:r>
              <a:rPr lang="en-US" dirty="0" smtClean="0"/>
              <a:t>Most current data is attained through use of an </a:t>
            </a:r>
            <a:r>
              <a:rPr lang="en-US" dirty="0"/>
              <a:t>O</a:t>
            </a:r>
            <a:r>
              <a:rPr lang="en-US" dirty="0" smtClean="0"/>
              <a:t>perational data store</a:t>
            </a:r>
          </a:p>
          <a:p>
            <a:endParaRPr lang="en-US" dirty="0"/>
          </a:p>
        </p:txBody>
      </p:sp>
    </p:spTree>
    <p:extLst>
      <p:ext uri="{BB962C8B-B14F-4D97-AF65-F5344CB8AC3E}">
        <p14:creationId xmlns:p14="http://schemas.microsoft.com/office/powerpoint/2010/main" val="8701295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93F0ADB5-A0B4-4B01-A8C4-FDC34CE22BD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AA6D0FDE-0241-4C21-A720-A694753582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67" y="2681103"/>
            <a:ext cx="3363974" cy="1495794"/>
          </a:xfrm>
          <a:noFill/>
          <a:ln>
            <a:solidFill>
              <a:schemeClr val="bg1"/>
            </a:solidFill>
          </a:ln>
        </p:spPr>
        <p:txBody>
          <a:bodyPr wrap="square">
            <a:normAutofit/>
          </a:bodyPr>
          <a:lstStyle/>
          <a:p>
            <a:r>
              <a:rPr lang="en-US" sz="2400">
                <a:solidFill>
                  <a:schemeClr val="bg1"/>
                </a:solidFill>
              </a:rPr>
              <a:t>Characteristics of Traditional DWs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242613848"/>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3374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Generations of Data Management</a:t>
            </a:r>
            <a:endParaRPr lang="en-US" dirty="0"/>
          </a:p>
        </p:txBody>
      </p:sp>
      <p:sp>
        <p:nvSpPr>
          <p:cNvPr id="3" name="Content Placeholder 2"/>
          <p:cNvSpPr>
            <a:spLocks noGrp="1"/>
          </p:cNvSpPr>
          <p:nvPr>
            <p:ph idx="1"/>
          </p:nvPr>
        </p:nvSpPr>
        <p:spPr/>
        <p:txBody>
          <a:bodyPr/>
          <a:lstStyle/>
          <a:p>
            <a:r>
              <a:rPr lang="en-US" dirty="0" smtClean="0"/>
              <a:t>Second Generation (cont’d)</a:t>
            </a:r>
          </a:p>
          <a:p>
            <a:pPr lvl="1"/>
            <a:r>
              <a:rPr lang="en-US" dirty="0" smtClean="0"/>
              <a:t>Scalability </a:t>
            </a:r>
            <a:r>
              <a:rPr lang="en-US" dirty="0"/>
              <a:t>is very </a:t>
            </a:r>
            <a:r>
              <a:rPr lang="en-US" dirty="0" smtClean="0"/>
              <a:t>important</a:t>
            </a:r>
          </a:p>
          <a:p>
            <a:pPr lvl="2"/>
            <a:r>
              <a:rPr lang="en-US" dirty="0" smtClean="0"/>
              <a:t>Difference between DW and just a big DB?</a:t>
            </a:r>
          </a:p>
          <a:p>
            <a:pPr lvl="3"/>
            <a:r>
              <a:rPr lang="en-US" dirty="0" smtClean="0"/>
              <a:t>Much larger volumes of data (10x, 20x, 100x) more than a transaction processing system</a:t>
            </a:r>
          </a:p>
          <a:p>
            <a:pPr lvl="3"/>
            <a:r>
              <a:rPr lang="en-US" dirty="0" smtClean="0"/>
              <a:t>Increasing volumes of users (must be ready for a huge user hit) – ex: professor/class size</a:t>
            </a:r>
          </a:p>
          <a:p>
            <a:pPr lvl="3"/>
            <a:r>
              <a:rPr lang="en-US" dirty="0" smtClean="0"/>
              <a:t>More and more complex queries</a:t>
            </a:r>
          </a:p>
          <a:p>
            <a:pPr lvl="1"/>
            <a:r>
              <a:rPr lang="en-US" dirty="0" smtClean="0"/>
              <a:t>Without this, everything crashes.</a:t>
            </a:r>
          </a:p>
        </p:txBody>
      </p:sp>
    </p:spTree>
    <p:extLst>
      <p:ext uri="{BB962C8B-B14F-4D97-AF65-F5344CB8AC3E}">
        <p14:creationId xmlns:p14="http://schemas.microsoft.com/office/powerpoint/2010/main" val="1380006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2231136" y="2638044"/>
            <a:ext cx="7729728" cy="3947691"/>
          </a:xfrm>
        </p:spPr>
        <p:txBody>
          <a:bodyPr>
            <a:normAutofit/>
          </a:bodyPr>
          <a:lstStyle/>
          <a:p>
            <a:r>
              <a:rPr lang="en-US" dirty="0" smtClean="0"/>
              <a:t>Basics of databases and data storage</a:t>
            </a:r>
          </a:p>
          <a:p>
            <a:r>
              <a:rPr lang="en-US" dirty="0" smtClean="0"/>
              <a:t>Concept of relational databases</a:t>
            </a:r>
          </a:p>
          <a:p>
            <a:r>
              <a:rPr lang="en-US" dirty="0" smtClean="0"/>
              <a:t>Normalization </a:t>
            </a:r>
          </a:p>
          <a:p>
            <a:r>
              <a:rPr lang="en-US" dirty="0" smtClean="0"/>
              <a:t>Why are databases normalized?</a:t>
            </a:r>
          </a:p>
          <a:p>
            <a:r>
              <a:rPr lang="en-US" dirty="0" smtClean="0"/>
              <a:t>Databases versus data warehouses (functional area storage v. staging)</a:t>
            </a:r>
          </a:p>
          <a:p>
            <a:r>
              <a:rPr lang="en-US" dirty="0" smtClean="0"/>
              <a:t>Purpose of data warehouses</a:t>
            </a:r>
          </a:p>
          <a:p>
            <a:r>
              <a:rPr lang="en-US" dirty="0" smtClean="0"/>
              <a:t>ETL</a:t>
            </a:r>
          </a:p>
          <a:p>
            <a:r>
              <a:rPr lang="en-US" dirty="0" smtClean="0"/>
              <a:t>SQL (workshop)</a:t>
            </a:r>
            <a:endParaRPr lang="en-US" dirty="0"/>
          </a:p>
        </p:txBody>
      </p:sp>
    </p:spTree>
    <p:extLst>
      <p:ext uri="{BB962C8B-B14F-4D97-AF65-F5344CB8AC3E}">
        <p14:creationId xmlns:p14="http://schemas.microsoft.com/office/powerpoint/2010/main" val="566912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Generations of Data Management</a:t>
            </a:r>
            <a:endParaRPr lang="en-US" dirty="0"/>
          </a:p>
        </p:txBody>
      </p:sp>
      <p:sp>
        <p:nvSpPr>
          <p:cNvPr id="3" name="Content Placeholder 2"/>
          <p:cNvSpPr>
            <a:spLocks noGrp="1"/>
          </p:cNvSpPr>
          <p:nvPr>
            <p:ph idx="1"/>
          </p:nvPr>
        </p:nvSpPr>
        <p:spPr/>
        <p:txBody>
          <a:bodyPr/>
          <a:lstStyle/>
          <a:p>
            <a:r>
              <a:rPr lang="en-US" dirty="0" smtClean="0"/>
              <a:t>Second Generation (cont’d)</a:t>
            </a:r>
          </a:p>
          <a:p>
            <a:pPr lvl="1"/>
            <a:r>
              <a:rPr lang="en-US" dirty="0" smtClean="0"/>
              <a:t>This DW is designed for all types of analytics.</a:t>
            </a:r>
          </a:p>
          <a:p>
            <a:pPr lvl="2"/>
            <a:r>
              <a:rPr lang="en-US" dirty="0" smtClean="0"/>
              <a:t>Slicing and dicing data, OLAP, advanced queries</a:t>
            </a:r>
          </a:p>
          <a:p>
            <a:pPr lvl="2"/>
            <a:r>
              <a:rPr lang="en-US" dirty="0" smtClean="0"/>
              <a:t>“How many packages of pretzels were sold in Poughkeepsie on promotion by Peter last week?”</a:t>
            </a:r>
          </a:p>
        </p:txBody>
      </p:sp>
    </p:spTree>
    <p:extLst>
      <p:ext uri="{BB962C8B-B14F-4D97-AF65-F5344CB8AC3E}">
        <p14:creationId xmlns:p14="http://schemas.microsoft.com/office/powerpoint/2010/main" val="949051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Generations of Data Management</a:t>
            </a:r>
            <a:endParaRPr lang="en-US" dirty="0"/>
          </a:p>
        </p:txBody>
      </p:sp>
      <p:sp>
        <p:nvSpPr>
          <p:cNvPr id="3" name="Content Placeholder 2"/>
          <p:cNvSpPr>
            <a:spLocks noGrp="1"/>
          </p:cNvSpPr>
          <p:nvPr>
            <p:ph idx="1"/>
          </p:nvPr>
        </p:nvSpPr>
        <p:spPr/>
        <p:txBody>
          <a:bodyPr/>
          <a:lstStyle/>
          <a:p>
            <a:r>
              <a:rPr lang="en-US" dirty="0"/>
              <a:t>Third Generation </a:t>
            </a:r>
            <a:r>
              <a:rPr lang="en-US" dirty="0" smtClean="0"/>
              <a:t>(2000’s and </a:t>
            </a:r>
            <a:r>
              <a:rPr lang="en-US" dirty="0"/>
              <a:t>today) – Real-time data </a:t>
            </a:r>
            <a:r>
              <a:rPr lang="en-US" dirty="0" smtClean="0"/>
              <a:t>warehouses</a:t>
            </a:r>
          </a:p>
          <a:p>
            <a:pPr lvl="1"/>
            <a:r>
              <a:rPr lang="en-US" dirty="0" smtClean="0"/>
              <a:t>Provides zero-latency data</a:t>
            </a:r>
          </a:p>
          <a:p>
            <a:pPr lvl="2"/>
            <a:r>
              <a:rPr lang="en-US" dirty="0" smtClean="0"/>
              <a:t>Business event occurs         Recording of event</a:t>
            </a:r>
          </a:p>
          <a:p>
            <a:pPr lvl="1"/>
            <a:r>
              <a:rPr lang="en-US" dirty="0" smtClean="0"/>
              <a:t>Does everything need to be real-time?</a:t>
            </a:r>
          </a:p>
          <a:p>
            <a:pPr lvl="2"/>
            <a:r>
              <a:rPr lang="en-US" dirty="0" smtClean="0"/>
              <a:t>Concept of “right-time” data warehousing</a:t>
            </a:r>
            <a:endParaRPr lang="en-US" dirty="0"/>
          </a:p>
        </p:txBody>
      </p:sp>
      <p:pic>
        <p:nvPicPr>
          <p:cNvPr id="4" name="Picture 3"/>
          <p:cNvPicPr>
            <a:picLocks noChangeAspect="1"/>
          </p:cNvPicPr>
          <p:nvPr/>
        </p:nvPicPr>
        <p:blipFill>
          <a:blip r:embed="rId2"/>
          <a:stretch>
            <a:fillRect/>
          </a:stretch>
        </p:blipFill>
        <p:spPr>
          <a:xfrm>
            <a:off x="4837416" y="3325402"/>
            <a:ext cx="434939" cy="434939"/>
          </a:xfrm>
          <a:prstGeom prst="rect">
            <a:avLst/>
          </a:prstGeom>
        </p:spPr>
      </p:pic>
    </p:spTree>
    <p:extLst>
      <p:ext uri="{BB962C8B-B14F-4D97-AF65-F5344CB8AC3E}">
        <p14:creationId xmlns:p14="http://schemas.microsoft.com/office/powerpoint/2010/main" val="16375361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Horizons of Decision Making</a:t>
            </a:r>
            <a:endParaRPr lang="en-US" dirty="0"/>
          </a:p>
        </p:txBody>
      </p:sp>
      <p:sp>
        <p:nvSpPr>
          <p:cNvPr id="3" name="Content Placeholder 2"/>
          <p:cNvSpPr>
            <a:spLocks noGrp="1"/>
          </p:cNvSpPr>
          <p:nvPr>
            <p:ph idx="1"/>
          </p:nvPr>
        </p:nvSpPr>
        <p:spPr/>
        <p:txBody>
          <a:bodyPr/>
          <a:lstStyle/>
          <a:p>
            <a:r>
              <a:rPr lang="en-US" dirty="0" smtClean="0"/>
              <a:t>Strategic Decisions – 2</a:t>
            </a:r>
            <a:r>
              <a:rPr lang="en-US" baseline="30000" dirty="0" smtClean="0"/>
              <a:t>nd</a:t>
            </a:r>
            <a:r>
              <a:rPr lang="en-US" dirty="0" smtClean="0"/>
              <a:t> Gen supports</a:t>
            </a:r>
          </a:p>
          <a:p>
            <a:r>
              <a:rPr lang="en-US" dirty="0" smtClean="0"/>
              <a:t>Tactical Decisions – 2</a:t>
            </a:r>
            <a:r>
              <a:rPr lang="en-US" baseline="30000" dirty="0" smtClean="0"/>
              <a:t>nd</a:t>
            </a:r>
            <a:r>
              <a:rPr lang="en-US" dirty="0" smtClean="0"/>
              <a:t> Gen supports</a:t>
            </a:r>
          </a:p>
          <a:p>
            <a:r>
              <a:rPr lang="en-US" dirty="0" smtClean="0"/>
              <a:t>Operational Decisions – 2</a:t>
            </a:r>
            <a:r>
              <a:rPr lang="en-US" baseline="30000" dirty="0" smtClean="0"/>
              <a:t>nd</a:t>
            </a:r>
            <a:r>
              <a:rPr lang="en-US" dirty="0" smtClean="0"/>
              <a:t> Gen cannot support – we data more quickly</a:t>
            </a:r>
          </a:p>
          <a:p>
            <a:endParaRPr lang="en-US" dirty="0" smtClean="0"/>
          </a:p>
          <a:p>
            <a:r>
              <a:rPr lang="en-US" dirty="0" smtClean="0"/>
              <a:t>Examples</a:t>
            </a:r>
            <a:r>
              <a:rPr lang="en-US" dirty="0" smtClean="0"/>
              <a:t>:	- </a:t>
            </a:r>
            <a:r>
              <a:rPr lang="en-US" dirty="0" smtClean="0"/>
              <a:t>High-roller status at a </a:t>
            </a:r>
            <a:r>
              <a:rPr lang="en-US" dirty="0" smtClean="0"/>
              <a:t>casino</a:t>
            </a:r>
            <a:r>
              <a:rPr lang="en-US" dirty="0" smtClean="0"/>
              <a:t/>
            </a:r>
            <a:br>
              <a:rPr lang="en-US" dirty="0" smtClean="0"/>
            </a:br>
            <a:r>
              <a:rPr lang="en-US" dirty="0" smtClean="0"/>
              <a:t>	</a:t>
            </a:r>
            <a:r>
              <a:rPr lang="en-US" dirty="0"/>
              <a:t>	</a:t>
            </a:r>
            <a:r>
              <a:rPr lang="en-US" dirty="0" smtClean="0"/>
              <a:t>- </a:t>
            </a:r>
            <a:r>
              <a:rPr lang="en-US" dirty="0" smtClean="0"/>
              <a:t>Web behavior changes </a:t>
            </a:r>
            <a:r>
              <a:rPr lang="en-US" dirty="0" smtClean="0"/>
              <a:t>options </a:t>
            </a:r>
            <a:r>
              <a:rPr lang="en-US" dirty="0" smtClean="0"/>
              <a:t>immediately</a:t>
            </a:r>
          </a:p>
        </p:txBody>
      </p:sp>
    </p:spTree>
    <p:extLst>
      <p:ext uri="{BB962C8B-B14F-4D97-AF65-F5344CB8AC3E}">
        <p14:creationId xmlns:p14="http://schemas.microsoft.com/office/powerpoint/2010/main" val="20677586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Real-Time?</a:t>
            </a:r>
            <a:endParaRPr lang="en-US" dirty="0"/>
          </a:p>
        </p:txBody>
      </p:sp>
      <p:sp>
        <p:nvSpPr>
          <p:cNvPr id="3" name="Content Placeholder 2"/>
          <p:cNvSpPr>
            <a:spLocks noGrp="1"/>
          </p:cNvSpPr>
          <p:nvPr>
            <p:ph idx="1"/>
          </p:nvPr>
        </p:nvSpPr>
        <p:spPr/>
        <p:txBody>
          <a:bodyPr/>
          <a:lstStyle/>
          <a:p>
            <a:r>
              <a:rPr lang="en-US" dirty="0" smtClean="0"/>
              <a:t>Users always want more current data.</a:t>
            </a:r>
          </a:p>
          <a:p>
            <a:r>
              <a:rPr lang="en-US" dirty="0" smtClean="0"/>
              <a:t>Enterprise Application Integration (EAI) – </a:t>
            </a:r>
            <a:r>
              <a:rPr lang="en-US" i="1" dirty="0" smtClean="0"/>
              <a:t>software that is event-triggered by changes in the operational system and extracts data from these systems, performs transformation if necessary, and trickle-feeds this data into the DW.</a:t>
            </a:r>
          </a:p>
          <a:p>
            <a:r>
              <a:rPr lang="en-US" dirty="0" smtClean="0"/>
              <a:t>Why is this so important?</a:t>
            </a:r>
            <a:endParaRPr lang="en-US" dirty="0"/>
          </a:p>
        </p:txBody>
      </p:sp>
    </p:spTree>
    <p:extLst>
      <p:ext uri="{BB962C8B-B14F-4D97-AF65-F5344CB8AC3E}">
        <p14:creationId xmlns:p14="http://schemas.microsoft.com/office/powerpoint/2010/main" val="909980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0033E82B-6FB2-4161-A161-ED30DBDE9DE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a:blip r:embed="rId2"/>
          <a:stretch>
            <a:fillRect/>
          </a:stretch>
        </p:blipFill>
        <p:spPr>
          <a:xfrm>
            <a:off x="637674" y="1727361"/>
            <a:ext cx="4818245" cy="3119813"/>
          </a:xfrm>
          <a:prstGeom prst="rect">
            <a:avLst/>
          </a:prstGeom>
        </p:spPr>
      </p:pic>
      <p:sp>
        <p:nvSpPr>
          <p:cNvPr id="2" name="Title 1"/>
          <p:cNvSpPr>
            <a:spLocks noGrp="1"/>
          </p:cNvSpPr>
          <p:nvPr>
            <p:ph type="title"/>
          </p:nvPr>
        </p:nvSpPr>
        <p:spPr>
          <a:xfrm>
            <a:off x="6736080" y="2865774"/>
            <a:ext cx="4797453" cy="1126462"/>
          </a:xfrm>
        </p:spPr>
        <p:txBody>
          <a:bodyPr vert="horz" wrap="square" lIns="182880" tIns="182880" rIns="182880" bIns="182880" rtlCol="0" anchor="ctr">
            <a:normAutofit/>
          </a:bodyPr>
          <a:lstStyle/>
          <a:p>
            <a:r>
              <a:rPr lang="en-US" sz="2600" dirty="0"/>
              <a:t>Response Time and Value</a:t>
            </a:r>
          </a:p>
        </p:txBody>
      </p:sp>
    </p:spTree>
    <p:extLst>
      <p:ext uri="{BB962C8B-B14F-4D97-AF65-F5344CB8AC3E}">
        <p14:creationId xmlns:p14="http://schemas.microsoft.com/office/powerpoint/2010/main" val="3365165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44" y="683839"/>
            <a:ext cx="8374062" cy="1139824"/>
          </a:xfrm>
        </p:spPr>
        <p:txBody>
          <a:bodyPr/>
          <a:lstStyle/>
          <a:p>
            <a:r>
              <a:rPr lang="en-US" dirty="0" smtClean="0"/>
              <a:t>Capture Latency </a:t>
            </a:r>
            <a:r>
              <a:rPr lang="en-US" smtClean="0"/>
              <a:t>– Refresh Interval</a:t>
            </a:r>
            <a:endParaRPr lang="en-US" dirty="0"/>
          </a:p>
        </p:txBody>
      </p:sp>
      <p:sp>
        <p:nvSpPr>
          <p:cNvPr id="3" name="Content Placeholder 2"/>
          <p:cNvSpPr>
            <a:spLocks noGrp="1"/>
          </p:cNvSpPr>
          <p:nvPr>
            <p:ph idx="1"/>
          </p:nvPr>
        </p:nvSpPr>
        <p:spPr/>
        <p:txBody>
          <a:bodyPr/>
          <a:lstStyle/>
          <a:p>
            <a:r>
              <a:rPr lang="en-US" dirty="0" smtClean="0"/>
              <a:t>Full copy/bulk loading updates – everything gets updated</a:t>
            </a:r>
            <a:br>
              <a:rPr lang="en-US" dirty="0" smtClean="0"/>
            </a:br>
            <a:r>
              <a:rPr lang="en-US" dirty="0" smtClean="0"/>
              <a:t>- “slurp and burp"</a:t>
            </a:r>
          </a:p>
          <a:p>
            <a:r>
              <a:rPr lang="en-US" dirty="0" smtClean="0"/>
              <a:t>Incremental updates – delta feeds – only what has changed</a:t>
            </a:r>
          </a:p>
          <a:p>
            <a:r>
              <a:rPr lang="en-US" dirty="0" smtClean="0"/>
              <a:t>Trickle-feed/event-driven updates – streams of transactions being fed into DW</a:t>
            </a:r>
            <a:endParaRPr lang="en-US" dirty="0"/>
          </a:p>
        </p:txBody>
      </p:sp>
    </p:spTree>
    <p:extLst>
      <p:ext uri="{BB962C8B-B14F-4D97-AF65-F5344CB8AC3E}">
        <p14:creationId xmlns:p14="http://schemas.microsoft.com/office/powerpoint/2010/main" val="4229944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Latency – Deliver Data</a:t>
            </a:r>
            <a:endParaRPr lang="en-US" dirty="0"/>
          </a:p>
        </p:txBody>
      </p:sp>
      <p:sp>
        <p:nvSpPr>
          <p:cNvPr id="3" name="Content Placeholder 2"/>
          <p:cNvSpPr>
            <a:spLocks noGrp="1"/>
          </p:cNvSpPr>
          <p:nvPr>
            <p:ph idx="1"/>
          </p:nvPr>
        </p:nvSpPr>
        <p:spPr/>
        <p:txBody>
          <a:bodyPr/>
          <a:lstStyle/>
          <a:p>
            <a:r>
              <a:rPr lang="en-US" dirty="0" smtClean="0"/>
              <a:t>How quickly can we get the data to the users after analysis?</a:t>
            </a:r>
          </a:p>
          <a:p>
            <a:pPr lvl="1"/>
            <a:r>
              <a:rPr lang="en-US" dirty="0" smtClean="0"/>
              <a:t>May need to re-architect data movement from the warehouse to dependent data marts</a:t>
            </a:r>
          </a:p>
          <a:p>
            <a:pPr lvl="1"/>
            <a:r>
              <a:rPr lang="en-US" dirty="0" smtClean="0"/>
              <a:t>Need to manage mixed workloads – </a:t>
            </a:r>
            <a:br>
              <a:rPr lang="en-US" dirty="0" smtClean="0"/>
            </a:br>
            <a:r>
              <a:rPr lang="en-US" dirty="0" smtClean="0"/>
              <a:t>strategic and tactical queries</a:t>
            </a:r>
          </a:p>
          <a:p>
            <a:pPr lvl="1"/>
            <a:r>
              <a:rPr lang="en-US" dirty="0" smtClean="0"/>
              <a:t>Need to utilize alerts</a:t>
            </a:r>
            <a:endParaRPr lang="en-US" dirty="0"/>
          </a:p>
        </p:txBody>
      </p:sp>
    </p:spTree>
    <p:extLst>
      <p:ext uri="{BB962C8B-B14F-4D97-AF65-F5344CB8AC3E}">
        <p14:creationId xmlns:p14="http://schemas.microsoft.com/office/powerpoint/2010/main" val="10961773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Latency – Action Taken</a:t>
            </a:r>
            <a:endParaRPr lang="en-US" dirty="0"/>
          </a:p>
        </p:txBody>
      </p:sp>
      <p:sp>
        <p:nvSpPr>
          <p:cNvPr id="3" name="Content Placeholder 2"/>
          <p:cNvSpPr>
            <a:spLocks noGrp="1"/>
          </p:cNvSpPr>
          <p:nvPr>
            <p:ph idx="1"/>
          </p:nvPr>
        </p:nvSpPr>
        <p:spPr/>
        <p:txBody>
          <a:bodyPr/>
          <a:lstStyle/>
          <a:p>
            <a:r>
              <a:rPr lang="en-US" dirty="0" smtClean="0"/>
              <a:t>How quickly can we react on the information we receive?</a:t>
            </a:r>
          </a:p>
          <a:p>
            <a:pPr lvl="1"/>
            <a:r>
              <a:rPr lang="en-US" dirty="0" smtClean="0"/>
              <a:t>Rules-driven processes that act on behalf of users</a:t>
            </a:r>
          </a:p>
          <a:p>
            <a:pPr lvl="2"/>
            <a:r>
              <a:rPr lang="en-US" dirty="0" smtClean="0"/>
              <a:t>Automated fraud detection</a:t>
            </a:r>
          </a:p>
          <a:p>
            <a:pPr lvl="2"/>
            <a:r>
              <a:rPr lang="en-US" dirty="0" smtClean="0"/>
              <a:t>Credit rating system</a:t>
            </a:r>
          </a:p>
          <a:p>
            <a:pPr lvl="1"/>
            <a:r>
              <a:rPr lang="en-US" dirty="0" smtClean="0"/>
              <a:t>Sometimes we also need to teach the users how to process the information they get and use the tools better – reduces latency</a:t>
            </a:r>
            <a:endParaRPr lang="en-US" dirty="0"/>
          </a:p>
        </p:txBody>
      </p:sp>
    </p:spTree>
    <p:extLst>
      <p:ext uri="{BB962C8B-B14F-4D97-AF65-F5344CB8AC3E}">
        <p14:creationId xmlns:p14="http://schemas.microsoft.com/office/powerpoint/2010/main" val="5508090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xmlns="" id="{419501C6-F015-4273-AF88-E0F6C853899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xmlns="" id="{CA677DB7-5829-45BD-9754-5EC484CC425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D:\USER\Dursun\Research\Book - DSS Book 9th Edition\3 - Image Library\Fig_08.10.jpg"/>
          <p:cNvPicPr>
            <a:picLocks noChangeAspect="1" noChangeArrowheads="1"/>
          </p:cNvPicPr>
          <p:nvPr/>
        </p:nvPicPr>
        <p:blipFill>
          <a:blip r:embed="rId3" cstate="print"/>
          <a:srcRect/>
          <a:stretch>
            <a:fillRect/>
          </a:stretch>
        </p:blipFill>
        <p:spPr bwMode="auto">
          <a:xfrm>
            <a:off x="5294376" y="1042397"/>
            <a:ext cx="6257544" cy="4458500"/>
          </a:xfrm>
          <a:prstGeom prst="rect">
            <a:avLst/>
          </a:prstGeom>
          <a:noFill/>
        </p:spPr>
      </p:pic>
      <p:sp>
        <p:nvSpPr>
          <p:cNvPr id="5" name="Title 4"/>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a:t>Evolution of DWS</a:t>
            </a:r>
          </a:p>
        </p:txBody>
      </p:sp>
    </p:spTree>
    <p:extLst>
      <p:ext uri="{BB962C8B-B14F-4D97-AF65-F5344CB8AC3E}">
        <p14:creationId xmlns:p14="http://schemas.microsoft.com/office/powerpoint/2010/main" val="3251656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DW Components</a:t>
            </a:r>
            <a:endParaRPr lang="en-US" dirty="0"/>
          </a:p>
        </p:txBody>
      </p:sp>
      <p:sp>
        <p:nvSpPr>
          <p:cNvPr id="3" name="Content Placeholder 2"/>
          <p:cNvSpPr>
            <a:spLocks noGrp="1"/>
          </p:cNvSpPr>
          <p:nvPr>
            <p:ph idx="1"/>
          </p:nvPr>
        </p:nvSpPr>
        <p:spPr/>
        <p:txBody>
          <a:bodyPr>
            <a:noAutofit/>
          </a:bodyPr>
          <a:lstStyle/>
          <a:p>
            <a:r>
              <a:rPr lang="en-US" dirty="0">
                <a:solidFill>
                  <a:srgbClr val="FF0000"/>
                </a:solidFill>
              </a:rPr>
              <a:t>Operational data stores (ODS)</a:t>
            </a:r>
          </a:p>
          <a:p>
            <a:pPr>
              <a:buFontTx/>
              <a:buNone/>
            </a:pPr>
            <a:r>
              <a:rPr lang="en-US" dirty="0"/>
              <a:t>	A type of database often used as an interim area for a data warehouse</a:t>
            </a:r>
          </a:p>
          <a:p>
            <a:r>
              <a:rPr lang="en-US" dirty="0">
                <a:solidFill>
                  <a:srgbClr val="FF0000"/>
                </a:solidFill>
              </a:rPr>
              <a:t>Oper marts </a:t>
            </a:r>
            <a:r>
              <a:rPr lang="en-US" dirty="0">
                <a:solidFill>
                  <a:srgbClr val="FF0000"/>
                </a:solidFill>
              </a:rPr>
              <a:t>- </a:t>
            </a:r>
            <a:r>
              <a:rPr lang="en-US" dirty="0"/>
              <a:t>a</a:t>
            </a:r>
            <a:r>
              <a:rPr lang="en-US" dirty="0"/>
              <a:t>n </a:t>
            </a:r>
            <a:r>
              <a:rPr lang="en-US" dirty="0"/>
              <a:t>operational data mart. </a:t>
            </a:r>
          </a:p>
          <a:p>
            <a:r>
              <a:rPr lang="en-US" dirty="0" smtClean="0">
                <a:solidFill>
                  <a:srgbClr val="FF0000"/>
                </a:solidFill>
              </a:rPr>
              <a:t>Enterprise data </a:t>
            </a:r>
            <a:r>
              <a:rPr lang="en-US" dirty="0">
                <a:solidFill>
                  <a:srgbClr val="FF0000"/>
                </a:solidFill>
              </a:rPr>
              <a:t>warehouse (EDW)</a:t>
            </a:r>
          </a:p>
          <a:p>
            <a:pPr>
              <a:buFontTx/>
              <a:buNone/>
            </a:pPr>
            <a:r>
              <a:rPr lang="en-US" dirty="0"/>
              <a:t>	A </a:t>
            </a:r>
            <a:r>
              <a:rPr lang="en-US" dirty="0" smtClean="0"/>
              <a:t>data </a:t>
            </a:r>
            <a:r>
              <a:rPr lang="en-US" dirty="0"/>
              <a:t>warehouse for the enterprise. </a:t>
            </a:r>
          </a:p>
          <a:p>
            <a:r>
              <a:rPr lang="en-US" altLang="ja-JP" dirty="0">
                <a:solidFill>
                  <a:srgbClr val="FF0000"/>
                </a:solidFill>
                <a:ea typeface="ＭＳ Ｐゴシック" charset="-128"/>
              </a:rPr>
              <a:t>Metadata: </a:t>
            </a:r>
            <a:r>
              <a:rPr lang="en-US" altLang="ja-JP" dirty="0">
                <a:ea typeface="ＭＳ Ｐゴシック" charset="-128"/>
              </a:rPr>
              <a:t>Data </a:t>
            </a:r>
            <a:r>
              <a:rPr lang="en-US" altLang="ja-JP" dirty="0">
                <a:ea typeface="ＭＳ Ｐゴシック" charset="-128"/>
              </a:rPr>
              <a:t>about data. </a:t>
            </a:r>
            <a:endParaRPr lang="en-US" altLang="ja-JP" dirty="0">
              <a:ea typeface="ＭＳ Ｐゴシック" charset="-128"/>
            </a:endParaRPr>
          </a:p>
          <a:p>
            <a:pPr marL="398463" indent="0">
              <a:buNone/>
            </a:pPr>
            <a:r>
              <a:rPr lang="en-US" altLang="ja-JP" dirty="0">
                <a:ea typeface="ＭＳ Ｐゴシック" charset="-128"/>
              </a:rPr>
              <a:t>In </a:t>
            </a:r>
            <a:r>
              <a:rPr lang="en-US" altLang="ja-JP" dirty="0">
                <a:ea typeface="ＭＳ Ｐゴシック" charset="-128"/>
              </a:rPr>
              <a:t>a data warehouse, metadata describe the contents of a data warehouse and the manner of its acquisition and use </a:t>
            </a:r>
            <a:endParaRPr lang="en-US" dirty="0"/>
          </a:p>
        </p:txBody>
      </p:sp>
    </p:spTree>
    <p:extLst>
      <p:ext uri="{BB962C8B-B14F-4D97-AF65-F5344CB8AC3E}">
        <p14:creationId xmlns:p14="http://schemas.microsoft.com/office/powerpoint/2010/main" val="8632418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database?</a:t>
            </a:r>
            <a:endParaRPr lang="en-US" dirty="0"/>
          </a:p>
        </p:txBody>
      </p:sp>
      <p:sp>
        <p:nvSpPr>
          <p:cNvPr id="3" name="Content Placeholder 2"/>
          <p:cNvSpPr>
            <a:spLocks noGrp="1"/>
          </p:cNvSpPr>
          <p:nvPr>
            <p:ph idx="1"/>
          </p:nvPr>
        </p:nvSpPr>
        <p:spPr/>
        <p:txBody>
          <a:bodyPr/>
          <a:lstStyle/>
          <a:p>
            <a:r>
              <a:rPr lang="en-US" dirty="0" smtClean="0"/>
              <a:t>A database is just a way to store data in a structure manner </a:t>
            </a:r>
            <a:r>
              <a:rPr lang="mr-IN" dirty="0" smtClean="0"/>
              <a:t>–</a:t>
            </a:r>
            <a:r>
              <a:rPr lang="en-US" dirty="0" smtClean="0"/>
              <a:t> in such a way that it is easy to access and manage that data and it is logically </a:t>
            </a:r>
            <a:r>
              <a:rPr lang="en-US" dirty="0" err="1" smtClean="0"/>
              <a:t>coherant</a:t>
            </a:r>
            <a:r>
              <a:rPr lang="en-US" dirty="0" smtClean="0"/>
              <a:t>.</a:t>
            </a:r>
          </a:p>
          <a:p>
            <a:r>
              <a:rPr lang="en-US" dirty="0"/>
              <a:t>Data is organized into rows, columns and tables, and it is indexed to make it easier to find relevant information. </a:t>
            </a:r>
            <a:endParaRPr lang="en-US" dirty="0" smtClean="0"/>
          </a:p>
          <a:p>
            <a:r>
              <a:rPr lang="en-US" dirty="0" smtClean="0"/>
              <a:t>Data </a:t>
            </a:r>
            <a:r>
              <a:rPr lang="en-US" dirty="0"/>
              <a:t>gets updated, expanded and deleted as new information is added. </a:t>
            </a:r>
            <a:endParaRPr lang="en-US" dirty="0" smtClean="0"/>
          </a:p>
          <a:p>
            <a:r>
              <a:rPr lang="en-US" dirty="0" smtClean="0"/>
              <a:t>Databases </a:t>
            </a:r>
            <a:r>
              <a:rPr lang="en-US" dirty="0"/>
              <a:t>process workloads to create and update themselves, querying the data they contain and running applications against it</a:t>
            </a:r>
            <a:r>
              <a:rPr lang="en-US" dirty="0" smtClean="0"/>
              <a:t>.</a:t>
            </a:r>
          </a:p>
          <a:p>
            <a:r>
              <a:rPr lang="en-US" dirty="0" smtClean="0"/>
              <a:t>Most databases are related to one functional area of an enterprise (usually).</a:t>
            </a:r>
            <a:endParaRPr lang="en-US" dirty="0"/>
          </a:p>
        </p:txBody>
      </p:sp>
    </p:spTree>
    <p:extLst>
      <p:ext uri="{BB962C8B-B14F-4D97-AF65-F5344CB8AC3E}">
        <p14:creationId xmlns:p14="http://schemas.microsoft.com/office/powerpoint/2010/main" val="1337309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xmlns="" id="{5FA21C72-692C-49FD-9EB4-DDDDDEBD4BD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75405" y="950977"/>
            <a:ext cx="9041190" cy="4956047"/>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cstate="print"/>
          <a:srcRect/>
          <a:stretch>
            <a:fillRect/>
          </a:stretch>
        </p:blipFill>
        <p:spPr bwMode="auto">
          <a:xfrm>
            <a:off x="2544366" y="1271016"/>
            <a:ext cx="7559112" cy="4315968"/>
          </a:xfrm>
          <a:prstGeom prst="rect">
            <a:avLst/>
          </a:prstGeom>
          <a:noFill/>
        </p:spPr>
      </p:pic>
      <p:sp>
        <p:nvSpPr>
          <p:cNvPr id="73" name="Oval 72">
            <a:extLst>
              <a:ext uri="{FF2B5EF4-FFF2-40B4-BE49-F238E27FC236}">
                <a16:creationId xmlns:a16="http://schemas.microsoft.com/office/drawing/2014/main" xmlns="" id="{FBAF941A-6830-47A3-B63C-7C7B66AEA73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380" y="624518"/>
            <a:ext cx="2157984" cy="2157984"/>
          </a:xfrm>
          <a:prstGeom prst="ellipse">
            <a:avLst/>
          </a:prstGeom>
          <a:solidFill>
            <a:srgbClr val="40404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018" name="Rectangle 1026"/>
          <p:cNvSpPr>
            <a:spLocks noGrp="1" noChangeArrowheads="1"/>
          </p:cNvSpPr>
          <p:nvPr>
            <p:ph type="title"/>
          </p:nvPr>
        </p:nvSpPr>
        <p:spPr>
          <a:xfrm>
            <a:off x="796972" y="789110"/>
            <a:ext cx="1828800" cy="1828800"/>
          </a:xfrm>
          <a:prstGeom prst="ellipse">
            <a:avLst/>
          </a:prstGeom>
          <a:noFill/>
          <a:ln>
            <a:solidFill>
              <a:srgbClr val="FFFFFF"/>
            </a:solidFill>
          </a:ln>
        </p:spPr>
        <p:txBody>
          <a:bodyPr>
            <a:normAutofit/>
          </a:bodyPr>
          <a:lstStyle/>
          <a:p>
            <a:r>
              <a:rPr lang="en-US" sz="800">
                <a:solidFill>
                  <a:srgbClr val="FFFFFF"/>
                </a:solidFill>
              </a:rPr>
              <a:t>A Generic DW Framework</a:t>
            </a:r>
          </a:p>
        </p:txBody>
      </p:sp>
    </p:spTree>
    <p:extLst>
      <p:ext uri="{BB962C8B-B14F-4D97-AF65-F5344CB8AC3E}">
        <p14:creationId xmlns:p14="http://schemas.microsoft.com/office/powerpoint/2010/main" val="3396984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etl</a:t>
            </a:r>
            <a:endParaRPr lang="en-US" dirty="0"/>
          </a:p>
        </p:txBody>
      </p:sp>
      <p:sp>
        <p:nvSpPr>
          <p:cNvPr id="3" name="Content Placeholder 2"/>
          <p:cNvSpPr>
            <a:spLocks noGrp="1"/>
          </p:cNvSpPr>
          <p:nvPr>
            <p:ph idx="1"/>
          </p:nvPr>
        </p:nvSpPr>
        <p:spPr>
          <a:xfrm>
            <a:off x="2231136" y="2638044"/>
            <a:ext cx="7729728" cy="3911037"/>
          </a:xfrm>
        </p:spPr>
        <p:txBody>
          <a:bodyPr>
            <a:normAutofit/>
          </a:bodyPr>
          <a:lstStyle/>
          <a:p>
            <a:r>
              <a:rPr lang="en-US" dirty="0"/>
              <a:t>ETL (Extract, Transform and Load) is a process in data warehousing responsible for pulling data out of the source systems and placing it into a data warehouse. ETL involves the following tasks</a:t>
            </a:r>
            <a:r>
              <a:rPr lang="en-US" dirty="0" smtClean="0"/>
              <a:t>:</a:t>
            </a:r>
          </a:p>
          <a:p>
            <a:pPr lvl="1"/>
            <a:r>
              <a:rPr lang="en-US" dirty="0" smtClean="0"/>
              <a:t>extracting </a:t>
            </a:r>
            <a:r>
              <a:rPr lang="en-US" dirty="0"/>
              <a:t>the data from source systems (SAP, ERP, other </a:t>
            </a:r>
            <a:r>
              <a:rPr lang="en-US" dirty="0" smtClean="0"/>
              <a:t>operational </a:t>
            </a:r>
            <a:r>
              <a:rPr lang="en-US" dirty="0"/>
              <a:t>systems), data from different source systems is converted into one consolidated data warehouse format which is ready for transformation processing. </a:t>
            </a:r>
            <a:endParaRPr lang="en-US" dirty="0" smtClean="0"/>
          </a:p>
        </p:txBody>
      </p:sp>
    </p:spTree>
    <p:extLst>
      <p:ext uri="{BB962C8B-B14F-4D97-AF65-F5344CB8AC3E}">
        <p14:creationId xmlns:p14="http://schemas.microsoft.com/office/powerpoint/2010/main" val="7206779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etl</a:t>
            </a:r>
            <a:endParaRPr lang="en-US" dirty="0"/>
          </a:p>
        </p:txBody>
      </p:sp>
      <p:sp>
        <p:nvSpPr>
          <p:cNvPr id="3" name="Content Placeholder 2"/>
          <p:cNvSpPr>
            <a:spLocks noGrp="1"/>
          </p:cNvSpPr>
          <p:nvPr>
            <p:ph idx="1"/>
          </p:nvPr>
        </p:nvSpPr>
        <p:spPr/>
        <p:txBody>
          <a:bodyPr>
            <a:normAutofit fontScale="92500"/>
          </a:bodyPr>
          <a:lstStyle/>
          <a:p>
            <a:pPr marL="228600" lvl="1"/>
            <a:r>
              <a:rPr lang="en-US" dirty="0"/>
              <a:t>transforming the data may involve the following tasks:  </a:t>
            </a:r>
            <a:endParaRPr lang="en-US" dirty="0" smtClean="0"/>
          </a:p>
          <a:p>
            <a:pPr marL="457200" lvl="2"/>
            <a:r>
              <a:rPr lang="en-US" dirty="0" smtClean="0"/>
              <a:t>applying </a:t>
            </a:r>
            <a:r>
              <a:rPr lang="en-US" dirty="0"/>
              <a:t>business rules (so-called derivations, e.g., calculating new measures and dimensions),  </a:t>
            </a:r>
            <a:endParaRPr lang="en-US" dirty="0" smtClean="0"/>
          </a:p>
          <a:p>
            <a:pPr marL="457200" lvl="2"/>
            <a:r>
              <a:rPr lang="en-US" dirty="0" smtClean="0"/>
              <a:t>cleaning </a:t>
            </a:r>
            <a:r>
              <a:rPr lang="en-US" dirty="0"/>
              <a:t>(e.g., mapping NULL to 0 or "Male" to "M" and "Female" to "F" etc.),  </a:t>
            </a:r>
            <a:endParaRPr lang="en-US" dirty="0" smtClean="0"/>
          </a:p>
          <a:p>
            <a:pPr marL="457200" lvl="2"/>
            <a:r>
              <a:rPr lang="en-US" dirty="0" smtClean="0"/>
              <a:t>filtering </a:t>
            </a:r>
            <a:r>
              <a:rPr lang="en-US" dirty="0"/>
              <a:t>(e.g., selecting only certain columns to load),  </a:t>
            </a:r>
            <a:endParaRPr lang="en-US" dirty="0" smtClean="0"/>
          </a:p>
          <a:p>
            <a:pPr marL="457200" lvl="2"/>
            <a:r>
              <a:rPr lang="en-US" dirty="0" smtClean="0"/>
              <a:t>splitting </a:t>
            </a:r>
            <a:r>
              <a:rPr lang="en-US" dirty="0"/>
              <a:t>a column into multiple columns and vice versa,  </a:t>
            </a:r>
            <a:endParaRPr lang="en-US" dirty="0" smtClean="0"/>
          </a:p>
          <a:p>
            <a:pPr marL="457200" lvl="2"/>
            <a:r>
              <a:rPr lang="en-US" dirty="0" smtClean="0"/>
              <a:t>joining </a:t>
            </a:r>
            <a:r>
              <a:rPr lang="en-US" dirty="0"/>
              <a:t>together data from multiple sources (e.g., lookup, merge),  </a:t>
            </a:r>
            <a:endParaRPr lang="en-US" dirty="0" smtClean="0"/>
          </a:p>
          <a:p>
            <a:pPr marL="457200" lvl="2"/>
            <a:r>
              <a:rPr lang="en-US" dirty="0" smtClean="0"/>
              <a:t>transposing </a:t>
            </a:r>
            <a:r>
              <a:rPr lang="en-US" dirty="0"/>
              <a:t>rows and columns,  </a:t>
            </a:r>
            <a:endParaRPr lang="en-US" dirty="0" smtClean="0"/>
          </a:p>
          <a:p>
            <a:pPr marL="457200" lvl="2"/>
            <a:r>
              <a:rPr lang="en-US" dirty="0" smtClean="0"/>
              <a:t>applying </a:t>
            </a:r>
            <a:r>
              <a:rPr lang="en-US" dirty="0"/>
              <a:t>any kind of simple or complex data validation (e.g., if the first 3 columns in a row are empty then reject the row from </a:t>
            </a:r>
            <a:r>
              <a:rPr lang="en-US" dirty="0" smtClean="0"/>
              <a:t>processing)</a:t>
            </a:r>
            <a:endParaRPr lang="en-US" dirty="0"/>
          </a:p>
        </p:txBody>
      </p:sp>
    </p:spTree>
    <p:extLst>
      <p:ext uri="{BB962C8B-B14F-4D97-AF65-F5344CB8AC3E}">
        <p14:creationId xmlns:p14="http://schemas.microsoft.com/office/powerpoint/2010/main" val="8356210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etl</a:t>
            </a:r>
            <a:endParaRPr lang="en-US" dirty="0"/>
          </a:p>
        </p:txBody>
      </p:sp>
      <p:sp>
        <p:nvSpPr>
          <p:cNvPr id="3" name="Content Placeholder 2"/>
          <p:cNvSpPr>
            <a:spLocks noGrp="1"/>
          </p:cNvSpPr>
          <p:nvPr>
            <p:ph idx="1"/>
          </p:nvPr>
        </p:nvSpPr>
        <p:spPr/>
        <p:txBody>
          <a:bodyPr/>
          <a:lstStyle/>
          <a:p>
            <a:pPr marL="228600" lvl="2"/>
            <a:r>
              <a:rPr lang="en-US" dirty="0" smtClean="0"/>
              <a:t>loading </a:t>
            </a:r>
            <a:r>
              <a:rPr lang="en-US" dirty="0"/>
              <a:t>the data into a data warehouse or data repository other reporting applications</a:t>
            </a:r>
          </a:p>
          <a:p>
            <a:endParaRPr lang="en-US" dirty="0"/>
          </a:p>
        </p:txBody>
      </p:sp>
    </p:spTree>
    <p:extLst>
      <p:ext uri="{BB962C8B-B14F-4D97-AF65-F5344CB8AC3E}">
        <p14:creationId xmlns:p14="http://schemas.microsoft.com/office/powerpoint/2010/main" val="16539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sql</a:t>
            </a:r>
            <a:endParaRPr lang="en-US" dirty="0"/>
          </a:p>
        </p:txBody>
      </p:sp>
      <p:sp>
        <p:nvSpPr>
          <p:cNvPr id="3" name="Content Placeholder 2"/>
          <p:cNvSpPr>
            <a:spLocks noGrp="1"/>
          </p:cNvSpPr>
          <p:nvPr>
            <p:ph idx="1"/>
          </p:nvPr>
        </p:nvSpPr>
        <p:spPr/>
        <p:txBody>
          <a:bodyPr/>
          <a:lstStyle/>
          <a:p>
            <a:r>
              <a:rPr lang="en-US" dirty="0" smtClean="0"/>
              <a:t>Structured Query Language </a:t>
            </a:r>
            <a:r>
              <a:rPr lang="mr-IN" dirty="0" smtClean="0"/>
              <a:t>–</a:t>
            </a:r>
            <a:r>
              <a:rPr lang="en-US" dirty="0" smtClean="0"/>
              <a:t> a language to add, update, and delete (basically manage) relational databases (and data warehouses)</a:t>
            </a:r>
          </a:p>
          <a:p>
            <a:r>
              <a:rPr lang="en-US" dirty="0" smtClean="0"/>
              <a:t>Mostly universal across flavors (some exceptions)</a:t>
            </a:r>
            <a:endParaRPr lang="en-US" dirty="0"/>
          </a:p>
        </p:txBody>
      </p:sp>
    </p:spTree>
    <p:extLst>
      <p:ext uri="{BB962C8B-B14F-4D97-AF65-F5344CB8AC3E}">
        <p14:creationId xmlns:p14="http://schemas.microsoft.com/office/powerpoint/2010/main" val="9473280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t>
            </a:r>
            <a:r>
              <a:rPr lang="en-US" dirty="0" err="1" smtClean="0"/>
              <a:t>sql</a:t>
            </a:r>
            <a:r>
              <a:rPr lang="en-US" dirty="0" smtClean="0"/>
              <a:t> commands</a:t>
            </a:r>
            <a:endParaRPr lang="en-US" dirty="0"/>
          </a:p>
        </p:txBody>
      </p:sp>
      <p:sp>
        <p:nvSpPr>
          <p:cNvPr id="3" name="Content Placeholder 2"/>
          <p:cNvSpPr>
            <a:spLocks noGrp="1"/>
          </p:cNvSpPr>
          <p:nvPr>
            <p:ph idx="1"/>
          </p:nvPr>
        </p:nvSpPr>
        <p:spPr>
          <a:xfrm>
            <a:off x="2231136" y="2638044"/>
            <a:ext cx="7729728" cy="3886324"/>
          </a:xfrm>
        </p:spPr>
        <p:txBody>
          <a:bodyPr>
            <a:normAutofit lnSpcReduction="10000"/>
          </a:bodyPr>
          <a:lstStyle/>
          <a:p>
            <a:r>
              <a:rPr lang="en-US" dirty="0" smtClean="0"/>
              <a:t>Select</a:t>
            </a:r>
          </a:p>
          <a:p>
            <a:r>
              <a:rPr lang="en-US" dirty="0" smtClean="0"/>
              <a:t>Insert</a:t>
            </a:r>
          </a:p>
          <a:p>
            <a:r>
              <a:rPr lang="en-US" dirty="0" smtClean="0"/>
              <a:t>Update</a:t>
            </a:r>
          </a:p>
          <a:p>
            <a:r>
              <a:rPr lang="en-US" dirty="0" smtClean="0"/>
              <a:t>Delete</a:t>
            </a:r>
          </a:p>
          <a:p>
            <a:endParaRPr lang="en-US" dirty="0"/>
          </a:p>
          <a:p>
            <a:r>
              <a:rPr lang="en-US" dirty="0" smtClean="0"/>
              <a:t>We also use where clauses, joins, ordering, grouping, wildcards, and functions to make these statements even more powerful.</a:t>
            </a:r>
          </a:p>
          <a:p>
            <a:endParaRPr lang="en-US" dirty="0"/>
          </a:p>
          <a:p>
            <a:r>
              <a:rPr lang="en-US" dirty="0" smtClean="0"/>
              <a:t>Well-designed databases ensure that cascading is built in.  This means that if you delete a record in a main table and there are related records in other tables, those records will also be deleted. </a:t>
            </a:r>
            <a:r>
              <a:rPr lang="mr-IN" dirty="0" smtClean="0"/>
              <a:t>–</a:t>
            </a:r>
            <a:r>
              <a:rPr lang="en-US" dirty="0" smtClean="0"/>
              <a:t> avoid orphaned records</a:t>
            </a:r>
            <a:endParaRPr lang="en-US" dirty="0"/>
          </a:p>
        </p:txBody>
      </p:sp>
    </p:spTree>
    <p:extLst>
      <p:ext uri="{BB962C8B-B14F-4D97-AF65-F5344CB8AC3E}">
        <p14:creationId xmlns:p14="http://schemas.microsoft.com/office/powerpoint/2010/main" val="20968302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32CA806D-F450-4F6B-9FF3-EB0171662FB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2"/>
            <a:ext cx="6096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B791AD2C-CC88-4D7E-B1D6-1B29DC26C65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157" y="479893"/>
            <a:ext cx="5123687" cy="5458969"/>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263402C5-1FD9-4C00-B6E9-C7C0369C3C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3355" y="644485"/>
            <a:ext cx="4756891" cy="51297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9276491" y="1207439"/>
            <a:ext cx="2090609" cy="1515691"/>
          </a:xfrm>
          <a:prstGeom prst="rect">
            <a:avLst/>
          </a:prstGeom>
        </p:spPr>
      </p:pic>
      <p:pic>
        <p:nvPicPr>
          <p:cNvPr id="5" name="Picture 4"/>
          <p:cNvPicPr>
            <a:picLocks noChangeAspect="1"/>
          </p:cNvPicPr>
          <p:nvPr/>
        </p:nvPicPr>
        <p:blipFill>
          <a:blip r:embed="rId3"/>
          <a:stretch>
            <a:fillRect/>
          </a:stretch>
        </p:blipFill>
        <p:spPr>
          <a:xfrm>
            <a:off x="6941976" y="3663008"/>
            <a:ext cx="2161367" cy="1566991"/>
          </a:xfrm>
          <a:prstGeom prst="rect">
            <a:avLst/>
          </a:prstGeom>
        </p:spPr>
      </p:pic>
      <p:pic>
        <p:nvPicPr>
          <p:cNvPr id="6" name="Picture 5"/>
          <p:cNvPicPr>
            <a:picLocks noChangeAspect="1"/>
          </p:cNvPicPr>
          <p:nvPr/>
        </p:nvPicPr>
        <p:blipFill>
          <a:blip r:embed="rId4"/>
          <a:stretch>
            <a:fillRect/>
          </a:stretch>
        </p:blipFill>
        <p:spPr>
          <a:xfrm>
            <a:off x="6941977" y="1181790"/>
            <a:ext cx="2161366" cy="1566990"/>
          </a:xfrm>
          <a:prstGeom prst="rect">
            <a:avLst/>
          </a:prstGeom>
        </p:spPr>
      </p:pic>
      <p:pic>
        <p:nvPicPr>
          <p:cNvPr id="7" name="Picture 6"/>
          <p:cNvPicPr>
            <a:picLocks noChangeAspect="1"/>
          </p:cNvPicPr>
          <p:nvPr/>
        </p:nvPicPr>
        <p:blipFill>
          <a:blip r:embed="rId5"/>
          <a:stretch>
            <a:fillRect/>
          </a:stretch>
        </p:blipFill>
        <p:spPr>
          <a:xfrm>
            <a:off x="9276491" y="3688658"/>
            <a:ext cx="2090609" cy="1515691"/>
          </a:xfrm>
          <a:prstGeom prst="rect">
            <a:avLst/>
          </a:prstGeom>
        </p:spPr>
      </p:pic>
      <p:sp>
        <p:nvSpPr>
          <p:cNvPr id="2" name="Title 1"/>
          <p:cNvSpPr>
            <a:spLocks noGrp="1"/>
          </p:cNvSpPr>
          <p:nvPr>
            <p:ph type="title"/>
          </p:nvPr>
        </p:nvSpPr>
        <p:spPr>
          <a:xfrm>
            <a:off x="804671" y="964692"/>
            <a:ext cx="4879901" cy="1188720"/>
          </a:xfrm>
        </p:spPr>
        <p:txBody>
          <a:bodyPr>
            <a:normAutofit/>
          </a:bodyPr>
          <a:lstStyle/>
          <a:p>
            <a:r>
              <a:rPr lang="en-US" dirty="0"/>
              <a:t>joins</a:t>
            </a:r>
          </a:p>
        </p:txBody>
      </p:sp>
      <p:sp>
        <p:nvSpPr>
          <p:cNvPr id="3" name="Content Placeholder 2"/>
          <p:cNvSpPr>
            <a:spLocks noGrp="1"/>
          </p:cNvSpPr>
          <p:nvPr>
            <p:ph idx="1"/>
          </p:nvPr>
        </p:nvSpPr>
        <p:spPr>
          <a:xfrm>
            <a:off x="804672" y="2638044"/>
            <a:ext cx="4805172" cy="3101983"/>
          </a:xfrm>
        </p:spPr>
        <p:txBody>
          <a:bodyPr>
            <a:normAutofit/>
          </a:bodyPr>
          <a:lstStyle/>
          <a:p>
            <a:endParaRPr lang="en-US" sz="1600"/>
          </a:p>
        </p:txBody>
      </p:sp>
    </p:spTree>
    <p:extLst>
      <p:ext uri="{BB962C8B-B14F-4D97-AF65-F5344CB8AC3E}">
        <p14:creationId xmlns:p14="http://schemas.microsoft.com/office/powerpoint/2010/main" val="2591975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6515FC82-3453-4CBE-8895-4CCFF33952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C5FD847B-65C0-4027-8DFC-70CB424514F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3366" y="2864752"/>
            <a:ext cx="6227064" cy="113643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Title 1"/>
          <p:cNvSpPr>
            <a:spLocks noGrp="1"/>
          </p:cNvSpPr>
          <p:nvPr>
            <p:ph type="title"/>
          </p:nvPr>
        </p:nvSpPr>
        <p:spPr>
          <a:xfrm>
            <a:off x="804672" y="964692"/>
            <a:ext cx="3066937" cy="1188720"/>
          </a:xfrm>
        </p:spPr>
        <p:txBody>
          <a:bodyPr>
            <a:normAutofit/>
          </a:bodyPr>
          <a:lstStyle/>
          <a:p>
            <a:r>
              <a:rPr lang="en-US" dirty="0"/>
              <a:t>DBMS</a:t>
            </a:r>
          </a:p>
        </p:txBody>
      </p:sp>
      <p:sp>
        <p:nvSpPr>
          <p:cNvPr id="3" name="Content Placeholder 2"/>
          <p:cNvSpPr>
            <a:spLocks noGrp="1"/>
          </p:cNvSpPr>
          <p:nvPr>
            <p:ph idx="1"/>
          </p:nvPr>
        </p:nvSpPr>
        <p:spPr>
          <a:xfrm>
            <a:off x="803244" y="2638044"/>
            <a:ext cx="3063765" cy="3263206"/>
          </a:xfrm>
        </p:spPr>
        <p:txBody>
          <a:bodyPr>
            <a:normAutofit/>
          </a:bodyPr>
          <a:lstStyle/>
          <a:p>
            <a:pPr>
              <a:lnSpc>
                <a:spcPct val="90000"/>
              </a:lnSpc>
            </a:pPr>
            <a:r>
              <a:rPr lang="en-US" sz="1300" dirty="0"/>
              <a:t>DBMS – Database Management System</a:t>
            </a:r>
          </a:p>
          <a:p>
            <a:pPr>
              <a:lnSpc>
                <a:spcPct val="90000"/>
              </a:lnSpc>
            </a:pPr>
            <a:r>
              <a:rPr lang="en-US" sz="1300" dirty="0"/>
              <a:t>defines, creates, and maintains a database.</a:t>
            </a:r>
          </a:p>
          <a:p>
            <a:pPr>
              <a:lnSpc>
                <a:spcPct val="90000"/>
              </a:lnSpc>
            </a:pPr>
            <a:r>
              <a:rPr lang="en-US" sz="1300" dirty="0"/>
              <a:t>Allows users controlled access to data in the database.</a:t>
            </a:r>
          </a:p>
          <a:p>
            <a:pPr>
              <a:lnSpc>
                <a:spcPct val="90000"/>
              </a:lnSpc>
            </a:pPr>
            <a:r>
              <a:rPr lang="en-US" sz="1300" dirty="0"/>
              <a:t>A combination of 5 components:</a:t>
            </a:r>
          </a:p>
          <a:p>
            <a:pPr lvl="1">
              <a:lnSpc>
                <a:spcPct val="90000"/>
              </a:lnSpc>
            </a:pPr>
            <a:r>
              <a:rPr lang="en-US" sz="1300" dirty="0"/>
              <a:t>Hardware</a:t>
            </a:r>
          </a:p>
          <a:p>
            <a:pPr lvl="1">
              <a:lnSpc>
                <a:spcPct val="90000"/>
              </a:lnSpc>
            </a:pPr>
            <a:r>
              <a:rPr lang="en-US" sz="1300" dirty="0"/>
              <a:t>Software</a:t>
            </a:r>
          </a:p>
          <a:p>
            <a:pPr lvl="1">
              <a:lnSpc>
                <a:spcPct val="90000"/>
              </a:lnSpc>
            </a:pPr>
            <a:r>
              <a:rPr lang="en-US" sz="1300" dirty="0"/>
              <a:t>Data</a:t>
            </a:r>
          </a:p>
          <a:p>
            <a:pPr lvl="1">
              <a:lnSpc>
                <a:spcPct val="90000"/>
              </a:lnSpc>
            </a:pPr>
            <a:r>
              <a:rPr lang="en-US" sz="1300" dirty="0"/>
              <a:t>Users</a:t>
            </a:r>
          </a:p>
          <a:p>
            <a:pPr lvl="1">
              <a:lnSpc>
                <a:spcPct val="90000"/>
              </a:lnSpc>
            </a:pPr>
            <a:r>
              <a:rPr lang="en-US" sz="1300" dirty="0"/>
              <a:t>Procedures</a:t>
            </a:r>
          </a:p>
        </p:txBody>
      </p:sp>
    </p:spTree>
    <p:extLst>
      <p:ext uri="{BB962C8B-B14F-4D97-AF65-F5344CB8AC3E}">
        <p14:creationId xmlns:p14="http://schemas.microsoft.com/office/powerpoint/2010/main" val="3182718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Dbms</a:t>
            </a:r>
            <a:r>
              <a:rPr lang="en-US" dirty="0" smtClean="0"/>
              <a:t> components</a:t>
            </a:r>
            <a:endParaRPr lang="en-US" dirty="0"/>
          </a:p>
        </p:txBody>
      </p:sp>
      <p:sp>
        <p:nvSpPr>
          <p:cNvPr id="3" name="Content Placeholder 2"/>
          <p:cNvSpPr>
            <a:spLocks noGrp="1"/>
          </p:cNvSpPr>
          <p:nvPr>
            <p:ph idx="1"/>
          </p:nvPr>
        </p:nvSpPr>
        <p:spPr/>
        <p:txBody>
          <a:bodyPr>
            <a:normAutofit lnSpcReduction="10000"/>
          </a:bodyPr>
          <a:lstStyle/>
          <a:p>
            <a:r>
              <a:rPr lang="en-US" dirty="0"/>
              <a:t>Hardware – </a:t>
            </a:r>
            <a:r>
              <a:rPr lang="en-US" dirty="0" smtClean="0"/>
              <a:t>the </a:t>
            </a:r>
            <a:r>
              <a:rPr lang="en-US" dirty="0"/>
              <a:t>physical computer system that allows physical access to data</a:t>
            </a:r>
            <a:r>
              <a:rPr lang="en-US" dirty="0" smtClean="0"/>
              <a:t>.</a:t>
            </a:r>
          </a:p>
          <a:p>
            <a:r>
              <a:rPr lang="en-US" dirty="0" smtClean="0"/>
              <a:t>Software </a:t>
            </a:r>
            <a:r>
              <a:rPr lang="en-US" dirty="0"/>
              <a:t>– </a:t>
            </a:r>
            <a:r>
              <a:rPr lang="en-US" dirty="0" smtClean="0"/>
              <a:t>the </a:t>
            </a:r>
            <a:r>
              <a:rPr lang="en-US" dirty="0"/>
              <a:t>actual program that allows users to access, maintain, and update physical data</a:t>
            </a:r>
            <a:r>
              <a:rPr lang="en-US" dirty="0" smtClean="0"/>
              <a:t>.</a:t>
            </a:r>
          </a:p>
          <a:p>
            <a:r>
              <a:rPr lang="en-US" dirty="0" smtClean="0"/>
              <a:t>Data </a:t>
            </a:r>
            <a:r>
              <a:rPr lang="en-US" dirty="0"/>
              <a:t>– stored physically on the storage </a:t>
            </a:r>
            <a:r>
              <a:rPr lang="en-US" dirty="0" smtClean="0"/>
              <a:t>devices</a:t>
            </a:r>
          </a:p>
          <a:p>
            <a:r>
              <a:rPr lang="en-US" dirty="0" smtClean="0"/>
              <a:t>Users –</a:t>
            </a:r>
          </a:p>
          <a:p>
            <a:pPr lvl="1"/>
            <a:r>
              <a:rPr lang="en-US" dirty="0" smtClean="0"/>
              <a:t>End </a:t>
            </a:r>
            <a:r>
              <a:rPr lang="en-US" dirty="0"/>
              <a:t>users - Normal user  and  DBA (</a:t>
            </a:r>
            <a:r>
              <a:rPr lang="en-US" dirty="0" smtClean="0"/>
              <a:t>Database Administrator)</a:t>
            </a:r>
          </a:p>
          <a:p>
            <a:pPr lvl="1"/>
            <a:r>
              <a:rPr lang="en-US" dirty="0" smtClean="0"/>
              <a:t>Application programs</a:t>
            </a:r>
          </a:p>
          <a:p>
            <a:r>
              <a:rPr lang="en-US" dirty="0" smtClean="0"/>
              <a:t>Procedures </a:t>
            </a:r>
            <a:r>
              <a:rPr lang="en-US" dirty="0"/>
              <a:t>– </a:t>
            </a:r>
            <a:br>
              <a:rPr lang="en-US" dirty="0"/>
            </a:br>
            <a:r>
              <a:rPr lang="en-US" dirty="0"/>
              <a:t>a set of rules that should be clearly defined and followed by the users</a:t>
            </a:r>
          </a:p>
        </p:txBody>
      </p:sp>
    </p:spTree>
    <p:extLst>
      <p:ext uri="{BB962C8B-B14F-4D97-AF65-F5344CB8AC3E}">
        <p14:creationId xmlns:p14="http://schemas.microsoft.com/office/powerpoint/2010/main" val="2087483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Flavors of databases</a:t>
            </a:r>
            <a:endParaRPr lang="en-US" dirty="0"/>
          </a:p>
        </p:txBody>
      </p:sp>
      <p:sp>
        <p:nvSpPr>
          <p:cNvPr id="3" name="Content Placeholder 2"/>
          <p:cNvSpPr>
            <a:spLocks noGrp="1"/>
          </p:cNvSpPr>
          <p:nvPr>
            <p:ph idx="1"/>
          </p:nvPr>
        </p:nvSpPr>
        <p:spPr/>
        <p:txBody>
          <a:bodyPr>
            <a:normAutofit lnSpcReduction="10000"/>
          </a:bodyPr>
          <a:lstStyle/>
          <a:p>
            <a:r>
              <a:rPr lang="en-US" dirty="0" smtClean="0"/>
              <a:t>Microsoft SQL Server</a:t>
            </a:r>
          </a:p>
          <a:p>
            <a:r>
              <a:rPr lang="en-US" dirty="0" smtClean="0"/>
              <a:t>Oracle</a:t>
            </a:r>
          </a:p>
          <a:p>
            <a:r>
              <a:rPr lang="en-US" dirty="0" smtClean="0"/>
              <a:t>MySQL (by Oracle)</a:t>
            </a:r>
          </a:p>
          <a:p>
            <a:r>
              <a:rPr lang="en-US" dirty="0" smtClean="0"/>
              <a:t>IBM DB2</a:t>
            </a:r>
          </a:p>
          <a:p>
            <a:r>
              <a:rPr lang="en-US" dirty="0" smtClean="0"/>
              <a:t>Microsoft SQL Server</a:t>
            </a:r>
          </a:p>
          <a:p>
            <a:r>
              <a:rPr lang="en-US" dirty="0" smtClean="0"/>
              <a:t>The above are all traditional relational DBMS</a:t>
            </a:r>
          </a:p>
          <a:p>
            <a:r>
              <a:rPr lang="en-US" dirty="0" smtClean="0"/>
              <a:t>There are also NOSQL databases types</a:t>
            </a:r>
          </a:p>
          <a:p>
            <a:r>
              <a:rPr lang="en-US" dirty="0" smtClean="0"/>
              <a:t>Big Data are NOT stored in traditional DBMS solutions.</a:t>
            </a:r>
          </a:p>
        </p:txBody>
      </p:sp>
    </p:spTree>
    <p:extLst>
      <p:ext uri="{BB962C8B-B14F-4D97-AF65-F5344CB8AC3E}">
        <p14:creationId xmlns:p14="http://schemas.microsoft.com/office/powerpoint/2010/main" val="382494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6515FC82-3453-4CBE-8895-4CCFF339529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C5FD847B-65C0-4027-8DFC-70CB424514F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3366" y="1471446"/>
            <a:ext cx="6227064" cy="39230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Title 1"/>
          <p:cNvSpPr>
            <a:spLocks noGrp="1"/>
          </p:cNvSpPr>
          <p:nvPr>
            <p:ph type="title"/>
          </p:nvPr>
        </p:nvSpPr>
        <p:spPr>
          <a:xfrm>
            <a:off x="804672" y="964692"/>
            <a:ext cx="3066937" cy="1188720"/>
          </a:xfrm>
        </p:spPr>
        <p:txBody>
          <a:bodyPr>
            <a:normAutofit/>
          </a:bodyPr>
          <a:lstStyle/>
          <a:p>
            <a:r>
              <a:rPr lang="en-US" dirty="0"/>
              <a:t>Relational databases</a:t>
            </a:r>
          </a:p>
        </p:txBody>
      </p:sp>
      <p:sp>
        <p:nvSpPr>
          <p:cNvPr id="3" name="Content Placeholder 2"/>
          <p:cNvSpPr>
            <a:spLocks noGrp="1"/>
          </p:cNvSpPr>
          <p:nvPr>
            <p:ph idx="1"/>
          </p:nvPr>
        </p:nvSpPr>
        <p:spPr>
          <a:xfrm>
            <a:off x="803244" y="2638044"/>
            <a:ext cx="3063765" cy="3263206"/>
          </a:xfrm>
        </p:spPr>
        <p:txBody>
          <a:bodyPr>
            <a:normAutofit/>
          </a:bodyPr>
          <a:lstStyle/>
          <a:p>
            <a:r>
              <a:rPr lang="en-US" dirty="0"/>
              <a:t>Data are organized in two-dimensional tables called relations.</a:t>
            </a:r>
          </a:p>
          <a:p>
            <a:r>
              <a:rPr lang="en-US"/>
              <a:t>The </a:t>
            </a:r>
            <a:r>
              <a:rPr lang="en-US" dirty="0"/>
              <a:t>tables are related to each </a:t>
            </a:r>
            <a:r>
              <a:rPr lang="en-US" err="1"/>
              <a:t>other</a:t>
            </a:r>
            <a:r>
              <a:rPr lang="en-US"/>
              <a:t>.</a:t>
            </a:r>
          </a:p>
          <a:p>
            <a:r>
              <a:rPr lang="en-US"/>
              <a:t>The </a:t>
            </a:r>
            <a:r>
              <a:rPr lang="en-US" dirty="0"/>
              <a:t>most popular model.</a:t>
            </a:r>
          </a:p>
        </p:txBody>
      </p:sp>
    </p:spTree>
    <p:extLst>
      <p:ext uri="{BB962C8B-B14F-4D97-AF65-F5344CB8AC3E}">
        <p14:creationId xmlns:p14="http://schemas.microsoft.com/office/powerpoint/2010/main" val="2185945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660E788-AFA9-4A1B-9991-6AA74632A15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7763" y="1554708"/>
            <a:ext cx="6250769" cy="358771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Title 1"/>
          <p:cNvSpPr>
            <a:spLocks noGrp="1"/>
          </p:cNvSpPr>
          <p:nvPr>
            <p:ph type="title"/>
          </p:nvPr>
        </p:nvSpPr>
        <p:spPr>
          <a:xfrm>
            <a:off x="643467" y="643467"/>
            <a:ext cx="3363974" cy="1728044"/>
          </a:xfrm>
          <a:noFill/>
          <a:ln>
            <a:solidFill>
              <a:schemeClr val="bg1"/>
            </a:solidFill>
          </a:ln>
        </p:spPr>
        <p:txBody>
          <a:bodyPr wrap="square">
            <a:normAutofit/>
          </a:bodyPr>
          <a:lstStyle/>
          <a:p>
            <a:r>
              <a:rPr lang="en-US">
                <a:solidFill>
                  <a:schemeClr val="bg1"/>
                </a:solidFill>
              </a:rPr>
              <a:t>What is a relation?</a:t>
            </a:r>
          </a:p>
        </p:txBody>
      </p:sp>
      <p:sp>
        <p:nvSpPr>
          <p:cNvPr id="3" name="Content Placeholder 2"/>
          <p:cNvSpPr>
            <a:spLocks noGrp="1"/>
          </p:cNvSpPr>
          <p:nvPr>
            <p:ph idx="1"/>
          </p:nvPr>
        </p:nvSpPr>
        <p:spPr>
          <a:xfrm>
            <a:off x="643468" y="2638044"/>
            <a:ext cx="3363974" cy="3415622"/>
          </a:xfrm>
        </p:spPr>
        <p:txBody>
          <a:bodyPr>
            <a:normAutofit/>
          </a:bodyPr>
          <a:lstStyle/>
          <a:p>
            <a:pPr>
              <a:lnSpc>
                <a:spcPct val="90000"/>
              </a:lnSpc>
            </a:pPr>
            <a:r>
              <a:rPr lang="en-US" sz="1500">
                <a:solidFill>
                  <a:schemeClr val="bg1"/>
                </a:solidFill>
              </a:rPr>
              <a:t>Name – each relation in a relational database should have a name that is unique among other relations.</a:t>
            </a:r>
          </a:p>
          <a:p>
            <a:pPr>
              <a:lnSpc>
                <a:spcPct val="90000"/>
              </a:lnSpc>
            </a:pPr>
            <a:r>
              <a:rPr lang="en-US" sz="1500">
                <a:solidFill>
                  <a:schemeClr val="bg1"/>
                </a:solidFill>
              </a:rPr>
              <a:t>Attribute – each column in a relation. </a:t>
            </a:r>
          </a:p>
          <a:p>
            <a:pPr lvl="1">
              <a:lnSpc>
                <a:spcPct val="90000"/>
              </a:lnSpc>
            </a:pPr>
            <a:r>
              <a:rPr lang="en-US" sz="1500">
                <a:solidFill>
                  <a:schemeClr val="bg1"/>
                </a:solidFill>
              </a:rPr>
              <a:t>The degree of the relation – the total number of attributes for a relation.</a:t>
            </a:r>
          </a:p>
          <a:p>
            <a:pPr>
              <a:lnSpc>
                <a:spcPct val="90000"/>
              </a:lnSpc>
            </a:pPr>
            <a:r>
              <a:rPr lang="en-US" sz="1500">
                <a:solidFill>
                  <a:schemeClr val="bg1"/>
                </a:solidFill>
              </a:rPr>
              <a:t>Tuple – each row in a relation.</a:t>
            </a:r>
          </a:p>
          <a:p>
            <a:pPr lvl="1">
              <a:lnSpc>
                <a:spcPct val="90000"/>
              </a:lnSpc>
            </a:pPr>
            <a:r>
              <a:rPr lang="en-US" sz="1500">
                <a:solidFill>
                  <a:schemeClr val="bg1"/>
                </a:solidFill>
              </a:rPr>
              <a:t>The cardinality of the relation – the total number of rows in a relation. </a:t>
            </a:r>
          </a:p>
        </p:txBody>
      </p:sp>
    </p:spTree>
    <p:extLst>
      <p:ext uri="{BB962C8B-B14F-4D97-AF65-F5344CB8AC3E}">
        <p14:creationId xmlns:p14="http://schemas.microsoft.com/office/powerpoint/2010/main" val="3306839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US" dirty="0"/>
          </a:p>
        </p:txBody>
      </p:sp>
      <p:sp>
        <p:nvSpPr>
          <p:cNvPr id="3" name="Content Placeholder 2"/>
          <p:cNvSpPr>
            <a:spLocks noGrp="1"/>
          </p:cNvSpPr>
          <p:nvPr>
            <p:ph idx="1"/>
          </p:nvPr>
        </p:nvSpPr>
        <p:spPr>
          <a:xfrm>
            <a:off x="2231136" y="2638044"/>
            <a:ext cx="7729728" cy="3957965"/>
          </a:xfrm>
        </p:spPr>
        <p:txBody>
          <a:bodyPr>
            <a:normAutofit fontScale="92500" lnSpcReduction="20000"/>
          </a:bodyPr>
          <a:lstStyle/>
          <a:p>
            <a:r>
              <a:rPr lang="en-US" dirty="0"/>
              <a:t>The database community has developed a series of guidelines for ensuring that databases are normalized. </a:t>
            </a:r>
            <a:endParaRPr lang="en-US" dirty="0" smtClean="0"/>
          </a:p>
          <a:p>
            <a:r>
              <a:rPr lang="en-US" dirty="0" smtClean="0"/>
              <a:t>These </a:t>
            </a:r>
            <a:r>
              <a:rPr lang="en-US" dirty="0"/>
              <a:t>are referred to as normal forms and are numbered from one (the lowest form of normalization, referred to as first normal form or 1NF) through five (fifth normal form or 5NF). </a:t>
            </a:r>
            <a:endParaRPr lang="en-US" dirty="0" smtClean="0"/>
          </a:p>
          <a:p>
            <a:r>
              <a:rPr lang="en-US" dirty="0" smtClean="0"/>
              <a:t>In </a:t>
            </a:r>
            <a:r>
              <a:rPr lang="en-US" dirty="0"/>
              <a:t>practical applications, you'll often see 1NF, 2NF, and 3NF along with the occasional 4NF</a:t>
            </a:r>
            <a:r>
              <a:rPr lang="en-US" dirty="0" smtClean="0"/>
              <a:t>.</a:t>
            </a:r>
          </a:p>
          <a:p>
            <a:r>
              <a:rPr lang="en-US" dirty="0" smtClean="0"/>
              <a:t>We won’t really discuss 4 or 5NF.</a:t>
            </a:r>
          </a:p>
          <a:p>
            <a:endParaRPr lang="en-US" dirty="0"/>
          </a:p>
          <a:p>
            <a:r>
              <a:rPr lang="en-US" dirty="0" smtClean="0"/>
              <a:t>There are problems with normalized databases in analytics.</a:t>
            </a:r>
          </a:p>
          <a:p>
            <a:endParaRPr lang="en-US" dirty="0"/>
          </a:p>
          <a:p>
            <a:r>
              <a:rPr lang="en-US" dirty="0" smtClean="0"/>
              <a:t>Excellent wiki article </a:t>
            </a:r>
            <a:r>
              <a:rPr lang="en-US" dirty="0"/>
              <a:t>describing normalization: </a:t>
            </a:r>
            <a:r>
              <a:rPr lang="en-US" dirty="0">
                <a:hlinkClick r:id="rId2"/>
              </a:rPr>
              <a:t>https://</a:t>
            </a:r>
            <a:r>
              <a:rPr lang="en-US" dirty="0" smtClean="0">
                <a:hlinkClick r:id="rId2"/>
              </a:rPr>
              <a:t>en.wikipedia.org/wiki/Database_normalization</a:t>
            </a:r>
            <a:r>
              <a:rPr lang="en-US" dirty="0" smtClean="0"/>
              <a:t> </a:t>
            </a:r>
            <a:endParaRPr lang="en-US" dirty="0"/>
          </a:p>
        </p:txBody>
      </p:sp>
    </p:spTree>
    <p:extLst>
      <p:ext uri="{BB962C8B-B14F-4D97-AF65-F5344CB8AC3E}">
        <p14:creationId xmlns:p14="http://schemas.microsoft.com/office/powerpoint/2010/main" val="146146648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387</TotalTime>
  <Words>1521</Words>
  <Application>Microsoft Macintosh PowerPoint</Application>
  <PresentationFormat>Widescreen</PresentationFormat>
  <Paragraphs>198</Paragraphs>
  <Slides>36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Calibri</vt:lpstr>
      <vt:lpstr>Gill Sans MT</vt:lpstr>
      <vt:lpstr>Mangal</vt:lpstr>
      <vt:lpstr>ＭＳ Ｐゴシック</vt:lpstr>
      <vt:lpstr>Arial</vt:lpstr>
      <vt:lpstr>Parcel</vt:lpstr>
      <vt:lpstr>Data Analytics bootcamp Monday - Day 3</vt:lpstr>
      <vt:lpstr>agenda</vt:lpstr>
      <vt:lpstr>What is a database?</vt:lpstr>
      <vt:lpstr>DBMS</vt:lpstr>
      <vt:lpstr>Dbms components</vt:lpstr>
      <vt:lpstr>Flavors of databases</vt:lpstr>
      <vt:lpstr>Relational databases</vt:lpstr>
      <vt:lpstr>What is a relation?</vt:lpstr>
      <vt:lpstr>normalization</vt:lpstr>
      <vt:lpstr>First normal – 1nf</vt:lpstr>
      <vt:lpstr>Second normal – 2nf</vt:lpstr>
      <vt:lpstr>Third normal – 3nf</vt:lpstr>
      <vt:lpstr>Why are databases normalized?</vt:lpstr>
      <vt:lpstr>Purpose of Data Warehouses</vt:lpstr>
      <vt:lpstr>Purpose of Data Warehouses</vt:lpstr>
      <vt:lpstr>Generations of Data Management</vt:lpstr>
      <vt:lpstr>Generations of Data Management</vt:lpstr>
      <vt:lpstr>Characteristics of Traditional DWs</vt:lpstr>
      <vt:lpstr>Generations of Data Management</vt:lpstr>
      <vt:lpstr>Generations of Data Management</vt:lpstr>
      <vt:lpstr>Generations of Data Management</vt:lpstr>
      <vt:lpstr>Time Horizons of Decision Making</vt:lpstr>
      <vt:lpstr>Why Real-Time?</vt:lpstr>
      <vt:lpstr>Response Time and Value</vt:lpstr>
      <vt:lpstr>Capture Latency – Refresh Interval</vt:lpstr>
      <vt:lpstr>Analysis Latency – Deliver Data</vt:lpstr>
      <vt:lpstr>Decision Latency – Action Taken</vt:lpstr>
      <vt:lpstr>Evolution of DWS</vt:lpstr>
      <vt:lpstr>Other DW Components</vt:lpstr>
      <vt:lpstr>A Generic DW Framework</vt:lpstr>
      <vt:lpstr>etl</vt:lpstr>
      <vt:lpstr>etl</vt:lpstr>
      <vt:lpstr>etl</vt:lpstr>
      <vt:lpstr>sql</vt:lpstr>
      <vt:lpstr>Common sql commands</vt:lpstr>
      <vt:lpstr>joins</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bootcamp Monday - Day 1</dc:title>
  <dc:creator>Sale, Michael</dc:creator>
  <cp:lastModifiedBy>Sale, Michael</cp:lastModifiedBy>
  <cp:revision>23</cp:revision>
  <dcterms:created xsi:type="dcterms:W3CDTF">2018-01-08T11:38:41Z</dcterms:created>
  <dcterms:modified xsi:type="dcterms:W3CDTF">2018-01-10T12:33:08Z</dcterms:modified>
</cp:coreProperties>
</file>