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35"/>
  </p:notesMasterIdLst>
  <p:handoutMasterIdLst>
    <p:handoutMasterId r:id="rId36"/>
  </p:handoutMasterIdLst>
  <p:sldIdLst>
    <p:sldId id="364" r:id="rId2"/>
    <p:sldId id="419" r:id="rId3"/>
    <p:sldId id="420" r:id="rId4"/>
    <p:sldId id="427" r:id="rId5"/>
    <p:sldId id="421" r:id="rId6"/>
    <p:sldId id="429" r:id="rId7"/>
    <p:sldId id="430" r:id="rId8"/>
    <p:sldId id="431" r:id="rId9"/>
    <p:sldId id="432" r:id="rId10"/>
    <p:sldId id="434" r:id="rId11"/>
    <p:sldId id="436" r:id="rId12"/>
    <p:sldId id="422" r:id="rId13"/>
    <p:sldId id="423" r:id="rId14"/>
    <p:sldId id="424" r:id="rId15"/>
    <p:sldId id="440" r:id="rId16"/>
    <p:sldId id="445" r:id="rId17"/>
    <p:sldId id="446" r:id="rId18"/>
    <p:sldId id="442" r:id="rId19"/>
    <p:sldId id="447" r:id="rId20"/>
    <p:sldId id="448" r:id="rId21"/>
    <p:sldId id="425" r:id="rId22"/>
    <p:sldId id="449" r:id="rId23"/>
    <p:sldId id="452" r:id="rId24"/>
    <p:sldId id="453" r:id="rId25"/>
    <p:sldId id="455" r:id="rId26"/>
    <p:sldId id="450" r:id="rId27"/>
    <p:sldId id="451" r:id="rId28"/>
    <p:sldId id="456" r:id="rId29"/>
    <p:sldId id="457" r:id="rId30"/>
    <p:sldId id="459" r:id="rId31"/>
    <p:sldId id="460" r:id="rId32"/>
    <p:sldId id="461" r:id="rId33"/>
    <p:sldId id="464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CC"/>
    <a:srgbClr val="FEDCD6"/>
    <a:srgbClr val="F85E08"/>
    <a:srgbClr val="FF3300"/>
    <a:srgbClr val="CC3300"/>
    <a:srgbClr val="FFA827"/>
    <a:srgbClr val="BE6A0E"/>
    <a:srgbClr val="EE8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2" autoAdjust="0"/>
    <p:restoredTop sz="87840" autoAdjust="0"/>
  </p:normalViewPr>
  <p:slideViewPr>
    <p:cSldViewPr>
      <p:cViewPr varScale="1">
        <p:scale>
          <a:sx n="60" d="100"/>
          <a:sy n="60" d="100"/>
        </p:scale>
        <p:origin x="1676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F6D3E4A-37A3-4652-979D-D59837553E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39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9535BD6-FAB7-4BE8-B3CD-462CB56F63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29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8D7486-BFD9-4FC1-89F5-286F5C3C7A80}" type="slidenum">
              <a:rPr lang="en-US" smtClean="0">
                <a:cs typeface="Arial" charset="0"/>
              </a:rPr>
              <a:pPr/>
              <a:t>1</a:t>
            </a:fld>
            <a:endParaRPr lang="en-US" dirty="0" smtClean="0">
              <a:cs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rgbClr val="F85E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60"/>
              <a:ext cx="5476" cy="29"/>
            </a:xfrm>
            <a:prstGeom prst="rect">
              <a:avLst/>
            </a:prstGeom>
            <a:solidFill>
              <a:srgbClr val="F85E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sp>
        <p:nvSpPr>
          <p:cNvPr id="93197" name="Rectangle 103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77497" y="3886200"/>
            <a:ext cx="7780703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dirty="0" smtClean="0"/>
              <a:t>Chapter 1</a:t>
            </a:r>
          </a:p>
          <a:p>
            <a:r>
              <a:rPr lang="en-US" dirty="0" smtClean="0"/>
              <a:t>Some Title 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50825"/>
            <a:ext cx="1951038" cy="58816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50825"/>
            <a:ext cx="5700712" cy="58816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193088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7" name="Rectangle 7"/>
          <p:cNvSpPr>
            <a:spLocks noChangeArrowheads="1"/>
          </p:cNvSpPr>
          <p:nvPr/>
        </p:nvSpPr>
        <p:spPr bwMode="gray">
          <a:xfrm>
            <a:off x="762000" y="623888"/>
            <a:ext cx="31750" cy="1052512"/>
          </a:xfrm>
          <a:prstGeom prst="rect">
            <a:avLst/>
          </a:prstGeom>
          <a:solidFill>
            <a:srgbClr val="EE841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b="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gray">
          <a:xfrm>
            <a:off x="442913" y="1414463"/>
            <a:ext cx="8226425" cy="31750"/>
          </a:xfrm>
          <a:prstGeom prst="rect">
            <a:avLst/>
          </a:prstGeom>
          <a:solidFill>
            <a:srgbClr val="EE841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b="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921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31776"/>
            <a:ext cx="7793037" cy="113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875" y="1524000"/>
            <a:ext cx="81772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76200" y="6430962"/>
            <a:ext cx="601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EE8411"/>
                </a:solidFill>
                <a:cs typeface="+mn-cs"/>
              </a:rPr>
              <a:t>8-</a:t>
            </a:r>
            <a:fld id="{930D3EF6-C8D8-4409-A7BA-DC47BF803ED5}" type="slidenum">
              <a:rPr lang="en-US" sz="1200" smtClean="0">
                <a:solidFill>
                  <a:srgbClr val="EE8411"/>
                </a:solidFill>
                <a:cs typeface="+mn-cs"/>
              </a:rPr>
              <a:pPr>
                <a:defRPr/>
              </a:pPr>
              <a:t>‹#›</a:t>
            </a:fld>
            <a:endParaRPr lang="en-US" sz="1200" dirty="0">
              <a:solidFill>
                <a:srgbClr val="EE8411"/>
              </a:solidFill>
              <a:cs typeface="+mn-cs"/>
            </a:endParaRPr>
          </a:p>
        </p:txBody>
      </p:sp>
      <p:sp>
        <p:nvSpPr>
          <p:cNvPr id="20" name="Rectangle 8"/>
          <p:cNvSpPr>
            <a:spLocks noChangeArrowheads="1"/>
          </p:cNvSpPr>
          <p:nvPr userDrawn="1"/>
        </p:nvSpPr>
        <p:spPr bwMode="gray">
          <a:xfrm>
            <a:off x="548265" y="6445250"/>
            <a:ext cx="8226425" cy="31750"/>
          </a:xfrm>
          <a:prstGeom prst="rect">
            <a:avLst/>
          </a:prstGeom>
          <a:solidFill>
            <a:srgbClr val="EE841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b="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21" name="Rectangle 8"/>
          <p:cNvSpPr>
            <a:spLocks noChangeArrowheads="1"/>
          </p:cNvSpPr>
          <p:nvPr userDrawn="1"/>
        </p:nvSpPr>
        <p:spPr bwMode="gray">
          <a:xfrm>
            <a:off x="541337" y="6705600"/>
            <a:ext cx="8226425" cy="31750"/>
          </a:xfrm>
          <a:prstGeom prst="rect">
            <a:avLst/>
          </a:prstGeom>
          <a:solidFill>
            <a:srgbClr val="EE841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b="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22" name="Rectangle 8"/>
          <p:cNvSpPr>
            <a:spLocks noChangeArrowheads="1"/>
          </p:cNvSpPr>
          <p:nvPr userDrawn="1"/>
        </p:nvSpPr>
        <p:spPr bwMode="gray">
          <a:xfrm>
            <a:off x="685800" y="6477000"/>
            <a:ext cx="428048" cy="228600"/>
          </a:xfrm>
          <a:prstGeom prst="rect">
            <a:avLst/>
          </a:prstGeom>
          <a:solidFill>
            <a:srgbClr val="EE841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b="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24" name="Rectangle 8"/>
          <p:cNvSpPr>
            <a:spLocks noChangeArrowheads="1"/>
          </p:cNvSpPr>
          <p:nvPr userDrawn="1"/>
        </p:nvSpPr>
        <p:spPr bwMode="gray">
          <a:xfrm>
            <a:off x="8182552" y="6477000"/>
            <a:ext cx="428048" cy="228600"/>
          </a:xfrm>
          <a:prstGeom prst="rect">
            <a:avLst/>
          </a:prstGeom>
          <a:solidFill>
            <a:srgbClr val="EE841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b="0" dirty="0">
              <a:solidFill>
                <a:schemeClr val="tx1"/>
              </a:solidFill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4000">
          <a:solidFill>
            <a:srgbClr val="F85E08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folHlink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fol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folHlink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folHlink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folHlink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folHlink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folHlink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fol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8486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F85E08"/>
                </a:solidFill>
              </a:rPr>
              <a:t>Chapter 8:</a:t>
            </a:r>
          </a:p>
          <a:p>
            <a:pPr eaLnBrk="1" hangingPunct="1">
              <a:defRPr/>
            </a:pPr>
            <a:r>
              <a:rPr lang="en-US" dirty="0" smtClean="0"/>
              <a:t>Web Analytics, Web Mining, and Social Analytics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304800"/>
            <a:ext cx="914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rgbClr val="F85E08"/>
                </a:solidFill>
              </a:rPr>
              <a:t/>
            </a:r>
            <a:br>
              <a:rPr lang="en-US" dirty="0" smtClean="0">
                <a:solidFill>
                  <a:srgbClr val="F85E08"/>
                </a:solidFill>
              </a:rPr>
            </a:br>
            <a:r>
              <a:rPr lang="en-US" dirty="0">
                <a:solidFill>
                  <a:srgbClr val="F85E08"/>
                </a:solidFill>
              </a:rPr>
              <a:t/>
            </a:r>
            <a:br>
              <a:rPr lang="en-US" dirty="0">
                <a:solidFill>
                  <a:srgbClr val="F85E08"/>
                </a:solidFill>
              </a:rPr>
            </a:br>
            <a:r>
              <a:rPr lang="en-US" smtClean="0">
                <a:solidFill>
                  <a:srgbClr val="F85E08"/>
                </a:solidFill>
              </a:rPr>
              <a:t/>
            </a:r>
            <a:br>
              <a:rPr lang="en-US" smtClean="0">
                <a:solidFill>
                  <a:srgbClr val="F85E08"/>
                </a:solidFill>
              </a:rPr>
            </a:br>
            <a:r>
              <a:rPr lang="en-US" sz="4000">
                <a:solidFill>
                  <a:srgbClr val="F85E08"/>
                </a:solidFill>
              </a:rPr>
              <a:t/>
            </a:r>
            <a:br>
              <a:rPr lang="en-US" sz="4000">
                <a:solidFill>
                  <a:srgbClr val="F85E08"/>
                </a:solidFill>
              </a:rPr>
            </a:br>
            <a:r>
              <a:rPr lang="en-US" sz="4000">
                <a:solidFill>
                  <a:srgbClr val="F85E08"/>
                </a:solidFill>
              </a:rPr>
              <a:t/>
            </a:r>
            <a:br>
              <a:rPr lang="en-US" sz="4000">
                <a:solidFill>
                  <a:srgbClr val="F85E08"/>
                </a:solidFill>
              </a:rPr>
            </a:br>
            <a:r>
              <a:rPr lang="en-US" sz="4000" b="0">
                <a:solidFill>
                  <a:srgbClr val="F85E08"/>
                </a:solidFill>
              </a:rPr>
              <a:t>Decision Support Systems and</a:t>
            </a:r>
            <a:br>
              <a:rPr lang="en-US" sz="4000" b="0">
                <a:solidFill>
                  <a:srgbClr val="F85E08"/>
                </a:solidFill>
              </a:rPr>
            </a:br>
            <a:r>
              <a:rPr lang="en-US" sz="4000" b="0">
                <a:solidFill>
                  <a:srgbClr val="F85E08"/>
                </a:solidFill>
              </a:rPr>
              <a:t>Business Intelligence</a:t>
            </a:r>
            <a:endParaRPr lang="en-US" sz="4000" b="0" dirty="0">
              <a:solidFill>
                <a:srgbClr val="F85E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31776"/>
            <a:ext cx="7916862" cy="1139824"/>
          </a:xfrm>
        </p:spPr>
        <p:txBody>
          <a:bodyPr/>
          <a:lstStyle/>
          <a:p>
            <a:r>
              <a:rPr lang="en-US" dirty="0"/>
              <a:t>Search Engine </a:t>
            </a:r>
            <a:r>
              <a:rPr lang="en-US" dirty="0" smtClean="0"/>
              <a:t>Optimization (SEO)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305800" cy="4800600"/>
          </a:xfrm>
        </p:spPr>
        <p:txBody>
          <a:bodyPr/>
          <a:lstStyle/>
          <a:p>
            <a:r>
              <a:rPr lang="en-US" sz="2800" dirty="0" smtClean="0"/>
              <a:t>It is </a:t>
            </a:r>
            <a:r>
              <a:rPr lang="en-US" sz="2800" dirty="0"/>
              <a:t>the intentional activity of affecting the visibility </a:t>
            </a:r>
            <a:r>
              <a:rPr lang="en-US" sz="2800" dirty="0" smtClean="0"/>
              <a:t>of an </a:t>
            </a:r>
            <a:r>
              <a:rPr lang="en-US" sz="2800" dirty="0"/>
              <a:t>e-commerce site or a Web site in a search engine’s natural (unpaid or organic) </a:t>
            </a:r>
            <a:r>
              <a:rPr lang="en-US" sz="2800" dirty="0" smtClean="0"/>
              <a:t>search results</a:t>
            </a:r>
          </a:p>
          <a:p>
            <a:r>
              <a:rPr lang="en-US" sz="2800" dirty="0" smtClean="0"/>
              <a:t>Part of an </a:t>
            </a:r>
            <a:r>
              <a:rPr lang="en-US" sz="2800" dirty="0"/>
              <a:t>Internet marketing </a:t>
            </a:r>
            <a:r>
              <a:rPr lang="en-US" sz="2800" dirty="0" smtClean="0"/>
              <a:t>strategy</a:t>
            </a:r>
          </a:p>
          <a:p>
            <a:r>
              <a:rPr lang="en-US" sz="2800" dirty="0" smtClean="0"/>
              <a:t>Based on knowing how a search engine works </a:t>
            </a:r>
          </a:p>
          <a:p>
            <a:pPr lvl="1"/>
            <a:r>
              <a:rPr lang="en-US" sz="2400" dirty="0" smtClean="0"/>
              <a:t>Content, HTML, keywords, external links, …</a:t>
            </a:r>
          </a:p>
          <a:p>
            <a:r>
              <a:rPr lang="en-US" sz="2800" dirty="0" smtClean="0"/>
              <a:t>Indexing based on …</a:t>
            </a:r>
          </a:p>
          <a:p>
            <a:pPr lvl="1"/>
            <a:r>
              <a:rPr lang="en-US" sz="2400" dirty="0" smtClean="0"/>
              <a:t>Webmaster submission of URL</a:t>
            </a:r>
          </a:p>
          <a:p>
            <a:pPr lvl="1"/>
            <a:r>
              <a:rPr lang="en-US" sz="2400" dirty="0" smtClean="0"/>
              <a:t>Proactively </a:t>
            </a:r>
            <a:r>
              <a:rPr lang="en-US" sz="2400" dirty="0"/>
              <a:t>and continuously crawling the </a:t>
            </a:r>
            <a:r>
              <a:rPr lang="en-US" sz="2400" dirty="0" smtClean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402721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Search </a:t>
            </a:r>
            <a:r>
              <a:rPr lang="en-US" dirty="0"/>
              <a:t>Engine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 recommended techniques (White-Hat SEO)</a:t>
            </a:r>
          </a:p>
          <a:p>
            <a:pPr lvl="1"/>
            <a:r>
              <a:rPr lang="en-US" dirty="0" smtClean="0"/>
              <a:t>Producing results based on good site design, accurate content (for users, not engines) </a:t>
            </a:r>
          </a:p>
          <a:p>
            <a:r>
              <a:rPr lang="en-US" dirty="0" smtClean="0"/>
              <a:t>Search </a:t>
            </a:r>
            <a:r>
              <a:rPr lang="en-US" dirty="0"/>
              <a:t>engine </a:t>
            </a:r>
            <a:r>
              <a:rPr lang="en-US" dirty="0" smtClean="0"/>
              <a:t>disapproved techniques (Black-Hat SEO)</a:t>
            </a:r>
          </a:p>
          <a:p>
            <a:pPr lvl="1"/>
            <a:r>
              <a:rPr lang="en-US" dirty="0" smtClean="0"/>
              <a:t>Spamdexing</a:t>
            </a:r>
            <a:r>
              <a:rPr lang="en-US" dirty="0"/>
              <a:t>? (search spam, search </a:t>
            </a:r>
            <a:r>
              <a:rPr lang="en-US" dirty="0" smtClean="0"/>
              <a:t>engine spam</a:t>
            </a:r>
            <a:r>
              <a:rPr lang="en-US" dirty="0"/>
              <a:t>, or search engine </a:t>
            </a:r>
            <a:r>
              <a:rPr lang="en-US" dirty="0" smtClean="0"/>
              <a:t>poisoning)</a:t>
            </a:r>
          </a:p>
          <a:p>
            <a:pPr lvl="1"/>
            <a:r>
              <a:rPr lang="en-US" dirty="0" smtClean="0"/>
              <a:t>Deception (what is shown is different to human and machine/spider)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3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Usage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sym typeface="Wingdings" panose="05000000000000000000" pitchFamily="2" charset="2"/>
              </a:rPr>
              <a:t> Web Ana</a:t>
            </a:r>
            <a:r>
              <a:rPr lang="en-US" dirty="0" smtClean="0">
                <a:sym typeface="Wingdings" panose="05000000000000000000" pitchFamily="2" charset="2"/>
              </a:rPr>
              <a:t>lytics!</a:t>
            </a:r>
            <a:endParaRPr lang="en-US" sz="3200" dirty="0" smtClean="0"/>
          </a:p>
          <a:p>
            <a:r>
              <a:rPr lang="en-US" sz="3200" dirty="0" smtClean="0"/>
              <a:t>Extraction of information from data generated through Web page visits and transactions…</a:t>
            </a:r>
          </a:p>
          <a:p>
            <a:pPr lvl="1"/>
            <a:r>
              <a:rPr lang="en-US" sz="2800" dirty="0" smtClean="0"/>
              <a:t>data stored in server access logs, referrer logs, agent logs, and client-side cookies</a:t>
            </a:r>
          </a:p>
          <a:p>
            <a:pPr lvl="1"/>
            <a:r>
              <a:rPr lang="en-US" sz="2800" dirty="0" smtClean="0"/>
              <a:t>user characteristics and usage profiles</a:t>
            </a:r>
          </a:p>
          <a:p>
            <a:pPr lvl="1"/>
            <a:r>
              <a:rPr lang="en-US" sz="2800" dirty="0" smtClean="0"/>
              <a:t>metadata, such as page attributes, content attributes, and usage data</a:t>
            </a:r>
          </a:p>
          <a:p>
            <a:r>
              <a:rPr lang="en-US" sz="3200" dirty="0" smtClean="0"/>
              <a:t>Clickstream data, clickstream analysis</a:t>
            </a:r>
            <a:endParaRPr lang="en-US" sz="28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980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Usage Mining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305800" cy="4800600"/>
          </a:xfrm>
        </p:spPr>
        <p:txBody>
          <a:bodyPr/>
          <a:lstStyle/>
          <a:p>
            <a:r>
              <a:rPr lang="en-US" sz="2800" dirty="0" smtClean="0"/>
              <a:t>Web usage mining applications</a:t>
            </a:r>
          </a:p>
          <a:p>
            <a:pPr lvl="1"/>
            <a:r>
              <a:rPr lang="en-US" sz="2400" dirty="0" smtClean="0"/>
              <a:t>Determine the lifetime value of clients</a:t>
            </a:r>
          </a:p>
          <a:p>
            <a:pPr lvl="1"/>
            <a:r>
              <a:rPr lang="en-US" sz="2400" dirty="0" smtClean="0"/>
              <a:t>Design cross-marketing strategies across products</a:t>
            </a:r>
          </a:p>
          <a:p>
            <a:pPr lvl="1"/>
            <a:r>
              <a:rPr lang="en-US" sz="2400" dirty="0" smtClean="0"/>
              <a:t>Evaluate promotional campaigns</a:t>
            </a:r>
          </a:p>
          <a:p>
            <a:pPr lvl="1"/>
            <a:r>
              <a:rPr lang="en-US" sz="2400" dirty="0" smtClean="0"/>
              <a:t>Target electronic ads and coupons at user groups based on user access patterns</a:t>
            </a:r>
          </a:p>
          <a:p>
            <a:pPr lvl="1"/>
            <a:r>
              <a:rPr lang="en-US" sz="2400" dirty="0" smtClean="0"/>
              <a:t>Predict user behavior based on previously learned rules and users' profiles</a:t>
            </a:r>
          </a:p>
          <a:p>
            <a:pPr lvl="1"/>
            <a:r>
              <a:rPr lang="en-US" sz="2400" dirty="0" smtClean="0"/>
              <a:t>Present dynamic information to users based on their interests and profiles</a:t>
            </a:r>
          </a:p>
          <a:p>
            <a:pPr lvl="1"/>
            <a:r>
              <a:rPr lang="en-US" sz="2400" dirty="0" smtClean="0"/>
              <a:t>…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293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Usage Mining </a:t>
            </a:r>
            <a:br>
              <a:rPr lang="en-US" dirty="0" smtClean="0"/>
            </a:b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00CC"/>
                </a:solidFill>
              </a:rPr>
              <a:t>Clickstream Analysis</a:t>
            </a:r>
            <a:r>
              <a:rPr lang="en-US" sz="3200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19960"/>
            <a:ext cx="8638312" cy="357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95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Analytics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382000" cy="4800600"/>
          </a:xfrm>
        </p:spPr>
        <p:txBody>
          <a:bodyPr/>
          <a:lstStyle/>
          <a:p>
            <a:r>
              <a:rPr lang="en-US" sz="2800" dirty="0" smtClean="0"/>
              <a:t>Provides near-real-time data to deliver invaluable information to …</a:t>
            </a:r>
          </a:p>
          <a:p>
            <a:pPr lvl="1"/>
            <a:r>
              <a:rPr lang="en-US" sz="2400" dirty="0" smtClean="0"/>
              <a:t>Improve site usability</a:t>
            </a:r>
          </a:p>
          <a:p>
            <a:pPr lvl="1"/>
            <a:r>
              <a:rPr lang="en-US" sz="2400" dirty="0" smtClean="0"/>
              <a:t>Manage marketing efforts</a:t>
            </a:r>
          </a:p>
          <a:p>
            <a:pPr lvl="1"/>
            <a:r>
              <a:rPr lang="en-US" sz="2400" dirty="0" smtClean="0"/>
              <a:t>Better document ROI, …</a:t>
            </a:r>
          </a:p>
          <a:p>
            <a:r>
              <a:rPr lang="en-US" sz="2800" dirty="0" smtClean="0"/>
              <a:t>Web analytics metric categories:</a:t>
            </a:r>
          </a:p>
          <a:p>
            <a:pPr lvl="1"/>
            <a:r>
              <a:rPr lang="en-US" sz="2400" dirty="0">
                <a:solidFill>
                  <a:srgbClr val="F85E08"/>
                </a:solidFill>
              </a:rPr>
              <a:t>Web site usability: </a:t>
            </a:r>
            <a:r>
              <a:rPr lang="en-US" sz="2400" dirty="0"/>
              <a:t>How were they using my Web site?</a:t>
            </a:r>
          </a:p>
          <a:p>
            <a:pPr lvl="1"/>
            <a:r>
              <a:rPr lang="en-US" sz="2400" dirty="0" smtClean="0">
                <a:solidFill>
                  <a:srgbClr val="F85E08"/>
                </a:solidFill>
              </a:rPr>
              <a:t>Traffic </a:t>
            </a:r>
            <a:r>
              <a:rPr lang="en-US" sz="2400" dirty="0">
                <a:solidFill>
                  <a:srgbClr val="F85E08"/>
                </a:solidFill>
              </a:rPr>
              <a:t>sources: </a:t>
            </a:r>
            <a:r>
              <a:rPr lang="en-US" sz="2400" dirty="0"/>
              <a:t>Where did they come from?</a:t>
            </a:r>
          </a:p>
          <a:p>
            <a:pPr lvl="1"/>
            <a:r>
              <a:rPr lang="en-US" sz="2400" dirty="0" smtClean="0">
                <a:solidFill>
                  <a:srgbClr val="F85E08"/>
                </a:solidFill>
              </a:rPr>
              <a:t>Visitor </a:t>
            </a:r>
            <a:r>
              <a:rPr lang="en-US" sz="2400" dirty="0">
                <a:solidFill>
                  <a:srgbClr val="F85E08"/>
                </a:solidFill>
              </a:rPr>
              <a:t>profiles: </a:t>
            </a:r>
            <a:r>
              <a:rPr lang="en-US" sz="2400" dirty="0"/>
              <a:t>What do my visitors look like?</a:t>
            </a:r>
          </a:p>
          <a:p>
            <a:pPr lvl="1"/>
            <a:r>
              <a:rPr lang="en-US" sz="2400" dirty="0" smtClean="0">
                <a:solidFill>
                  <a:srgbClr val="F85E08"/>
                </a:solidFill>
              </a:rPr>
              <a:t>Conversion </a:t>
            </a:r>
            <a:r>
              <a:rPr lang="en-US" sz="2400" dirty="0">
                <a:solidFill>
                  <a:srgbClr val="F85E08"/>
                </a:solidFill>
              </a:rPr>
              <a:t>statistics: </a:t>
            </a:r>
            <a:r>
              <a:rPr lang="en-US" sz="2400" dirty="0"/>
              <a:t>What does </a:t>
            </a:r>
            <a:r>
              <a:rPr lang="en-US" sz="2400" dirty="0" smtClean="0"/>
              <a:t>all this </a:t>
            </a:r>
            <a:r>
              <a:rPr lang="en-US" sz="2400" dirty="0"/>
              <a:t>mean for the business?</a:t>
            </a:r>
          </a:p>
        </p:txBody>
      </p:sp>
    </p:spTree>
    <p:extLst>
      <p:ext uri="{BB962C8B-B14F-4D97-AF65-F5344CB8AC3E}">
        <p14:creationId xmlns:p14="http://schemas.microsoft.com/office/powerpoint/2010/main" val="357238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Analytics </a:t>
            </a:r>
            <a:r>
              <a:rPr lang="en-US" dirty="0" smtClean="0"/>
              <a:t>Metrics</a:t>
            </a:r>
            <a:br>
              <a:rPr lang="en-US" dirty="0" smtClean="0"/>
            </a:br>
            <a:r>
              <a:rPr lang="en-US" dirty="0" smtClean="0"/>
              <a:t>- Web Site 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3657600" cy="38862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SzPct val="80000"/>
              <a:buNone/>
            </a:pPr>
            <a:r>
              <a:rPr lang="en-US" dirty="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Site Usability</a:t>
            </a:r>
            <a:endParaRPr lang="en-US" dirty="0" smtClean="0">
              <a:solidFill>
                <a:srgbClr val="F85E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dirty="0" smtClean="0"/>
              <a:t>Page views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dirty="0" smtClean="0"/>
              <a:t>Time on site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dirty="0" smtClean="0"/>
              <a:t>Downloads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dirty="0" smtClean="0"/>
              <a:t>Click map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dirty="0" smtClean="0"/>
              <a:t>Click paths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0" y="1828800"/>
            <a:ext cx="4191000" cy="38862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folHlink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fol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folHlink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folHlink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folHlink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folHlink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folHlink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folHlink"/>
                </a:solidFill>
                <a:latin typeface="+mn-lt"/>
              </a:defRPr>
            </a:lvl9pPr>
          </a:lstStyle>
          <a:p>
            <a:pPr marL="0" indent="0">
              <a:buSzPct val="80000"/>
              <a:buFont typeface="Wingdings" pitchFamily="2" charset="2"/>
              <a:buNone/>
            </a:pPr>
            <a:r>
              <a:rPr lang="en-US" b="0" kern="0" dirty="0" smtClean="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Traffic Source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b="0" kern="0" dirty="0" smtClean="0"/>
              <a:t>Referral Web sites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b="0" kern="0" dirty="0" smtClean="0"/>
              <a:t>Search engines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b="0" kern="0" dirty="0" smtClean="0"/>
              <a:t>Direct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b="0" kern="0" dirty="0" smtClean="0"/>
              <a:t>Offline campaigns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b="0" kern="0" dirty="0" smtClean="0"/>
              <a:t>Online </a:t>
            </a:r>
            <a:r>
              <a:rPr lang="en-US" b="0" kern="0" dirty="0"/>
              <a:t>campaigns</a:t>
            </a:r>
          </a:p>
        </p:txBody>
      </p:sp>
    </p:spTree>
    <p:extLst>
      <p:ext uri="{BB962C8B-B14F-4D97-AF65-F5344CB8AC3E}">
        <p14:creationId xmlns:p14="http://schemas.microsoft.com/office/powerpoint/2010/main" val="162984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Analytics </a:t>
            </a:r>
            <a:r>
              <a:rPr lang="en-US" dirty="0" smtClean="0"/>
              <a:t>Metrics</a:t>
            </a:r>
            <a:br>
              <a:rPr lang="en-US" dirty="0" smtClean="0"/>
            </a:br>
            <a:r>
              <a:rPr lang="en-US" dirty="0" smtClean="0"/>
              <a:t>- Web Site 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4114800" cy="38862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SzPct val="80000"/>
              <a:buNone/>
            </a:pPr>
            <a:r>
              <a:rPr lang="en-US" dirty="0" smtClean="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Visitor Profiles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dirty="0" smtClean="0"/>
              <a:t>Keywords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dirty="0" smtClean="0"/>
              <a:t>Content groupings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dirty="0" smtClean="0"/>
              <a:t>Geography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dirty="0" smtClean="0"/>
              <a:t>Time of day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dirty="0" smtClean="0"/>
              <a:t>Landing page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0" y="1828800"/>
            <a:ext cx="4419600" cy="38862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folHlink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fol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folHlink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folHlink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folHlink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folHlink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folHlink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folHlink"/>
                </a:solidFill>
                <a:latin typeface="+mn-lt"/>
              </a:defRPr>
            </a:lvl9pPr>
          </a:lstStyle>
          <a:p>
            <a:pPr marL="0" indent="0">
              <a:buSzPct val="80000"/>
              <a:buFont typeface="Wingdings" pitchFamily="2" charset="2"/>
              <a:buNone/>
            </a:pPr>
            <a:r>
              <a:rPr lang="en-US" b="0" kern="0" dirty="0" smtClean="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Conversion Statistics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b="0" kern="0" dirty="0" smtClean="0"/>
              <a:t>New visitors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b="0" kern="0" dirty="0" smtClean="0"/>
              <a:t>Returning visitors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b="0" kern="0" dirty="0" smtClean="0"/>
              <a:t>Leads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b="0" kern="0" dirty="0" smtClean="0"/>
              <a:t>Sales/conversions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b="0" kern="0" dirty="0" smtClean="0"/>
              <a:t>Abandonment rates</a:t>
            </a: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14128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Analytics Maturity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85E08"/>
                </a:solidFill>
              </a:rPr>
              <a:t>Maturity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smtClean="0"/>
              <a:t>degree </a:t>
            </a:r>
            <a:r>
              <a:rPr lang="en-US" sz="2800" dirty="0"/>
              <a:t>of proficiency, formality, and </a:t>
            </a:r>
            <a:r>
              <a:rPr lang="en-US" sz="2800" dirty="0" smtClean="0"/>
              <a:t>optimization of business models</a:t>
            </a:r>
          </a:p>
          <a:p>
            <a:r>
              <a:rPr lang="en-US" sz="2800" dirty="0" smtClean="0"/>
              <a:t>Business Intelligence </a:t>
            </a:r>
            <a:r>
              <a:rPr lang="en-US" sz="2800" dirty="0"/>
              <a:t>Maturity </a:t>
            </a:r>
            <a:r>
              <a:rPr lang="en-US" sz="2800" dirty="0" smtClean="0"/>
              <a:t>Model (TDWI)</a:t>
            </a:r>
          </a:p>
          <a:p>
            <a:pPr lvl="1"/>
            <a:r>
              <a:rPr lang="en-US" sz="2400" dirty="0"/>
              <a:t>Management </a:t>
            </a:r>
            <a:r>
              <a:rPr lang="en-US" sz="2400" dirty="0" smtClean="0"/>
              <a:t>Reporting ➔ </a:t>
            </a:r>
            <a:r>
              <a:rPr lang="en-US" sz="2400" dirty="0"/>
              <a:t>Spreadmarts ➔ Data Marts ➔ Data Warehouse ➔ Enterprise Data Warehouse </a:t>
            </a:r>
            <a:r>
              <a:rPr lang="en-US" sz="2400" dirty="0" smtClean="0"/>
              <a:t>➔ BI Services</a:t>
            </a:r>
          </a:p>
          <a:p>
            <a:r>
              <a:rPr lang="en-US" sz="2800" dirty="0" smtClean="0"/>
              <a:t>Business Analytics Maturity Model (INFORMS)</a:t>
            </a:r>
          </a:p>
          <a:p>
            <a:pPr lvl="1"/>
            <a:r>
              <a:rPr lang="en-US" sz="2400" dirty="0"/>
              <a:t>Descriptive Analytics ➔ Predictive Analytics ➔ Prescriptive </a:t>
            </a:r>
            <a:r>
              <a:rPr lang="en-US" sz="2400" dirty="0" smtClean="0"/>
              <a:t>Analytics</a:t>
            </a:r>
          </a:p>
          <a:p>
            <a:r>
              <a:rPr lang="en-US" sz="2800" dirty="0" smtClean="0"/>
              <a:t>Web analytics maturity model </a:t>
            </a:r>
            <a:r>
              <a:rPr lang="en-US" sz="2800" dirty="0" smtClean="0">
                <a:sym typeface="Wingdings" panose="05000000000000000000" pitchFamily="2" charset="2"/>
              </a:rPr>
              <a:t></a:t>
            </a:r>
            <a:r>
              <a:rPr lang="en-US" sz="2800" dirty="0" smtClean="0"/>
              <a:t> next slide…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348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Analytics Maturity Model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43237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8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Mining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Web is the largest repository of data</a:t>
            </a:r>
          </a:p>
          <a:p>
            <a:r>
              <a:rPr lang="en-US" sz="3200" dirty="0" smtClean="0"/>
              <a:t>Data is in HTML, XML, text format</a:t>
            </a:r>
          </a:p>
          <a:p>
            <a:r>
              <a:rPr lang="en-US" sz="3200" dirty="0" smtClean="0"/>
              <a:t>Challenges (of processing Web data)</a:t>
            </a:r>
          </a:p>
          <a:p>
            <a:pPr lvl="1"/>
            <a:r>
              <a:rPr lang="en-US" sz="2800" dirty="0" smtClean="0"/>
              <a:t>The Web is too big for effective data mining</a:t>
            </a:r>
          </a:p>
          <a:p>
            <a:pPr lvl="1"/>
            <a:r>
              <a:rPr lang="en-US" sz="2800" dirty="0" smtClean="0"/>
              <a:t>The Web is too complex</a:t>
            </a:r>
          </a:p>
          <a:p>
            <a:pPr lvl="1"/>
            <a:r>
              <a:rPr lang="en-US" sz="2800" dirty="0" smtClean="0"/>
              <a:t>The Web is too dynamic</a:t>
            </a:r>
          </a:p>
          <a:p>
            <a:pPr lvl="1"/>
            <a:r>
              <a:rPr lang="en-US" sz="2800" dirty="0" smtClean="0"/>
              <a:t>The Web is not specific to a domain</a:t>
            </a:r>
          </a:p>
          <a:p>
            <a:pPr lvl="1"/>
            <a:r>
              <a:rPr lang="en-US" sz="2800" dirty="0" smtClean="0"/>
              <a:t>The Web has everything</a:t>
            </a:r>
            <a:endParaRPr lang="en-US" sz="1050" dirty="0" smtClean="0"/>
          </a:p>
          <a:p>
            <a:r>
              <a:rPr lang="en-US" sz="3200" dirty="0" smtClean="0">
                <a:solidFill>
                  <a:srgbClr val="FF3300"/>
                </a:solidFill>
              </a:rPr>
              <a:t>Opportunities and challenges are great! </a:t>
            </a:r>
            <a:endParaRPr lang="en-US" sz="32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Together—</a:t>
            </a:r>
            <a:r>
              <a:rPr lang="en-US" dirty="0" smtClean="0"/>
              <a:t>A </a:t>
            </a:r>
            <a:r>
              <a:rPr lang="en-US" dirty="0"/>
              <a:t>Web Site Optimization Ecosystem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24000"/>
            <a:ext cx="5715000" cy="480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9200" y="1828800"/>
            <a:ext cx="3276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Two-Dimensional View of the Inputs for Web Site Optimization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4267200"/>
            <a:ext cx="46482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dirty="0" smtClean="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dirty="0" smtClean="0">
                <a:solidFill>
                  <a:srgbClr val="0000CC"/>
                </a:solidFill>
              </a:rPr>
              <a:t>Customer Experience Management </a:t>
            </a:r>
            <a:r>
              <a:rPr lang="en-US" b="0" dirty="0">
                <a:solidFill>
                  <a:srgbClr val="0000CC"/>
                </a:solidFill>
              </a:rPr>
              <a:t>(CEM</a:t>
            </a:r>
            <a:r>
              <a:rPr lang="en-US" b="0" dirty="0" smtClean="0">
                <a:solidFill>
                  <a:srgbClr val="0000CC"/>
                </a:solidFill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dirty="0" smtClean="0">
                <a:solidFill>
                  <a:srgbClr val="0000CC"/>
                </a:solidFill>
              </a:rPr>
              <a:t>Voice </a:t>
            </a:r>
            <a:r>
              <a:rPr lang="en-US" b="0" dirty="0">
                <a:solidFill>
                  <a:srgbClr val="0000CC"/>
                </a:solidFill>
              </a:rPr>
              <a:t>of </a:t>
            </a:r>
            <a:r>
              <a:rPr lang="en-US" b="0" dirty="0" smtClean="0">
                <a:solidFill>
                  <a:srgbClr val="0000CC"/>
                </a:solidFill>
              </a:rPr>
              <a:t>Customer </a:t>
            </a:r>
            <a:r>
              <a:rPr lang="en-US" b="0" dirty="0">
                <a:solidFill>
                  <a:srgbClr val="0000CC"/>
                </a:solidFill>
              </a:rPr>
              <a:t>(VOC)</a:t>
            </a:r>
            <a:endParaRPr lang="en-US" b="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290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Mining Success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382000" cy="1143000"/>
          </a:xfrm>
        </p:spPr>
        <p:txBody>
          <a:bodyPr/>
          <a:lstStyle/>
          <a:p>
            <a:r>
              <a:rPr lang="en-US" sz="2800" dirty="0" smtClean="0"/>
              <a:t>Amazon.com, Ask.com, Scholastic.com, …</a:t>
            </a:r>
          </a:p>
          <a:p>
            <a:r>
              <a:rPr lang="en-US" sz="2800" dirty="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Process View of the Web Site Optimization Ecosystem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895600"/>
            <a:ext cx="791780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14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of the Customer Strategy </a:t>
            </a:r>
            <a:r>
              <a:rPr lang="en-US" dirty="0" smtClean="0"/>
              <a:t>Framework 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00CC"/>
                </a:solidFill>
              </a:rPr>
              <a:t>Attensity.com</a:t>
            </a:r>
            <a:r>
              <a:rPr lang="en-US" sz="3200" dirty="0" smtClean="0"/>
              <a:t>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14" y="1752600"/>
            <a:ext cx="844488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61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Analytics</a:t>
            </a:r>
            <a:br>
              <a:rPr lang="en-US" dirty="0" smtClean="0"/>
            </a:br>
            <a:r>
              <a:rPr lang="en-US" dirty="0" smtClean="0"/>
              <a:t>Social Network Analysis</a:t>
            </a:r>
            <a:endParaRPr lang="en-US" dirty="0"/>
          </a:p>
        </p:txBody>
      </p:sp>
      <p:pic>
        <p:nvPicPr>
          <p:cNvPr id="7170" name="Picture 2" descr="http://upload.wikimedia.org/wikipedia/commons/7/70/Social_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754086"/>
            <a:ext cx="3994646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382000" cy="4800600"/>
          </a:xfrm>
        </p:spPr>
        <p:txBody>
          <a:bodyPr/>
          <a:lstStyle/>
          <a:p>
            <a:r>
              <a:rPr lang="en-US" dirty="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Network </a:t>
            </a:r>
            <a:r>
              <a:rPr lang="en-US" dirty="0"/>
              <a:t>- social structure composed of </a:t>
            </a:r>
            <a:r>
              <a:rPr lang="en-US" dirty="0" smtClean="0"/>
              <a:t>individuals linked to each other</a:t>
            </a:r>
          </a:p>
          <a:p>
            <a:r>
              <a:rPr lang="en-US" dirty="0" smtClean="0"/>
              <a:t>Analysis of social dynamics</a:t>
            </a:r>
          </a:p>
          <a:p>
            <a:r>
              <a:rPr lang="en-US" dirty="0" smtClean="0"/>
              <a:t>Interdisciplinary field</a:t>
            </a:r>
          </a:p>
          <a:p>
            <a:pPr lvl="1"/>
            <a:r>
              <a:rPr lang="en-US" dirty="0" smtClean="0"/>
              <a:t>Social psychology</a:t>
            </a:r>
          </a:p>
          <a:p>
            <a:pPr lvl="1"/>
            <a:r>
              <a:rPr lang="en-US" dirty="0" smtClean="0"/>
              <a:t>Sociology 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Graph </a:t>
            </a:r>
            <a:r>
              <a:rPr lang="en-US" dirty="0"/>
              <a:t>theory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upload.wikimedia.org/wikipedia/commons/7/70/Social_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404078"/>
            <a:ext cx="3200400" cy="262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Analytics</a:t>
            </a:r>
            <a:br>
              <a:rPr lang="en-US" dirty="0" smtClean="0"/>
            </a:br>
            <a:r>
              <a:rPr lang="en-US" dirty="0" smtClean="0"/>
              <a:t>Social 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524000"/>
            <a:ext cx="8229601" cy="4800600"/>
          </a:xfrm>
        </p:spPr>
        <p:txBody>
          <a:bodyPr/>
          <a:lstStyle/>
          <a:p>
            <a:r>
              <a:rPr lang="en-US" dirty="0">
                <a:solidFill>
                  <a:srgbClr val="F85E08"/>
                </a:solidFill>
              </a:rPr>
              <a:t>Social </a:t>
            </a:r>
            <a:r>
              <a:rPr lang="en-US" dirty="0" smtClean="0">
                <a:solidFill>
                  <a:srgbClr val="F85E08"/>
                </a:solidFill>
              </a:rPr>
              <a:t>Networks </a:t>
            </a:r>
            <a:r>
              <a:rPr lang="en-US" dirty="0" smtClean="0">
                <a:solidFill>
                  <a:srgbClr val="0000CC"/>
                </a:solidFill>
              </a:rPr>
              <a:t>help study </a:t>
            </a:r>
            <a:r>
              <a:rPr lang="en-US" dirty="0" smtClean="0"/>
              <a:t>relationships </a:t>
            </a:r>
            <a:r>
              <a:rPr lang="en-US" dirty="0"/>
              <a:t>between individuals, groups, </a:t>
            </a:r>
            <a:r>
              <a:rPr lang="en-US" dirty="0" smtClean="0"/>
              <a:t>organizations</a:t>
            </a:r>
            <a:r>
              <a:rPr lang="en-US" dirty="0"/>
              <a:t>, </a:t>
            </a:r>
            <a:r>
              <a:rPr lang="en-US" dirty="0" smtClean="0"/>
              <a:t>societies</a:t>
            </a:r>
          </a:p>
          <a:p>
            <a:pPr lvl="1"/>
            <a:r>
              <a:rPr lang="en-US" sz="2600" dirty="0" smtClean="0">
                <a:solidFill>
                  <a:srgbClr val="0000CC"/>
                </a:solidFill>
              </a:rPr>
              <a:t>Self organizing</a:t>
            </a:r>
          </a:p>
          <a:p>
            <a:pPr lvl="1"/>
            <a:r>
              <a:rPr lang="en-US" sz="2600" dirty="0" smtClean="0">
                <a:solidFill>
                  <a:srgbClr val="0000CC"/>
                </a:solidFill>
              </a:rPr>
              <a:t>Emergent</a:t>
            </a:r>
          </a:p>
          <a:p>
            <a:pPr lvl="1"/>
            <a:r>
              <a:rPr lang="en-US" sz="2600" dirty="0" smtClean="0">
                <a:solidFill>
                  <a:srgbClr val="0000CC"/>
                </a:solidFill>
              </a:rPr>
              <a:t>Complex</a:t>
            </a:r>
          </a:p>
          <a:p>
            <a:r>
              <a:rPr lang="en-US" dirty="0" smtClean="0"/>
              <a:t>Typical </a:t>
            </a:r>
            <a:r>
              <a:rPr lang="en-US" dirty="0"/>
              <a:t>social network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Communication networks, community networks, criminal networks, innovation networks,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upload.wikimedia.org/wikipedia/commons/7/70/Social_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724400"/>
            <a:ext cx="2043772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Analytics</a:t>
            </a:r>
            <a:br>
              <a:rPr lang="en-US" dirty="0" smtClean="0"/>
            </a:br>
            <a:r>
              <a:rPr lang="en-US" dirty="0" smtClean="0"/>
              <a:t>Social Network Analysis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524000"/>
            <a:ext cx="5562601" cy="4800600"/>
          </a:xfrm>
        </p:spPr>
        <p:txBody>
          <a:bodyPr/>
          <a:lstStyle/>
          <a:p>
            <a:r>
              <a:rPr lang="en-US" dirty="0" smtClean="0">
                <a:solidFill>
                  <a:srgbClr val="F85E08"/>
                </a:solidFill>
              </a:rPr>
              <a:t>Connections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Homophily</a:t>
            </a:r>
            <a:endParaRPr lang="en-US" dirty="0">
              <a:solidFill>
                <a:srgbClr val="0000CC"/>
              </a:solidFill>
            </a:endParaRP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Multiplexity</a:t>
            </a:r>
            <a:endParaRPr lang="en-US" dirty="0">
              <a:solidFill>
                <a:srgbClr val="0000CC"/>
              </a:solidFill>
            </a:endParaRPr>
          </a:p>
          <a:p>
            <a:pPr lvl="1"/>
            <a:r>
              <a:rPr lang="en-US" dirty="0">
                <a:solidFill>
                  <a:srgbClr val="0000CC"/>
                </a:solidFill>
              </a:rPr>
              <a:t>Network </a:t>
            </a:r>
            <a:r>
              <a:rPr lang="en-US" dirty="0" smtClean="0">
                <a:solidFill>
                  <a:srgbClr val="0000CC"/>
                </a:solidFill>
              </a:rPr>
              <a:t>closure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Propinquity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F85E08"/>
                </a:solidFill>
              </a:rPr>
              <a:t>Segmentation</a:t>
            </a:r>
            <a:endParaRPr lang="en-US" dirty="0" smtClean="0">
              <a:solidFill>
                <a:srgbClr val="F85E08"/>
              </a:solidFill>
            </a:endParaRPr>
          </a:p>
          <a:p>
            <a:pPr lvl="1"/>
            <a:r>
              <a:rPr lang="en-US" dirty="0">
                <a:solidFill>
                  <a:srgbClr val="0000CC"/>
                </a:solidFill>
              </a:rPr>
              <a:t>Cliques and social circles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Clustering coefficient</a:t>
            </a:r>
            <a:endParaRPr lang="en-US" dirty="0" smtClean="0">
              <a:solidFill>
                <a:srgbClr val="0000CC"/>
              </a:solidFill>
            </a:endParaRP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Cohesion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800599" y="1524000"/>
            <a:ext cx="358140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folHlink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fol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folHlink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folHlink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folHlink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folHlink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folHlink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folHlink"/>
                </a:solidFill>
                <a:latin typeface="+mn-lt"/>
              </a:defRPr>
            </a:lvl9pPr>
          </a:lstStyle>
          <a:p>
            <a:r>
              <a:rPr lang="en-US" b="0" kern="0" dirty="0" smtClean="0">
                <a:solidFill>
                  <a:srgbClr val="F85E08"/>
                </a:solidFill>
              </a:rPr>
              <a:t>Distribution</a:t>
            </a:r>
          </a:p>
          <a:p>
            <a:pPr lvl="1"/>
            <a:r>
              <a:rPr lang="en-US" b="0" kern="0" dirty="0" smtClean="0">
                <a:solidFill>
                  <a:srgbClr val="0000CC"/>
                </a:solidFill>
              </a:rPr>
              <a:t>Bridge</a:t>
            </a:r>
          </a:p>
          <a:p>
            <a:pPr lvl="1"/>
            <a:r>
              <a:rPr lang="en-US" b="0" kern="0" dirty="0" smtClean="0">
                <a:solidFill>
                  <a:srgbClr val="0000CC"/>
                </a:solidFill>
              </a:rPr>
              <a:t>Centrality</a:t>
            </a:r>
          </a:p>
          <a:p>
            <a:pPr lvl="1"/>
            <a:r>
              <a:rPr lang="en-US" b="0" kern="0" dirty="0" smtClean="0">
                <a:solidFill>
                  <a:srgbClr val="0000CC"/>
                </a:solidFill>
              </a:rPr>
              <a:t>Density</a:t>
            </a:r>
          </a:p>
          <a:p>
            <a:pPr lvl="1"/>
            <a:r>
              <a:rPr lang="en-US" b="0" kern="0" dirty="0" smtClean="0">
                <a:solidFill>
                  <a:srgbClr val="0000CC"/>
                </a:solidFill>
              </a:rPr>
              <a:t>Structural holes</a:t>
            </a:r>
          </a:p>
          <a:p>
            <a:pPr lvl="1"/>
            <a:r>
              <a:rPr lang="en-US" b="0" kern="0" dirty="0" smtClean="0">
                <a:solidFill>
                  <a:srgbClr val="0000CC"/>
                </a:solidFill>
              </a:rPr>
              <a:t>Tie strength</a:t>
            </a:r>
          </a:p>
        </p:txBody>
      </p:sp>
    </p:spTree>
    <p:extLst>
      <p:ext uri="{BB962C8B-B14F-4D97-AF65-F5344CB8AC3E}">
        <p14:creationId xmlns:p14="http://schemas.microsoft.com/office/powerpoint/2010/main" val="47672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Definitions </a:t>
            </a:r>
            <a:r>
              <a:rPr lang="en-US" dirty="0"/>
              <a:t>and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305800" cy="4800600"/>
          </a:xfrm>
        </p:spPr>
        <p:txBody>
          <a:bodyPr/>
          <a:lstStyle/>
          <a:p>
            <a:r>
              <a:rPr lang="en-US" dirty="0" smtClean="0"/>
              <a:t>Enabling </a:t>
            </a:r>
            <a:r>
              <a:rPr lang="en-US" dirty="0"/>
              <a:t>technologies of social interactions among </a:t>
            </a:r>
            <a:r>
              <a:rPr lang="en-US" dirty="0" smtClean="0"/>
              <a:t>people</a:t>
            </a:r>
          </a:p>
          <a:p>
            <a:r>
              <a:rPr lang="en-US" dirty="0" smtClean="0"/>
              <a:t>Relies on enabling technologies of </a:t>
            </a:r>
            <a:r>
              <a:rPr lang="en-US" dirty="0"/>
              <a:t>Web </a:t>
            </a:r>
            <a:r>
              <a:rPr lang="en-US" dirty="0" smtClean="0"/>
              <a:t>2.0</a:t>
            </a:r>
          </a:p>
          <a:p>
            <a:r>
              <a:rPr lang="en-US" dirty="0" smtClean="0"/>
              <a:t>Takes on many different forms</a:t>
            </a:r>
          </a:p>
          <a:p>
            <a:pPr lvl="1"/>
            <a:r>
              <a:rPr lang="en-US" dirty="0"/>
              <a:t>Internet forums, </a:t>
            </a:r>
            <a:r>
              <a:rPr lang="en-US" dirty="0" smtClean="0"/>
              <a:t>Web logs</a:t>
            </a:r>
            <a:r>
              <a:rPr lang="en-US" dirty="0"/>
              <a:t>, social blogs, microblogging, wikis, social networks, podcasts, pictures, video, </a:t>
            </a:r>
            <a:r>
              <a:rPr lang="en-US" dirty="0" smtClean="0"/>
              <a:t>and product reviews</a:t>
            </a:r>
          </a:p>
          <a:p>
            <a:r>
              <a:rPr lang="en-US" dirty="0" smtClean="0"/>
              <a:t>Different types of social media 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smtClean="0">
                <a:solidFill>
                  <a:srgbClr val="F85E08"/>
                </a:solidFill>
              </a:rPr>
              <a:t>media research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85E08"/>
                </a:solidFill>
              </a:rPr>
              <a:t>social process </a:t>
            </a:r>
            <a:endParaRPr lang="en-US" dirty="0">
              <a:solidFill>
                <a:srgbClr val="F85E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8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Social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800600"/>
          </a:xfrm>
        </p:spPr>
        <p:txBody>
          <a:bodyPr/>
          <a:lstStyle/>
          <a:p>
            <a:pPr marL="514350" indent="-514350">
              <a:buClr>
                <a:srgbClr val="F85E08"/>
              </a:buClr>
              <a:buSzPct val="80000"/>
              <a:buFont typeface="+mj-lt"/>
              <a:buAutoNum type="arabicPeriod"/>
            </a:pPr>
            <a:r>
              <a:rPr lang="en-US" dirty="0" smtClean="0"/>
              <a:t>Collaborative </a:t>
            </a:r>
            <a:r>
              <a:rPr lang="en-US" dirty="0"/>
              <a:t>projects (e.g., Wikipedia</a:t>
            </a:r>
            <a:r>
              <a:rPr lang="en-US" dirty="0" smtClean="0"/>
              <a:t>)</a:t>
            </a:r>
          </a:p>
          <a:p>
            <a:pPr marL="514350" indent="-514350">
              <a:buClr>
                <a:srgbClr val="F85E08"/>
              </a:buClr>
              <a:buSzPct val="80000"/>
              <a:buFont typeface="+mj-lt"/>
              <a:buAutoNum type="arabicPeriod"/>
            </a:pPr>
            <a:r>
              <a:rPr lang="en-US" dirty="0" smtClean="0"/>
              <a:t>Blogs </a:t>
            </a:r>
            <a:r>
              <a:rPr lang="en-US" dirty="0"/>
              <a:t>and microblogs (e.g</a:t>
            </a:r>
            <a:r>
              <a:rPr lang="en-US" dirty="0" smtClean="0"/>
              <a:t>., Twitter)</a:t>
            </a:r>
          </a:p>
          <a:p>
            <a:pPr marL="514350" indent="-514350">
              <a:buClr>
                <a:srgbClr val="F85E08"/>
              </a:buClr>
              <a:buSzPct val="80000"/>
              <a:buFont typeface="+mj-lt"/>
              <a:buAutoNum type="arabicPeriod"/>
            </a:pPr>
            <a:r>
              <a:rPr lang="en-US" dirty="0" smtClean="0"/>
              <a:t>Content </a:t>
            </a:r>
            <a:r>
              <a:rPr lang="en-US" dirty="0"/>
              <a:t>communities (e.g., YouTube</a:t>
            </a:r>
            <a:r>
              <a:rPr lang="en-US" dirty="0" smtClean="0"/>
              <a:t>)</a:t>
            </a:r>
          </a:p>
          <a:p>
            <a:pPr marL="514350" indent="-514350">
              <a:buClr>
                <a:srgbClr val="F85E08"/>
              </a:buClr>
              <a:buSzPct val="80000"/>
              <a:buFont typeface="+mj-lt"/>
              <a:buAutoNum type="arabicPeriod"/>
            </a:pPr>
            <a:r>
              <a:rPr lang="en-US" dirty="0" smtClean="0"/>
              <a:t>Social </a:t>
            </a:r>
            <a:r>
              <a:rPr lang="en-US" dirty="0"/>
              <a:t>networking sites (e.g., </a:t>
            </a:r>
            <a:r>
              <a:rPr lang="en-US" dirty="0" smtClean="0"/>
              <a:t>Facebook)</a:t>
            </a:r>
            <a:endParaRPr lang="en-US" dirty="0"/>
          </a:p>
          <a:p>
            <a:pPr marL="514350" indent="-514350">
              <a:buClr>
                <a:srgbClr val="F85E08"/>
              </a:buClr>
              <a:buSzPct val="80000"/>
              <a:buFont typeface="+mj-lt"/>
              <a:buAutoNum type="arabicPeriod"/>
            </a:pPr>
            <a:r>
              <a:rPr lang="en-US" dirty="0" smtClean="0"/>
              <a:t>Virtual </a:t>
            </a:r>
            <a:r>
              <a:rPr lang="en-US" dirty="0"/>
              <a:t>game worlds (e.g., World of Warcraft), and </a:t>
            </a:r>
            <a:endParaRPr lang="en-US" dirty="0" smtClean="0"/>
          </a:p>
          <a:p>
            <a:pPr marL="514350" indent="-514350">
              <a:buClr>
                <a:srgbClr val="F85E08"/>
              </a:buClr>
              <a:buSzPct val="80000"/>
              <a:buFont typeface="+mj-lt"/>
              <a:buAutoNum type="arabicPeriod"/>
            </a:pPr>
            <a:r>
              <a:rPr lang="en-US" dirty="0" smtClean="0"/>
              <a:t>Virtual </a:t>
            </a:r>
            <a:r>
              <a:rPr lang="en-US" dirty="0"/>
              <a:t>social worlds (e.g., Second Life</a:t>
            </a:r>
            <a:r>
              <a:rPr lang="en-US" dirty="0" smtClean="0"/>
              <a:t>)</a:t>
            </a:r>
          </a:p>
          <a:p>
            <a:pPr marL="0" indent="0" algn="r">
              <a:buClr>
                <a:srgbClr val="F85E08"/>
              </a:buClr>
              <a:buSzPct val="80000"/>
              <a:buNone/>
            </a:pPr>
            <a:r>
              <a:rPr lang="en-US" sz="2800" i="1" dirty="0" smtClean="0"/>
              <a:t>--Kaplan and </a:t>
            </a:r>
            <a:r>
              <a:rPr lang="en-US" sz="2800" i="1" dirty="0"/>
              <a:t>Haenlein (2010)</a:t>
            </a:r>
          </a:p>
        </p:txBody>
      </p:sp>
    </p:spTree>
    <p:extLst>
      <p:ext uri="{BB962C8B-B14F-4D97-AF65-F5344CB8AC3E}">
        <p14:creationId xmlns:p14="http://schemas.microsoft.com/office/powerpoint/2010/main" val="2071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versus Industrial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Web-based social media are different from traditional/industrial media, such </a:t>
            </a:r>
            <a:r>
              <a:rPr lang="en-US" dirty="0" smtClean="0"/>
              <a:t>as newspapers</a:t>
            </a:r>
            <a:r>
              <a:rPr lang="en-US" dirty="0"/>
              <a:t>, television, and </a:t>
            </a:r>
            <a:r>
              <a:rPr lang="en-US" dirty="0" smtClean="0"/>
              <a:t>film</a:t>
            </a:r>
          </a:p>
          <a:p>
            <a:r>
              <a:rPr lang="en-US" dirty="0" smtClean="0"/>
              <a:t>Differentiating characteristics</a:t>
            </a:r>
          </a:p>
          <a:p>
            <a:pPr lvl="1"/>
            <a:r>
              <a:rPr lang="en-US" dirty="0" smtClean="0"/>
              <a:t>Quality</a:t>
            </a:r>
          </a:p>
          <a:p>
            <a:pPr lvl="1"/>
            <a:r>
              <a:rPr lang="en-US" dirty="0" smtClean="0"/>
              <a:t>Reach</a:t>
            </a:r>
          </a:p>
          <a:p>
            <a:pPr lvl="1"/>
            <a:r>
              <a:rPr lang="en-US" dirty="0" smtClean="0"/>
              <a:t>Frequency</a:t>
            </a:r>
          </a:p>
          <a:p>
            <a:pPr lvl="1"/>
            <a:r>
              <a:rPr lang="en-US" dirty="0" smtClean="0"/>
              <a:t>Accessibility</a:t>
            </a:r>
          </a:p>
          <a:p>
            <a:pPr lvl="1"/>
            <a:r>
              <a:rPr lang="en-US" dirty="0" smtClean="0"/>
              <a:t>Usability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733800" y="3657600"/>
            <a:ext cx="3048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folHlink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fol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folHlink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folHlink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folHlink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folHlink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folHlink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folHlink"/>
                </a:solidFill>
                <a:latin typeface="+mn-lt"/>
              </a:defRPr>
            </a:lvl9pPr>
          </a:lstStyle>
          <a:p>
            <a:pPr lvl="1"/>
            <a:r>
              <a:rPr lang="en-US" b="0" kern="0" dirty="0" smtClean="0"/>
              <a:t>Immediacy</a:t>
            </a:r>
          </a:p>
          <a:p>
            <a:pPr lvl="1"/>
            <a:r>
              <a:rPr lang="en-US" b="0" kern="0" dirty="0" smtClean="0"/>
              <a:t>Updatability</a:t>
            </a: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227144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People Use Social Media?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12" y="1676400"/>
            <a:ext cx="8193088" cy="533400"/>
          </a:xfrm>
        </p:spPr>
        <p:txBody>
          <a:bodyPr/>
          <a:lstStyle/>
          <a:p>
            <a:r>
              <a:rPr lang="en-US" dirty="0" smtClean="0"/>
              <a:t>Different </a:t>
            </a:r>
            <a:r>
              <a:rPr lang="en-US" dirty="0"/>
              <a:t>engagement </a:t>
            </a:r>
            <a:r>
              <a:rPr lang="en-US" dirty="0" smtClean="0"/>
              <a:t>levels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02510"/>
            <a:ext cx="7337413" cy="4098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768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382000" cy="5486400"/>
          </a:xfrm>
        </p:spPr>
        <p:txBody>
          <a:bodyPr/>
          <a:lstStyle/>
          <a:p>
            <a:r>
              <a:rPr lang="en-US" sz="3000" dirty="0" smtClean="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mining </a:t>
            </a:r>
            <a:r>
              <a:rPr lang="en-US" sz="3000" dirty="0" smtClean="0">
                <a:solidFill>
                  <a:srgbClr val="0000CC"/>
                </a:solidFill>
              </a:rPr>
              <a:t>(or Web data mining) is the </a:t>
            </a:r>
            <a:r>
              <a:rPr lang="en-US" sz="3000" u="sng" dirty="0" smtClean="0">
                <a:solidFill>
                  <a:srgbClr val="0000CC"/>
                </a:solidFill>
              </a:rPr>
              <a:t>process</a:t>
            </a:r>
            <a:r>
              <a:rPr lang="en-US" sz="3000" dirty="0" smtClean="0">
                <a:solidFill>
                  <a:srgbClr val="0000CC"/>
                </a:solidFill>
              </a:rPr>
              <a:t> of discovering intrinsic relationships from Web data (textual, linkage, or usage)</a:t>
            </a:r>
          </a:p>
          <a:p>
            <a:r>
              <a:rPr lang="en-US" sz="3000" dirty="0" smtClean="0">
                <a:solidFill>
                  <a:srgbClr val="0000CC"/>
                </a:solidFill>
              </a:rPr>
              <a:t>Is it the same as data mining on data generated on the Internet?</a:t>
            </a:r>
          </a:p>
          <a:p>
            <a:r>
              <a:rPr lang="en-US" sz="3000" dirty="0" smtClean="0">
                <a:solidFill>
                  <a:srgbClr val="0000CC"/>
                </a:solidFill>
              </a:rPr>
              <a:t>Web data?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Content, Link, Log, …</a:t>
            </a:r>
            <a:endParaRPr lang="en-US" sz="1800" dirty="0" smtClean="0">
              <a:solidFill>
                <a:srgbClr val="0000CC"/>
              </a:solidFill>
            </a:endParaRPr>
          </a:p>
          <a:p>
            <a:r>
              <a:rPr lang="en-US" sz="3000" dirty="0" smtClean="0">
                <a:solidFill>
                  <a:srgbClr val="0000CC"/>
                </a:solidFill>
              </a:rPr>
              <a:t>Web Mining versus Web Analytics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Look at the simple taxonomy on the next slide</a:t>
            </a:r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193088" cy="2819400"/>
          </a:xfrm>
        </p:spPr>
        <p:txBody>
          <a:bodyPr/>
          <a:lstStyle/>
          <a:p>
            <a:r>
              <a:rPr lang="en-US" sz="2800" dirty="0" smtClean="0"/>
              <a:t>It is the </a:t>
            </a:r>
            <a:r>
              <a:rPr lang="en-US" sz="2800" dirty="0"/>
              <a:t>systematic and scientific ways to consume the </a:t>
            </a:r>
            <a:r>
              <a:rPr lang="en-US" sz="2800" dirty="0" smtClean="0"/>
              <a:t>vast amount </a:t>
            </a:r>
            <a:r>
              <a:rPr lang="en-US" sz="2800" dirty="0"/>
              <a:t>of content created by Web-based social media outlets, tools, and techniques </a:t>
            </a:r>
            <a:r>
              <a:rPr lang="en-US" sz="2800" dirty="0" smtClean="0"/>
              <a:t>for the </a:t>
            </a:r>
            <a:r>
              <a:rPr lang="en-US" sz="2800" dirty="0"/>
              <a:t>betterment of an organization’s </a:t>
            </a:r>
            <a:r>
              <a:rPr lang="en-US" sz="2800" dirty="0" smtClean="0"/>
              <a:t>competitiveness</a:t>
            </a:r>
          </a:p>
          <a:p>
            <a:r>
              <a:rPr lang="en-US" sz="2800" dirty="0" smtClean="0"/>
              <a:t>Fastest growing movement in analytics </a:t>
            </a:r>
            <a:endParaRPr lang="en-US" sz="2800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3771900" y="4953000"/>
            <a:ext cx="1600200" cy="7620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0153" y="4343400"/>
            <a:ext cx="2147447" cy="2000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Media</a:t>
            </a:r>
          </a:p>
          <a:p>
            <a:pPr algn="ctr"/>
            <a:r>
              <a:rPr lang="en-US" sz="2400" b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Tweeter</a:t>
            </a:r>
          </a:p>
          <a:p>
            <a:pPr algn="ctr"/>
            <a:r>
              <a:rPr lang="en-US" sz="2400" b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Facebook</a:t>
            </a:r>
          </a:p>
          <a:p>
            <a:pPr algn="ctr"/>
            <a:r>
              <a:rPr lang="en-US" sz="2400" b="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LinlkedIn</a:t>
            </a:r>
            <a:endParaRPr lang="en-US" sz="2400" b="0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b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2400" b="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00" y="4494074"/>
            <a:ext cx="2948243" cy="1754326"/>
          </a:xfrm>
          <a:prstGeom prst="rect">
            <a:avLst/>
          </a:prstGeom>
          <a:solidFill>
            <a:srgbClr val="FEDCD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</a:p>
          <a:p>
            <a:pPr algn="ctr"/>
            <a:r>
              <a:rPr lang="en-U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Solutions</a:t>
            </a:r>
          </a:p>
          <a:p>
            <a:pPr algn="ctr"/>
            <a:r>
              <a:rPr lang="en-U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of Actions</a:t>
            </a:r>
          </a:p>
          <a:p>
            <a:pPr algn="ctr"/>
            <a:r>
              <a:rPr lang="en-US" sz="2400" b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2400" b="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333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193088" cy="4800600"/>
          </a:xfrm>
        </p:spPr>
        <p:txBody>
          <a:bodyPr/>
          <a:lstStyle/>
          <a:p>
            <a:r>
              <a:rPr lang="en-US" sz="2800" dirty="0"/>
              <a:t>HBR Analytic Services survey (HBR, 2010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smtClean="0"/>
              <a:t>75% of the companies did not know where their customers are talking about them </a:t>
            </a:r>
          </a:p>
          <a:p>
            <a:pPr lvl="1"/>
            <a:r>
              <a:rPr lang="en-US" sz="2400" dirty="0" smtClean="0"/>
              <a:t>31% do not measure effectiveness of social media</a:t>
            </a:r>
          </a:p>
          <a:p>
            <a:pPr lvl="1"/>
            <a:r>
              <a:rPr lang="en-US" sz="2400" dirty="0" smtClean="0"/>
              <a:t>only 23% are using social media analytics tools</a:t>
            </a:r>
          </a:p>
          <a:p>
            <a:pPr lvl="1"/>
            <a:r>
              <a:rPr lang="en-US" sz="2400" dirty="0" smtClean="0"/>
              <a:t>7% are able to integrate social media into marketing </a:t>
            </a:r>
          </a:p>
          <a:p>
            <a:r>
              <a:rPr lang="en-US" sz="2800" dirty="0"/>
              <a:t>Measuring the Social Media </a:t>
            </a:r>
            <a:r>
              <a:rPr lang="en-US" sz="2800" dirty="0" smtClean="0"/>
              <a:t>Impact</a:t>
            </a:r>
          </a:p>
          <a:p>
            <a:pPr lvl="1"/>
            <a:r>
              <a:rPr lang="en-US" sz="2400" dirty="0" smtClean="0"/>
              <a:t>Descriptive analytics – simple counts/statistics</a:t>
            </a:r>
          </a:p>
          <a:p>
            <a:pPr lvl="1"/>
            <a:r>
              <a:rPr lang="en-US" sz="2400" dirty="0" smtClean="0"/>
              <a:t>Social network analysis</a:t>
            </a:r>
          </a:p>
          <a:p>
            <a:pPr lvl="1"/>
            <a:r>
              <a:rPr lang="en-US" sz="2400" dirty="0" smtClean="0"/>
              <a:t>Advanced analytics – predictive analytics, text mining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904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Social </a:t>
            </a:r>
            <a:r>
              <a:rPr lang="en-US" dirty="0"/>
              <a:t>Media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153400" cy="4800600"/>
          </a:xfrm>
        </p:spPr>
        <p:txBody>
          <a:bodyPr/>
          <a:lstStyle/>
          <a:p>
            <a:r>
              <a:rPr lang="en-US" sz="2700" dirty="0" smtClean="0"/>
              <a:t>Think of measurement as a guidance system, not a rating system</a:t>
            </a:r>
          </a:p>
          <a:p>
            <a:r>
              <a:rPr lang="en-US" sz="2700" dirty="0" smtClean="0"/>
              <a:t>Track the elusive sentiment</a:t>
            </a:r>
          </a:p>
          <a:p>
            <a:r>
              <a:rPr lang="en-US" sz="2700" dirty="0" smtClean="0"/>
              <a:t>Continuously improve the accuracy of text analysis</a:t>
            </a:r>
          </a:p>
          <a:p>
            <a:r>
              <a:rPr lang="en-US" sz="2700" dirty="0" smtClean="0"/>
              <a:t>Look at the ripple effect</a:t>
            </a:r>
          </a:p>
          <a:p>
            <a:r>
              <a:rPr lang="en-US" sz="2700" dirty="0" smtClean="0"/>
              <a:t>Look beyond the brand</a:t>
            </a:r>
          </a:p>
          <a:p>
            <a:r>
              <a:rPr lang="en-US" sz="2700" dirty="0" smtClean="0"/>
              <a:t>Identify your most powerful influencers</a:t>
            </a:r>
          </a:p>
          <a:p>
            <a:r>
              <a:rPr lang="en-US" sz="2700" dirty="0" smtClean="0"/>
              <a:t>Look closely at the accuracy of your analytic tool</a:t>
            </a:r>
          </a:p>
          <a:p>
            <a:r>
              <a:rPr lang="en-US" sz="2700" dirty="0" smtClean="0"/>
              <a:t>Incorporate social media intelligence into planning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70309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</a:t>
            </a:r>
            <a:r>
              <a:rPr lang="en-US" dirty="0"/>
              <a:t>Media </a:t>
            </a:r>
            <a:r>
              <a:rPr lang="en-US" dirty="0" smtClean="0"/>
              <a:t>Analytics</a:t>
            </a:r>
            <a:endParaRPr lang="en-US" dirty="0"/>
          </a:p>
        </p:txBody>
      </p:sp>
      <p:pic>
        <p:nvPicPr>
          <p:cNvPr id="4" name="Picture 3" descr="D:\USER\Dursun\Research\Book - BI DSS Future Edition\1 - NEW CHAPTERS\CH9 - Web Mining\SproutSocial_ScreenShot_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523" y="1502462"/>
            <a:ext cx="5616677" cy="486658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123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Mining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72" y="1524000"/>
            <a:ext cx="7674728" cy="4856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03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Content/Structure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3820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Mining the textual content on the Web</a:t>
            </a:r>
          </a:p>
          <a:p>
            <a:r>
              <a:rPr lang="en-US" dirty="0" smtClean="0"/>
              <a:t>Data collection via Web Crawlers/Spiders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Web pages include hyperlinks</a:t>
            </a:r>
          </a:p>
          <a:p>
            <a:pPr lvl="1"/>
            <a:r>
              <a:rPr lang="en-US" dirty="0" smtClean="0"/>
              <a:t>Authoritative pages</a:t>
            </a:r>
          </a:p>
          <a:p>
            <a:pPr lvl="1"/>
            <a:r>
              <a:rPr lang="en-US" dirty="0" smtClean="0"/>
              <a:t>Hubs </a:t>
            </a:r>
          </a:p>
          <a:p>
            <a:pPr lvl="1"/>
            <a:r>
              <a:rPr lang="en-US" dirty="0" smtClean="0"/>
              <a:t>hyperlink-induced topic search (HITS) alg.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3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305800" cy="4800600"/>
          </a:xfrm>
        </p:spPr>
        <p:txBody>
          <a:bodyPr/>
          <a:lstStyle/>
          <a:p>
            <a:r>
              <a:rPr lang="en-US" sz="3000" dirty="0" smtClean="0"/>
              <a:t>Google, Bing, Yahoo, …</a:t>
            </a:r>
          </a:p>
          <a:p>
            <a:r>
              <a:rPr lang="en-US" sz="3000" dirty="0" smtClean="0"/>
              <a:t>For what reason do you use search engines?</a:t>
            </a:r>
          </a:p>
          <a:p>
            <a:r>
              <a:rPr lang="en-US" sz="3000" dirty="0" smtClean="0">
                <a:solidFill>
                  <a:srgbClr val="F85E08"/>
                </a:solidFill>
              </a:rPr>
              <a:t>Search engine </a:t>
            </a:r>
            <a:r>
              <a:rPr lang="en-US" sz="3000" dirty="0" smtClean="0"/>
              <a:t>is a software </a:t>
            </a:r>
            <a:r>
              <a:rPr lang="en-US" sz="3000" dirty="0"/>
              <a:t>program that searches for documents (Internet sites or files) based on the </a:t>
            </a:r>
            <a:r>
              <a:rPr lang="en-US" sz="3000" dirty="0" smtClean="0"/>
              <a:t>keywords (individual </a:t>
            </a:r>
            <a:r>
              <a:rPr lang="en-US" sz="3000" dirty="0"/>
              <a:t>words, multi-word terms, or a complete sentence) that users have provided </a:t>
            </a:r>
            <a:r>
              <a:rPr lang="en-US" sz="3000" dirty="0" smtClean="0"/>
              <a:t>that have </a:t>
            </a:r>
            <a:r>
              <a:rPr lang="en-US" sz="3000" dirty="0"/>
              <a:t>to do with the subject of their </a:t>
            </a:r>
            <a:r>
              <a:rPr lang="en-US" sz="3000" dirty="0" smtClean="0"/>
              <a:t>inquiry</a:t>
            </a:r>
          </a:p>
          <a:p>
            <a:r>
              <a:rPr lang="en-US" dirty="0" smtClean="0"/>
              <a:t>They are the </a:t>
            </a:r>
            <a:r>
              <a:rPr lang="en-US" dirty="0"/>
              <a:t>workhorses of </a:t>
            </a:r>
            <a:r>
              <a:rPr lang="en-US" dirty="0" smtClean="0"/>
              <a:t>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7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Typical </a:t>
            </a:r>
            <a:r>
              <a:rPr lang="en-US" dirty="0"/>
              <a:t>Internet Search Engine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8737600" cy="32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475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Search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F85E08"/>
              </a:buClr>
              <a:buSzPct val="80000"/>
              <a:buFont typeface="+mj-lt"/>
              <a:buAutoNum type="arabicPeriod"/>
            </a:pPr>
            <a:r>
              <a:rPr lang="en-US" dirty="0" smtClean="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Cycle</a:t>
            </a:r>
          </a:p>
          <a:p>
            <a:pPr lvl="1"/>
            <a:r>
              <a:rPr lang="en-US" dirty="0" smtClean="0"/>
              <a:t>Web Crawler</a:t>
            </a:r>
          </a:p>
          <a:p>
            <a:pPr lvl="1"/>
            <a:r>
              <a:rPr lang="en-US" dirty="0" smtClean="0"/>
              <a:t>Document Indexer</a:t>
            </a:r>
          </a:p>
          <a:p>
            <a:pPr lvl="1"/>
            <a:r>
              <a:rPr lang="en-US" dirty="0" smtClean="0"/>
              <a:t>Steps</a:t>
            </a:r>
          </a:p>
          <a:p>
            <a:pPr lvl="2"/>
            <a:r>
              <a:rPr lang="en-US" dirty="0" smtClean="0">
                <a:solidFill>
                  <a:srgbClr val="F85E08"/>
                </a:solidFill>
              </a:rPr>
              <a:t>Step 1 </a:t>
            </a:r>
            <a:r>
              <a:rPr lang="en-US" dirty="0" smtClean="0"/>
              <a:t>– Pre-Processing the Documents</a:t>
            </a:r>
          </a:p>
          <a:p>
            <a:pPr lvl="3"/>
            <a:r>
              <a:rPr lang="en-US" dirty="0" smtClean="0"/>
              <a:t>Collecting, organizing, and storing</a:t>
            </a:r>
          </a:p>
          <a:p>
            <a:pPr lvl="2"/>
            <a:r>
              <a:rPr lang="en-US" dirty="0" smtClean="0">
                <a:solidFill>
                  <a:srgbClr val="F85E08"/>
                </a:solidFill>
              </a:rPr>
              <a:t>Step 2</a:t>
            </a:r>
            <a:r>
              <a:rPr lang="en-US" dirty="0" smtClean="0"/>
              <a:t> – Parsing the Documents</a:t>
            </a:r>
          </a:p>
          <a:p>
            <a:pPr lvl="2"/>
            <a:r>
              <a:rPr lang="en-US" dirty="0" smtClean="0">
                <a:solidFill>
                  <a:srgbClr val="F85E08"/>
                </a:solidFill>
              </a:rPr>
              <a:t>Step 3</a:t>
            </a:r>
            <a:r>
              <a:rPr lang="en-US" dirty="0" smtClean="0"/>
              <a:t> – Creating the Term-by-Document Matrix</a:t>
            </a:r>
          </a:p>
          <a:p>
            <a:pPr lvl="3"/>
            <a:r>
              <a:rPr lang="en-US" dirty="0" smtClean="0"/>
              <a:t>How to represent the values (numeric, binary, …)</a:t>
            </a:r>
          </a:p>
          <a:p>
            <a:pPr lvl="3"/>
            <a:r>
              <a:rPr lang="en-US" dirty="0" smtClean="0"/>
              <a:t>Term Frequency / Inverse Document Frequency</a:t>
            </a:r>
          </a:p>
        </p:txBody>
      </p:sp>
    </p:spTree>
    <p:extLst>
      <p:ext uri="{BB962C8B-B14F-4D97-AF65-F5344CB8AC3E}">
        <p14:creationId xmlns:p14="http://schemas.microsoft.com/office/powerpoint/2010/main" val="15295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Search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F85E08"/>
              </a:buClr>
              <a:buSzPct val="80000"/>
              <a:buFont typeface="+mj-lt"/>
              <a:buAutoNum type="arabicPeriod" startAt="2"/>
            </a:pPr>
            <a:r>
              <a:rPr lang="en-US" sz="3600" dirty="0" smtClean="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Cycle</a:t>
            </a:r>
          </a:p>
          <a:p>
            <a:pPr lvl="1"/>
            <a:r>
              <a:rPr lang="en-US" dirty="0"/>
              <a:t>Query Analyzer</a:t>
            </a:r>
            <a:endParaRPr lang="en-US" dirty="0" smtClean="0"/>
          </a:p>
          <a:p>
            <a:pPr lvl="1"/>
            <a:r>
              <a:rPr lang="en-US" dirty="0"/>
              <a:t>Document </a:t>
            </a:r>
            <a:r>
              <a:rPr lang="en-US" dirty="0" smtClean="0"/>
              <a:t>Matcher/Ranker</a:t>
            </a:r>
          </a:p>
          <a:p>
            <a:pPr lvl="3"/>
            <a:endParaRPr lang="en-US" dirty="0"/>
          </a:p>
          <a:p>
            <a:r>
              <a:rPr lang="en-US" sz="3600" dirty="0" smtClean="0"/>
              <a:t>How does Google do it?</a:t>
            </a:r>
          </a:p>
          <a:p>
            <a:pPr lvl="1"/>
            <a:r>
              <a:rPr lang="en-US" dirty="0" smtClean="0"/>
              <a:t>Googlebot</a:t>
            </a:r>
          </a:p>
          <a:p>
            <a:pPr lvl="1"/>
            <a:r>
              <a:rPr lang="en-US" dirty="0" smtClean="0"/>
              <a:t>Google indexer</a:t>
            </a:r>
          </a:p>
          <a:p>
            <a:pPr lvl="1"/>
            <a:r>
              <a:rPr lang="en-US" dirty="0" smtClean="0"/>
              <a:t>Google Query Processor</a:t>
            </a:r>
          </a:p>
        </p:txBody>
      </p:sp>
    </p:spTree>
    <p:extLst>
      <p:ext uri="{BB962C8B-B14F-4D97-AF65-F5344CB8AC3E}">
        <p14:creationId xmlns:p14="http://schemas.microsoft.com/office/powerpoint/2010/main" val="14443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U_PPTemplate">
  <a:themeElements>
    <a:clrScheme name="OSU_PPTempl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SU_PP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CC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CC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OSU_PP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U_PP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U_PP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U_PP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U_PP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U_PP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U_PP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C:\User\Teaching\MSIS5633 - Fall2002\Class Presentations\OSU_PPTemplate.pot</Template>
  <TotalTime>7035</TotalTime>
  <Words>1270</Words>
  <Application>Microsoft Office PowerPoint</Application>
  <PresentationFormat>On-screen Show (4:3)</PresentationFormat>
  <Paragraphs>237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Tahoma</vt:lpstr>
      <vt:lpstr>Times New Roman</vt:lpstr>
      <vt:lpstr>Wingdings</vt:lpstr>
      <vt:lpstr>OSU_PPTemplate</vt:lpstr>
      <vt:lpstr>PowerPoint Presentation</vt:lpstr>
      <vt:lpstr>Web Mining Overview</vt:lpstr>
      <vt:lpstr>Web Mining</vt:lpstr>
      <vt:lpstr>Web Mining</vt:lpstr>
      <vt:lpstr>Web Content/Structure Mining</vt:lpstr>
      <vt:lpstr>Search Engines</vt:lpstr>
      <vt:lpstr>Structure of a  Typical Internet Search Engine</vt:lpstr>
      <vt:lpstr>Anatomy of a Search Engine</vt:lpstr>
      <vt:lpstr>Anatomy of a Search Engine</vt:lpstr>
      <vt:lpstr>Search Engine Optimization (SEO)</vt:lpstr>
      <vt:lpstr>Methods for  Search Engine Optimization</vt:lpstr>
      <vt:lpstr>Web Usage Mining</vt:lpstr>
      <vt:lpstr>Web Usage Mining </vt:lpstr>
      <vt:lpstr>Web Usage Mining  (Clickstream Analysis)</vt:lpstr>
      <vt:lpstr>Web Analytics Metrics</vt:lpstr>
      <vt:lpstr>Web Analytics Metrics - Web Site Usability</vt:lpstr>
      <vt:lpstr>Web Analytics Metrics - Web Site Usability</vt:lpstr>
      <vt:lpstr>Web Analytics Maturity Model</vt:lpstr>
      <vt:lpstr>Web Analytics Maturity Model</vt:lpstr>
      <vt:lpstr>Putting It All Together—A Web Site Optimization Ecosystem</vt:lpstr>
      <vt:lpstr>Web Mining Success Stories</vt:lpstr>
      <vt:lpstr>Voice of the Customer Strategy Framework (Attensity.com)</vt:lpstr>
      <vt:lpstr>Social Analytics Social Network Analysis</vt:lpstr>
      <vt:lpstr>Social Analytics Social Network Analysis</vt:lpstr>
      <vt:lpstr>Social Analytics Social Network Analysis Metrics</vt:lpstr>
      <vt:lpstr>Social Media  Definitions and Concepts</vt:lpstr>
      <vt:lpstr>Different Types of Social Media</vt:lpstr>
      <vt:lpstr>Social versus Industrial Media</vt:lpstr>
      <vt:lpstr>How Do People Use Social Media?</vt:lpstr>
      <vt:lpstr>Social Media Analytics</vt:lpstr>
      <vt:lpstr>Social Media Analytics</vt:lpstr>
      <vt:lpstr>Best Practices in  Social Media Analytics</vt:lpstr>
      <vt:lpstr>Social Media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DSS Chapter 1</dc:title>
  <dc:creator>Dursun Delen</dc:creator>
  <cp:lastModifiedBy>Sale, Michael</cp:lastModifiedBy>
  <cp:revision>230</cp:revision>
  <cp:lastPrinted>2000-12-01T14:01:59Z</cp:lastPrinted>
  <dcterms:created xsi:type="dcterms:W3CDTF">1998-03-18T21:58:50Z</dcterms:created>
  <dcterms:modified xsi:type="dcterms:W3CDTF">2017-02-04T17:43:20Z</dcterms:modified>
</cp:coreProperties>
</file>