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364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2" r:id="rId11"/>
    <p:sldId id="434" r:id="rId12"/>
    <p:sldId id="438" r:id="rId13"/>
    <p:sldId id="439" r:id="rId14"/>
    <p:sldId id="440" r:id="rId15"/>
    <p:sldId id="443" r:id="rId16"/>
    <p:sldId id="444" r:id="rId17"/>
    <p:sldId id="445" r:id="rId18"/>
    <p:sldId id="441" r:id="rId19"/>
    <p:sldId id="44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85E08"/>
    <a:srgbClr val="FFF5CC"/>
    <a:srgbClr val="FF3300"/>
    <a:srgbClr val="CC3300"/>
    <a:srgbClr val="FFA827"/>
    <a:srgbClr val="BE6A0E"/>
    <a:srgbClr val="EE85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1" autoAdjust="0"/>
    <p:restoredTop sz="94479" autoAdjust="0"/>
  </p:normalViewPr>
  <p:slideViewPr>
    <p:cSldViewPr>
      <p:cViewPr varScale="1">
        <p:scale>
          <a:sx n="65" d="100"/>
          <a:sy n="65" d="100"/>
        </p:scale>
        <p:origin x="15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F6D3E4A-37A3-4652-979D-D59837553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535BD6-FAB7-4BE8-B3CD-462CB56F6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2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D7486-BFD9-4FC1-89F5-286F5C3C7A80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60"/>
              <a:ext cx="5476" cy="29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77497" y="3886200"/>
            <a:ext cx="7780703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Some Title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50825"/>
            <a:ext cx="1951038" cy="5881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50825"/>
            <a:ext cx="5700712" cy="5881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762000" y="623888"/>
            <a:ext cx="31750" cy="1052512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gray">
          <a:xfrm>
            <a:off x="442913" y="1414463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31776"/>
            <a:ext cx="779303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75" y="1524000"/>
            <a:ext cx="8177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" y="6430962"/>
            <a:ext cx="60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EE8411"/>
                </a:solidFill>
                <a:cs typeface="+mn-cs"/>
              </a:rPr>
              <a:t>6-</a:t>
            </a:r>
            <a:fld id="{930D3EF6-C8D8-4409-A7BA-DC47BF803ED5}" type="slidenum">
              <a:rPr lang="en-US" sz="1200" smtClean="0">
                <a:solidFill>
                  <a:srgbClr val="EE8411"/>
                </a:solidFill>
                <a:cs typeface="+mn-cs"/>
              </a:rPr>
              <a:pPr>
                <a:defRPr/>
              </a:pPr>
              <a:t>‹#›</a:t>
            </a:fld>
            <a:endParaRPr lang="en-US" sz="1200" dirty="0">
              <a:solidFill>
                <a:srgbClr val="EE8411"/>
              </a:solidFill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gray">
          <a:xfrm>
            <a:off x="548265" y="644525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gray">
          <a:xfrm>
            <a:off x="541337" y="670560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685800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gray">
          <a:xfrm>
            <a:off x="8182552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rgbClr val="F85E0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fol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fol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85E08"/>
                </a:solidFill>
              </a:rPr>
              <a:t>Chapter 6:</a:t>
            </a:r>
          </a:p>
          <a:p>
            <a:pPr eaLnBrk="1" hangingPunct="1">
              <a:defRPr/>
            </a:pPr>
            <a:r>
              <a:rPr lang="en-US" dirty="0"/>
              <a:t>Techniques for Predictive Modeling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4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smtClean="0">
                <a:solidFill>
                  <a:srgbClr val="F85E08"/>
                </a:solidFill>
              </a:rPr>
              <a:t/>
            </a:r>
            <a:br>
              <a:rPr lang="en-US" smtClean="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Decision Support Systems and</a:t>
            </a:r>
            <a:br>
              <a:rPr lang="en-US" sz="4000" b="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Business Intelligence</a:t>
            </a:r>
            <a:endParaRPr lang="en-US" sz="4000" b="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808912" cy="4800600"/>
          </a:xfrm>
        </p:spPr>
        <p:txBody>
          <a:bodyPr/>
          <a:lstStyle/>
          <a:p>
            <a:r>
              <a:rPr lang="en-US" sz="2800" dirty="0" smtClean="0"/>
              <a:t>Architecture of a neural network is driven by the task it is intended to address</a:t>
            </a:r>
          </a:p>
          <a:p>
            <a:pPr lvl="1"/>
            <a:r>
              <a:rPr lang="en-US" sz="2400" dirty="0" smtClean="0"/>
              <a:t>Classification, regression, clustering, general optimization, association, ….</a:t>
            </a:r>
          </a:p>
          <a:p>
            <a:r>
              <a:rPr lang="en-US" sz="2800" dirty="0" smtClean="0">
                <a:solidFill>
                  <a:srgbClr val="FF3300"/>
                </a:solidFill>
              </a:rPr>
              <a:t>Most popular architecture: </a:t>
            </a:r>
            <a:r>
              <a:rPr lang="en-US" sz="2800" dirty="0" smtClean="0"/>
              <a:t>Feedforward, multi-layered perceptron with backpropagation learning algorithm</a:t>
            </a:r>
          </a:p>
          <a:p>
            <a:pPr lvl="1"/>
            <a:r>
              <a:rPr lang="en-US" sz="2400" dirty="0" smtClean="0"/>
              <a:t>Used for both classification and regression type problems</a:t>
            </a:r>
          </a:p>
          <a:p>
            <a:r>
              <a:rPr lang="en-US" sz="2800" dirty="0">
                <a:solidFill>
                  <a:srgbClr val="F85E08"/>
                </a:solidFill>
              </a:rPr>
              <a:t>Others</a:t>
            </a:r>
            <a:r>
              <a:rPr lang="en-US" sz="2800" dirty="0"/>
              <a:t> </a:t>
            </a:r>
            <a:r>
              <a:rPr lang="en-US" sz="2800" dirty="0" smtClean="0"/>
              <a:t>– Recurrent, self-organizing </a:t>
            </a:r>
            <a:r>
              <a:rPr lang="en-US" sz="2800" dirty="0"/>
              <a:t>feature </a:t>
            </a:r>
            <a:r>
              <a:rPr lang="en-US" sz="2800" dirty="0" smtClean="0"/>
              <a:t>maps, Hopfield networks,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49417"/>
            <a:ext cx="5105400" cy="38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  <a:br>
              <a:rPr lang="en-US" dirty="0"/>
            </a:br>
            <a:r>
              <a:rPr lang="en-US" dirty="0" smtClean="0"/>
              <a:t>Feed-Forward </a:t>
            </a:r>
            <a:r>
              <a:rPr lang="en-US" dirty="0"/>
              <a:t>Neural Networks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1349829" y="1534886"/>
            <a:ext cx="6117771" cy="1143000"/>
          </a:xfrm>
          <a:prstGeom prst="rightArrow">
            <a:avLst/>
          </a:prstGeom>
          <a:solidFill>
            <a:srgbClr val="FFF5CC">
              <a:alpha val="5019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8157" y="1869757"/>
            <a:ext cx="58908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0" dirty="0" smtClean="0">
                <a:solidFill>
                  <a:schemeClr val="accent1">
                    <a:lumMod val="75000"/>
                  </a:schemeClr>
                </a:solidFill>
              </a:rPr>
              <a:t>Feed-forward MLP with 1 Hidden Layer</a:t>
            </a:r>
            <a:endParaRPr lang="en-US" sz="26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of an ANN</a:t>
            </a:r>
            <a:endParaRPr lang="en-U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1600200"/>
            <a:ext cx="39433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1589" y="2457450"/>
            <a:ext cx="396141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rved Up Arrow 6"/>
          <p:cNvSpPr/>
          <p:nvPr/>
        </p:nvSpPr>
        <p:spPr bwMode="auto">
          <a:xfrm rot="20382060">
            <a:off x="3228661" y="5642689"/>
            <a:ext cx="1885855" cy="593542"/>
          </a:xfrm>
          <a:prstGeom prst="curvedUpArrow">
            <a:avLst>
              <a:gd name="adj1" fmla="val 11914"/>
              <a:gd name="adj2" fmla="val 50000"/>
              <a:gd name="adj3" fmla="val 55516"/>
            </a:avLst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MLP ANN Structure for             the Box-Office Prediction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123" y="1600200"/>
            <a:ext cx="6473077" cy="465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4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Trained ANN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split into three parts</a:t>
            </a:r>
          </a:p>
          <a:p>
            <a:pPr lvl="1"/>
            <a:r>
              <a:rPr lang="en-US" dirty="0" smtClean="0"/>
              <a:t>Training (~60%)</a:t>
            </a:r>
          </a:p>
          <a:p>
            <a:pPr lvl="1"/>
            <a:r>
              <a:rPr lang="en-US" dirty="0" smtClean="0"/>
              <a:t>Validation (~20%)</a:t>
            </a:r>
          </a:p>
          <a:p>
            <a:pPr lvl="1"/>
            <a:r>
              <a:rPr lang="en-US" dirty="0" smtClean="0"/>
              <a:t>Testing (~20%)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k</a:t>
            </a:r>
            <a:r>
              <a:rPr lang="en-US" dirty="0" smtClean="0"/>
              <a:t>-fold cross validation</a:t>
            </a:r>
          </a:p>
          <a:p>
            <a:pPr lvl="1"/>
            <a:r>
              <a:rPr lang="en-US" dirty="0" smtClean="0"/>
              <a:t>Less bias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Learning </a:t>
            </a: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>A Supervised Learning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14" y="1503484"/>
            <a:ext cx="3828086" cy="477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1752600"/>
            <a:ext cx="4114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 algn="l"/>
            <a:r>
              <a:rPr lang="en-US" sz="2400" b="0" u="sng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Three-step process:</a:t>
            </a:r>
          </a:p>
          <a:p>
            <a:pPr marL="463550" indent="-463550" algn="l"/>
            <a:endParaRPr lang="en-US" sz="1000" b="0" u="sng" dirty="0" smtClean="0">
              <a:solidFill>
                <a:srgbClr val="FF3300"/>
              </a:solidFill>
              <a:effectLst/>
            </a:endParaRPr>
          </a:p>
          <a:p>
            <a:pPr marL="463550" indent="-463550" algn="l"/>
            <a:r>
              <a:rPr lang="en-US" sz="2400" b="0" dirty="0" smtClean="0">
                <a:solidFill>
                  <a:srgbClr val="0000FF"/>
                </a:solidFill>
                <a:effectLst/>
              </a:rPr>
              <a:t>1.	Compute temporary outputs.</a:t>
            </a:r>
          </a:p>
          <a:p>
            <a:pPr marL="463550" indent="-463550" algn="l"/>
            <a:r>
              <a:rPr lang="en-US" sz="2400" b="0" dirty="0" smtClean="0">
                <a:solidFill>
                  <a:srgbClr val="0000FF"/>
                </a:solidFill>
                <a:effectLst/>
              </a:rPr>
              <a:t>2.	Compare outputs with desired targets.</a:t>
            </a:r>
          </a:p>
          <a:p>
            <a:pPr marL="463550" indent="-463550" algn="l"/>
            <a:r>
              <a:rPr lang="en-US" sz="2400" b="0" dirty="0" smtClean="0">
                <a:solidFill>
                  <a:srgbClr val="0000FF"/>
                </a:solidFill>
                <a:effectLst/>
              </a:rPr>
              <a:t>3.	Adjust the weights and repeat the process.</a:t>
            </a:r>
          </a:p>
          <a:p>
            <a:pPr algn="l"/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6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5562600"/>
            <a:ext cx="7772400" cy="609600"/>
          </a:xfrm>
        </p:spPr>
        <p:txBody>
          <a:bodyPr/>
          <a:lstStyle/>
          <a:p>
            <a:r>
              <a:rPr lang="en-US" sz="2800" dirty="0" smtClean="0"/>
              <a:t>Backpropagation of Error for a Single Neuron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743976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0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4800600"/>
          </a:xfrm>
        </p:spPr>
        <p:txBody>
          <a:bodyPr/>
          <a:lstStyle/>
          <a:p>
            <a:r>
              <a:rPr lang="en-US" sz="280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learning algorithm procedure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Initialize weights with random values and set other network parameters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Read in the inputs and the desired outputs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Compute the actual output (by working forward through the layers)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Compute the error (difference between the actual and desired output)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Change the weights by working backward through the hidden layers</a:t>
            </a:r>
          </a:p>
          <a:p>
            <a:pPr marL="914400" lvl="1" indent="-514350">
              <a:buSzPct val="80000"/>
              <a:buFont typeface="+mj-lt"/>
              <a:buAutoNum type="arabicPeriod"/>
            </a:pPr>
            <a:r>
              <a:rPr lang="en-US" sz="2400" dirty="0" smtClean="0"/>
              <a:t>Repeat steps 2-5 until weights stabilize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Illuminating </a:t>
            </a:r>
            <a:r>
              <a:rPr lang="en-US" dirty="0"/>
              <a:t>The Black </a:t>
            </a:r>
            <a:r>
              <a:rPr lang="en-US" dirty="0" smtClean="0"/>
              <a:t>Box Sensitivity Analysis on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r>
              <a:rPr lang="en-US" dirty="0" smtClean="0"/>
              <a:t>A common criticism for ANN: The lack of </a:t>
            </a:r>
            <a:r>
              <a:rPr lang="en-US" dirty="0"/>
              <a:t>transparency/explainability</a:t>
            </a:r>
            <a:endParaRPr lang="en-US" dirty="0" smtClean="0"/>
          </a:p>
          <a:p>
            <a:r>
              <a:rPr lang="en-US" dirty="0" smtClean="0"/>
              <a:t>The black-box syndrome!</a:t>
            </a:r>
          </a:p>
          <a:p>
            <a:r>
              <a:rPr lang="en-US" dirty="0" smtClean="0"/>
              <a:t>Answer: sensitivity analysis</a:t>
            </a:r>
          </a:p>
          <a:p>
            <a:pPr lvl="1"/>
            <a:r>
              <a:rPr lang="en-US" dirty="0" smtClean="0"/>
              <a:t>Conducted on a trained ANN</a:t>
            </a:r>
          </a:p>
          <a:p>
            <a:pPr lvl="1"/>
            <a:r>
              <a:rPr lang="en-US" dirty="0" smtClean="0"/>
              <a:t>The inputs are perturbed while the relative change on the output is measured/recorded</a:t>
            </a:r>
          </a:p>
          <a:p>
            <a:pPr lvl="1"/>
            <a:r>
              <a:rPr lang="en-US" dirty="0" smtClean="0"/>
              <a:t>Results illustrate the relative importance of input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on ANN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696200" cy="322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488" y="4953000"/>
            <a:ext cx="7961312" cy="1143000"/>
          </a:xfrm>
        </p:spPr>
        <p:txBody>
          <a:bodyPr/>
          <a:lstStyle/>
          <a:p>
            <a:r>
              <a:rPr lang="en-US" sz="2800" dirty="0" smtClean="0"/>
              <a:t>For a good example, see Application Case 6.3</a:t>
            </a:r>
          </a:p>
          <a:p>
            <a:pPr lvl="1"/>
            <a:r>
              <a:rPr lang="en-US" sz="2400" dirty="0" smtClean="0"/>
              <a:t>Sensitivity analysis reveals the most important injury severity factors in traffic accidents</a:t>
            </a:r>
          </a:p>
        </p:txBody>
      </p:sp>
    </p:spTree>
    <p:extLst>
      <p:ext uri="{BB962C8B-B14F-4D97-AF65-F5344CB8AC3E}">
        <p14:creationId xmlns:p14="http://schemas.microsoft.com/office/powerpoint/2010/main" val="7703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r>
              <a:rPr lang="en-US" sz="2800" dirty="0" smtClean="0"/>
              <a:t>Neural networks (NN): a brain metaphor for information processing</a:t>
            </a:r>
          </a:p>
          <a:p>
            <a:r>
              <a:rPr lang="en-US" sz="2800" dirty="0" smtClean="0"/>
              <a:t>Neural computing</a:t>
            </a:r>
          </a:p>
          <a:p>
            <a:r>
              <a:rPr lang="en-US" sz="2800" dirty="0" smtClean="0"/>
              <a:t>Artificial neural network (ANN)</a:t>
            </a:r>
          </a:p>
          <a:p>
            <a:r>
              <a:rPr lang="en-US" sz="2800" dirty="0" smtClean="0"/>
              <a:t>Many uses for ANN for</a:t>
            </a:r>
          </a:p>
          <a:p>
            <a:pPr lvl="1"/>
            <a:r>
              <a:rPr lang="en-US" sz="2400" dirty="0" smtClean="0"/>
              <a:t>pattern recognition, forecasting, prediction, and classification</a:t>
            </a:r>
          </a:p>
          <a:p>
            <a:r>
              <a:rPr lang="en-US" sz="2800" dirty="0" smtClean="0"/>
              <a:t>Many application areas</a:t>
            </a:r>
          </a:p>
          <a:p>
            <a:pPr lvl="1"/>
            <a:r>
              <a:rPr lang="en-US" sz="2400" dirty="0" smtClean="0"/>
              <a:t>finance, marketing, manufacturing, operations, information systems, and so 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2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Neural Networks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731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4876800"/>
            <a:ext cx="7467600" cy="1066800"/>
          </a:xfrm>
        </p:spPr>
        <p:txBody>
          <a:bodyPr/>
          <a:lstStyle/>
          <a:p>
            <a:r>
              <a:rPr lang="en-US" sz="2800" dirty="0" smtClean="0"/>
              <a:t>Two interconnected brain cells (neurons)</a:t>
            </a:r>
          </a:p>
        </p:txBody>
      </p:sp>
    </p:spTree>
    <p:extLst>
      <p:ext uri="{BB962C8B-B14F-4D97-AF65-F5344CB8AC3E}">
        <p14:creationId xmlns:p14="http://schemas.microsoft.com/office/powerpoint/2010/main" val="21505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Information in ANN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934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00" y="5334000"/>
            <a:ext cx="7467600" cy="7620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A single neuron (processing element – PE) with inputs and outputs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9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50825"/>
            <a:ext cx="7993062" cy="1044575"/>
          </a:xfrm>
        </p:spPr>
        <p:txBody>
          <a:bodyPr/>
          <a:lstStyle/>
          <a:p>
            <a:r>
              <a:rPr lang="en-US" dirty="0" smtClean="0"/>
              <a:t>Biology Analogy</a:t>
            </a:r>
            <a:endParaRPr lang="en-US" dirty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62113"/>
            <a:ext cx="6623325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6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element (PE)</a:t>
            </a:r>
          </a:p>
          <a:p>
            <a:r>
              <a:rPr lang="en-US" dirty="0" smtClean="0"/>
              <a:t>Network architecture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1"/>
            <a:r>
              <a:rPr lang="en-US" dirty="0" smtClean="0"/>
              <a:t>Parallel processing</a:t>
            </a:r>
          </a:p>
          <a:p>
            <a:r>
              <a:rPr lang="en-US" dirty="0" smtClean="0"/>
              <a:t>Network information processing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Connection weights</a:t>
            </a:r>
          </a:p>
          <a:p>
            <a:pPr lvl="1"/>
            <a:r>
              <a:rPr lang="en-US" dirty="0" smtClean="0"/>
              <a:t>Summation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43781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5029200"/>
            <a:ext cx="32004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dirty="0" smtClean="0">
                <a:effectLst/>
              </a:rPr>
              <a:t>Neural Network with     One Hidden Layer</a:t>
            </a:r>
            <a:endParaRPr lang="en-US" sz="2400" b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8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3999"/>
            <a:ext cx="7010400" cy="468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4927937"/>
            <a:ext cx="38862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dirty="0" smtClean="0">
                <a:effectLst/>
              </a:rPr>
              <a:t>Summation Function </a:t>
            </a:r>
            <a:r>
              <a:rPr lang="en-US" sz="2000" b="0" dirty="0" smtClean="0">
                <a:solidFill>
                  <a:srgbClr val="0000CC"/>
                </a:solidFill>
                <a:effectLst/>
              </a:rPr>
              <a:t>for a Single Neuron (a), and </a:t>
            </a:r>
          </a:p>
          <a:p>
            <a:pPr algn="l"/>
            <a:r>
              <a:rPr lang="en-US" sz="2000" b="0" dirty="0" smtClean="0">
                <a:solidFill>
                  <a:srgbClr val="0000CC"/>
                </a:solidFill>
                <a:effectLst/>
              </a:rPr>
              <a:t>Several Neurons (b)</a:t>
            </a:r>
            <a:endParaRPr lang="en-US" sz="2000" b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7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21336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Transformation (Transfer) Function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Linear function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Sigmoid (logical activation) function [0 1]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Tangent Hyperbolic function [-1 1]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00400"/>
            <a:ext cx="69909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0" y="548193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2400" b="0" dirty="0" smtClean="0">
                <a:solidFill>
                  <a:srgbClr val="FF3300"/>
                </a:solidFill>
                <a:effectLst/>
              </a:rPr>
              <a:t>Threshold value?</a:t>
            </a:r>
            <a:endParaRPr lang="en-US" sz="2400" b="0" dirty="0">
              <a:solidFill>
                <a:srgbClr val="FF33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86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PPTemplate">
  <a:themeElements>
    <a:clrScheme name="OSU_PP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SU_PP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SU_PP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C:\User\Teaching\MSIS5633 - Fall2002\Class Presentations\OSU_PPTemplate.pot</Template>
  <TotalTime>4544</TotalTime>
  <Words>462</Words>
  <Application>Microsoft Office PowerPoint</Application>
  <PresentationFormat>On-screen Show (4:3)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Wingdings</vt:lpstr>
      <vt:lpstr>OSU_PPTemplate</vt:lpstr>
      <vt:lpstr>PowerPoint Presentation</vt:lpstr>
      <vt:lpstr>Neural Network Concepts</vt:lpstr>
      <vt:lpstr>Biological Neural Networks</vt:lpstr>
      <vt:lpstr>Processing Information in ANN</vt:lpstr>
      <vt:lpstr>Biology Analogy</vt:lpstr>
      <vt:lpstr>Elements of ANN</vt:lpstr>
      <vt:lpstr>Elements of ANN</vt:lpstr>
      <vt:lpstr>Elements of ANN</vt:lpstr>
      <vt:lpstr>Elements of ANN</vt:lpstr>
      <vt:lpstr>Neural Network Architectures</vt:lpstr>
      <vt:lpstr>Neural Network Architectures Feed-Forward Neural Networks</vt:lpstr>
      <vt:lpstr>Development Process of an ANN</vt:lpstr>
      <vt:lpstr>An MLP ANN Structure for             the Box-Office Prediction Problem</vt:lpstr>
      <vt:lpstr>Testing a Trained ANN Model</vt:lpstr>
      <vt:lpstr>AN Learning Process A Supervised Learning Process</vt:lpstr>
      <vt:lpstr>Backpropagation Learning</vt:lpstr>
      <vt:lpstr>Backpropagation Learning</vt:lpstr>
      <vt:lpstr>Illuminating The Black Box Sensitivity Analysis on ANN</vt:lpstr>
      <vt:lpstr>Sensitivity Analysis on ANN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Sale, Michael</cp:lastModifiedBy>
  <cp:revision>217</cp:revision>
  <cp:lastPrinted>2000-12-01T14:01:59Z</cp:lastPrinted>
  <dcterms:created xsi:type="dcterms:W3CDTF">1998-03-18T21:58:50Z</dcterms:created>
  <dcterms:modified xsi:type="dcterms:W3CDTF">2017-02-04T17:43:05Z</dcterms:modified>
</cp:coreProperties>
</file>