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364" r:id="rId2"/>
    <p:sldId id="419" r:id="rId3"/>
    <p:sldId id="450" r:id="rId4"/>
    <p:sldId id="420" r:id="rId5"/>
    <p:sldId id="421" r:id="rId6"/>
    <p:sldId id="422" r:id="rId7"/>
    <p:sldId id="423" r:id="rId8"/>
    <p:sldId id="424" r:id="rId9"/>
    <p:sldId id="426" r:id="rId10"/>
    <p:sldId id="427" r:id="rId11"/>
    <p:sldId id="428" r:id="rId12"/>
    <p:sldId id="429" r:id="rId13"/>
    <p:sldId id="430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54" r:id="rId22"/>
    <p:sldId id="455" r:id="rId23"/>
    <p:sldId id="457" r:id="rId24"/>
    <p:sldId id="458" r:id="rId25"/>
    <p:sldId id="459" r:id="rId26"/>
    <p:sldId id="460" r:id="rId27"/>
    <p:sldId id="464" r:id="rId28"/>
    <p:sldId id="465" r:id="rId29"/>
    <p:sldId id="461" r:id="rId30"/>
    <p:sldId id="462" r:id="rId31"/>
    <p:sldId id="46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E08"/>
    <a:srgbClr val="0000CC"/>
    <a:srgbClr val="FF3300"/>
    <a:srgbClr val="CC3300"/>
    <a:srgbClr val="FFA827"/>
    <a:srgbClr val="BE6A0E"/>
    <a:srgbClr val="EE851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01" autoAdjust="0"/>
    <p:restoredTop sz="90272" autoAdjust="0"/>
  </p:normalViewPr>
  <p:slideViewPr>
    <p:cSldViewPr>
      <p:cViewPr varScale="1">
        <p:scale>
          <a:sx n="62" d="100"/>
          <a:sy n="62" d="100"/>
        </p:scale>
        <p:origin x="170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F6D3E4A-37A3-4652-979D-D59837553E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9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9535BD6-FAB7-4BE8-B3CD-462CB56F63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2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8D7486-BFD9-4FC1-89F5-286F5C3C7A80}" type="slidenum">
              <a:rPr lang="en-US" smtClean="0">
                <a:cs typeface="Arial" charset="0"/>
              </a:rPr>
              <a:pPr/>
              <a:t>1</a:t>
            </a:fld>
            <a:endParaRPr lang="en-US" dirty="0" smtClean="0">
              <a:cs typeface="Arial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59E96-1061-4E2E-B998-2EDD65CD965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1028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3" name="Rectangle 1029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grpSp>
          <p:nvGrpSpPr>
            <p:cNvPr id="6" name="Group 1030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1031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  <p:sp>
            <p:nvSpPr>
              <p:cNvPr id="11" name="Rectangle 1032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cs"/>
                </a:endParaRPr>
              </a:p>
            </p:txBody>
          </p:sp>
        </p:grpSp>
        <p:sp>
          <p:nvSpPr>
            <p:cNvPr id="7" name="Rectangle 1033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8" name="Rectangle 1034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  <p:sp>
          <p:nvSpPr>
            <p:cNvPr id="9" name="Rectangle 1035"/>
            <p:cNvSpPr>
              <a:spLocks noChangeArrowheads="1"/>
            </p:cNvSpPr>
            <p:nvPr/>
          </p:nvSpPr>
          <p:spPr bwMode="auto">
            <a:xfrm flipV="1">
              <a:off x="199" y="2060"/>
              <a:ext cx="5476" cy="29"/>
            </a:xfrm>
            <a:prstGeom prst="rect">
              <a:avLst/>
            </a:prstGeom>
            <a:solidFill>
              <a:srgbClr val="F85E0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endParaRPr>
            </a:p>
          </p:txBody>
        </p:sp>
      </p:grpSp>
      <p:sp>
        <p:nvSpPr>
          <p:cNvPr id="93197" name="Rectangle 10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77497" y="3886200"/>
            <a:ext cx="7780703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 smtClean="0"/>
              <a:t>Chapter 1</a:t>
            </a:r>
          </a:p>
          <a:p>
            <a:r>
              <a:rPr lang="en-US" dirty="0" smtClean="0"/>
              <a:t>Some Title 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50825"/>
            <a:ext cx="1951038" cy="5881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50825"/>
            <a:ext cx="5700712" cy="5881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193088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1524000"/>
            <a:ext cx="381000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762000" y="623888"/>
            <a:ext cx="31750" cy="1052512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gray">
          <a:xfrm>
            <a:off x="442913" y="1414463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9216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31776"/>
            <a:ext cx="7793037" cy="113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875" y="1524000"/>
            <a:ext cx="817721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6200" y="6430962"/>
            <a:ext cx="6016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EE8411"/>
                </a:solidFill>
                <a:cs typeface="+mn-cs"/>
              </a:rPr>
              <a:t>7-</a:t>
            </a:r>
            <a:fld id="{930D3EF6-C8D8-4409-A7BA-DC47BF803ED5}" type="slidenum">
              <a:rPr lang="en-US" sz="1200" smtClean="0">
                <a:solidFill>
                  <a:srgbClr val="EE8411"/>
                </a:solidFill>
                <a:cs typeface="+mn-cs"/>
              </a:rPr>
              <a:pPr>
                <a:defRPr/>
              </a:pPr>
              <a:t>‹#›</a:t>
            </a:fld>
            <a:endParaRPr lang="en-US" sz="1200" dirty="0">
              <a:solidFill>
                <a:srgbClr val="EE8411"/>
              </a:solidFill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gray">
          <a:xfrm>
            <a:off x="548265" y="644525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1" name="Rectangle 8"/>
          <p:cNvSpPr>
            <a:spLocks noChangeArrowheads="1"/>
          </p:cNvSpPr>
          <p:nvPr userDrawn="1"/>
        </p:nvSpPr>
        <p:spPr bwMode="gray">
          <a:xfrm>
            <a:off x="541337" y="6705600"/>
            <a:ext cx="8226425" cy="3175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2" name="Rectangle 8"/>
          <p:cNvSpPr>
            <a:spLocks noChangeArrowheads="1"/>
          </p:cNvSpPr>
          <p:nvPr userDrawn="1"/>
        </p:nvSpPr>
        <p:spPr bwMode="gray">
          <a:xfrm>
            <a:off x="685800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24" name="Rectangle 8"/>
          <p:cNvSpPr>
            <a:spLocks noChangeArrowheads="1"/>
          </p:cNvSpPr>
          <p:nvPr userDrawn="1"/>
        </p:nvSpPr>
        <p:spPr bwMode="gray">
          <a:xfrm>
            <a:off x="8182552" y="6477000"/>
            <a:ext cx="428048" cy="228600"/>
          </a:xfrm>
          <a:prstGeom prst="rect">
            <a:avLst/>
          </a:prstGeom>
          <a:solidFill>
            <a:srgbClr val="EE841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 b="0" dirty="0">
              <a:solidFill>
                <a:schemeClr val="tx1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ts val="4000"/>
        </a:lnSpc>
        <a:spcBef>
          <a:spcPct val="0"/>
        </a:spcBef>
        <a:spcAft>
          <a:spcPct val="0"/>
        </a:spcAft>
        <a:defRPr sz="4000">
          <a:solidFill>
            <a:srgbClr val="F85E08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fol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folHlink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folHlink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folHlink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8486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solidFill>
                  <a:srgbClr val="F85E08"/>
                </a:solidFill>
              </a:rPr>
              <a:t>Chapter 7:</a:t>
            </a:r>
          </a:p>
          <a:p>
            <a:pPr eaLnBrk="1" hangingPunct="1">
              <a:defRPr/>
            </a:pPr>
            <a:r>
              <a:rPr lang="en-US" dirty="0"/>
              <a:t>Text Analytics, Text Mining, </a:t>
            </a:r>
            <a:r>
              <a:rPr lang="en-US" dirty="0" smtClean="0"/>
              <a:t>    and Sentiment </a:t>
            </a:r>
            <a:r>
              <a:rPr lang="en-US" dirty="0"/>
              <a:t>Analysis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3048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en-US" dirty="0" smtClean="0">
                <a:solidFill>
                  <a:srgbClr val="F85E08"/>
                </a:solidFill>
              </a:rPr>
              <a:t/>
            </a:r>
            <a:br>
              <a:rPr lang="en-US" dirty="0" smtClean="0">
                <a:solidFill>
                  <a:srgbClr val="F85E08"/>
                </a:solidFill>
              </a:rPr>
            </a:br>
            <a:r>
              <a:rPr lang="en-US" dirty="0">
                <a:solidFill>
                  <a:srgbClr val="F85E08"/>
                </a:solidFill>
              </a:rPr>
              <a:t/>
            </a:r>
            <a:br>
              <a:rPr lang="en-US" dirty="0">
                <a:solidFill>
                  <a:srgbClr val="F85E08"/>
                </a:solidFill>
              </a:rPr>
            </a:br>
            <a:r>
              <a:rPr lang="en-US" smtClean="0">
                <a:solidFill>
                  <a:srgbClr val="F85E08"/>
                </a:solidFill>
              </a:rPr>
              <a:t/>
            </a:r>
            <a:br>
              <a:rPr lang="en-US" smtClean="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>
                <a:solidFill>
                  <a:srgbClr val="F85E08"/>
                </a:solidFill>
              </a:rPr>
              <a:t/>
            </a:r>
            <a:br>
              <a:rPr lang="en-US" sz="400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Decision Support Systems and</a:t>
            </a:r>
            <a:br>
              <a:rPr lang="en-US" sz="4000" b="0">
                <a:solidFill>
                  <a:srgbClr val="F85E08"/>
                </a:solidFill>
              </a:rPr>
            </a:br>
            <a:r>
              <a:rPr lang="en-US" sz="4000" b="0">
                <a:solidFill>
                  <a:srgbClr val="F85E08"/>
                </a:solidFill>
              </a:rPr>
              <a:t>Business Intelligence</a:t>
            </a:r>
            <a:endParaRPr lang="en-US" sz="4000" b="0" dirty="0">
              <a:solidFill>
                <a:srgbClr val="F85E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What is “Understanding” ?</a:t>
            </a:r>
          </a:p>
          <a:p>
            <a:pPr lvl="1"/>
            <a:r>
              <a:rPr lang="en-US" sz="3000" dirty="0" smtClean="0"/>
              <a:t>Human understands, what about computers?</a:t>
            </a:r>
          </a:p>
          <a:p>
            <a:pPr lvl="1"/>
            <a:r>
              <a:rPr lang="en-US" sz="3000" dirty="0" smtClean="0"/>
              <a:t>Natural language is vague, context driven</a:t>
            </a:r>
          </a:p>
          <a:p>
            <a:pPr lvl="1"/>
            <a:r>
              <a:rPr lang="en-US" sz="3000" dirty="0" smtClean="0"/>
              <a:t>True understanding requires extensive knowledge of a topic</a:t>
            </a:r>
          </a:p>
          <a:p>
            <a:pPr lvl="1"/>
            <a:endParaRPr lang="en-US" sz="2800" dirty="0" smtClean="0"/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Can/will computers ever understand natural language the same/accurate way we do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379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800600"/>
          </a:xfrm>
        </p:spPr>
        <p:txBody>
          <a:bodyPr/>
          <a:lstStyle/>
          <a:p>
            <a:r>
              <a:rPr lang="en-US" sz="2800" dirty="0" smtClean="0"/>
              <a:t>Challenges in NLP</a:t>
            </a:r>
          </a:p>
          <a:p>
            <a:pPr lvl="1"/>
            <a:r>
              <a:rPr lang="en-US" sz="2400" dirty="0" smtClean="0"/>
              <a:t>Part-of-speech tagging	</a:t>
            </a:r>
          </a:p>
          <a:p>
            <a:pPr lvl="1"/>
            <a:r>
              <a:rPr lang="en-US" sz="2400" dirty="0" smtClean="0"/>
              <a:t>Text segmentation</a:t>
            </a:r>
          </a:p>
          <a:p>
            <a:pPr lvl="1"/>
            <a:r>
              <a:rPr lang="en-US" sz="2400" dirty="0" smtClean="0"/>
              <a:t>Word sense disambiguation	</a:t>
            </a:r>
          </a:p>
          <a:p>
            <a:pPr lvl="1"/>
            <a:r>
              <a:rPr lang="en-US" sz="2400" dirty="0" smtClean="0"/>
              <a:t>Syntax ambiguity</a:t>
            </a:r>
          </a:p>
          <a:p>
            <a:pPr lvl="1"/>
            <a:r>
              <a:rPr lang="en-US" sz="2400" dirty="0" smtClean="0"/>
              <a:t>Imperfect or irregular input</a:t>
            </a:r>
          </a:p>
          <a:p>
            <a:pPr lvl="1"/>
            <a:r>
              <a:rPr lang="en-US" sz="2400" dirty="0" smtClean="0"/>
              <a:t>Speech acts</a:t>
            </a:r>
          </a:p>
          <a:p>
            <a:pPr lvl="4"/>
            <a:endParaRPr lang="en-US" sz="1000" dirty="0" smtClean="0"/>
          </a:p>
          <a:p>
            <a:r>
              <a:rPr lang="en-US" sz="2800" dirty="0" smtClean="0"/>
              <a:t>Dream of AI community </a:t>
            </a:r>
          </a:p>
          <a:p>
            <a:pPr lvl="1"/>
            <a:r>
              <a:rPr lang="en-US" sz="2400" dirty="0" smtClean="0"/>
              <a:t>to have algorithms that are capable of automatically reading and obtaining knowledge from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099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800600"/>
          </a:xfrm>
        </p:spPr>
        <p:txBody>
          <a:bodyPr/>
          <a:lstStyle/>
          <a:p>
            <a:r>
              <a:rPr lang="en-US" sz="2800" dirty="0" smtClean="0"/>
              <a:t>WordNet</a:t>
            </a:r>
          </a:p>
          <a:p>
            <a:pPr lvl="1"/>
            <a:r>
              <a:rPr lang="en-US" sz="2400" dirty="0" smtClean="0"/>
              <a:t>A laboriously hand-coded database of English words, their definitions, sets of synonyms, and various semantic relations between synonym sets.</a:t>
            </a:r>
          </a:p>
          <a:p>
            <a:pPr lvl="1"/>
            <a:r>
              <a:rPr lang="en-US" sz="2400" dirty="0" smtClean="0"/>
              <a:t>A major resource for NLP.</a:t>
            </a:r>
          </a:p>
          <a:p>
            <a:pPr lvl="1"/>
            <a:r>
              <a:rPr lang="en-US" sz="2400" dirty="0" smtClean="0"/>
              <a:t>Need automation to be completed.</a:t>
            </a:r>
          </a:p>
          <a:p>
            <a:r>
              <a:rPr lang="en-US" sz="2800" dirty="0" smtClean="0"/>
              <a:t>Sentiment Analysis</a:t>
            </a:r>
          </a:p>
          <a:p>
            <a:pPr lvl="1"/>
            <a:r>
              <a:rPr lang="en-US" sz="2400" dirty="0" smtClean="0"/>
              <a:t>A technique used to detect favorable and unfavorable opinions toward specific products and services </a:t>
            </a:r>
          </a:p>
          <a:p>
            <a:pPr lvl="1"/>
            <a:r>
              <a:rPr lang="en-US" sz="2400" dirty="0" smtClean="0"/>
              <a:t>SentiWordNet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36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Task 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Information retrieval, information extraction</a:t>
            </a:r>
          </a:p>
          <a:p>
            <a:r>
              <a:rPr lang="en-US" sz="2800" dirty="0" smtClean="0"/>
              <a:t>Named-entity recognition</a:t>
            </a:r>
          </a:p>
          <a:p>
            <a:r>
              <a:rPr lang="en-US" sz="2800" dirty="0" smtClean="0"/>
              <a:t>Question answering</a:t>
            </a:r>
          </a:p>
          <a:p>
            <a:r>
              <a:rPr lang="en-US" sz="2800" dirty="0" smtClean="0"/>
              <a:t>Automatic summarization</a:t>
            </a:r>
          </a:p>
          <a:p>
            <a:r>
              <a:rPr lang="en-US" sz="2800" dirty="0" smtClean="0"/>
              <a:t>Natural language generation &amp; understanding</a:t>
            </a:r>
          </a:p>
          <a:p>
            <a:r>
              <a:rPr lang="en-US" sz="2800" dirty="0" smtClean="0"/>
              <a:t>Machine translation</a:t>
            </a:r>
          </a:p>
          <a:p>
            <a:r>
              <a:rPr lang="en-US" sz="2800" dirty="0" smtClean="0"/>
              <a:t>Foreign language reading &amp; writing</a:t>
            </a:r>
          </a:p>
          <a:p>
            <a:r>
              <a:rPr lang="en-US" sz="2800" dirty="0" smtClean="0"/>
              <a:t>Speech recognition</a:t>
            </a:r>
          </a:p>
          <a:p>
            <a:r>
              <a:rPr lang="en-US" sz="2800" dirty="0" smtClean="0"/>
              <a:t>Text proofing, optical character recognition</a:t>
            </a:r>
          </a:p>
          <a:p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800600" y="1524000"/>
            <a:ext cx="35417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800600" y="1524000"/>
            <a:ext cx="354171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236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pic>
        <p:nvPicPr>
          <p:cNvPr id="4" name="Picture 3" descr="dgm2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416527"/>
            <a:ext cx="7696200" cy="492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" y="1828800"/>
            <a:ext cx="3581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diagram for the text mining process </a:t>
            </a:r>
            <a:endParaRPr lang="en-US" b="0" dirty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93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893030"/>
            <a:ext cx="8787959" cy="2831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447800" y="511558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three-step text mining process </a:t>
            </a:r>
            <a:endParaRPr lang="en-US" b="0" dirty="0">
              <a:solidFill>
                <a:srgbClr val="F85E0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795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1: </a:t>
            </a:r>
            <a:r>
              <a:rPr lang="en-US" dirty="0" smtClean="0"/>
              <a:t>Establish the corpus</a:t>
            </a:r>
          </a:p>
          <a:p>
            <a:pPr lvl="1"/>
            <a:r>
              <a:rPr lang="en-US" dirty="0" smtClean="0"/>
              <a:t>Collect all relevant unstructured data          (e.g., textual documents, XML files, emails, Web pages, short notes, voice recordings…)</a:t>
            </a:r>
          </a:p>
          <a:p>
            <a:pPr lvl="1"/>
            <a:r>
              <a:rPr lang="en-US" dirty="0" smtClean="0"/>
              <a:t>Digitize, standardize the collection              (e.g., all in ASCII text files)</a:t>
            </a:r>
          </a:p>
          <a:p>
            <a:pPr lvl="1"/>
            <a:r>
              <a:rPr lang="en-US" dirty="0" smtClean="0"/>
              <a:t>Place the collection in a common place        (e.g., in a flat file, or in a directory as separate files)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05800" cy="6858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2:</a:t>
            </a:r>
            <a:r>
              <a:rPr lang="en-US" dirty="0" smtClean="0"/>
              <a:t> Create the Term-by-Document Matrix (TDM)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3219" y="2667000"/>
            <a:ext cx="6045381" cy="3665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19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2:</a:t>
            </a:r>
            <a:r>
              <a:rPr lang="en-US" dirty="0" smtClean="0"/>
              <a:t> Create the Term-by-Document Matrix (TDM)</a:t>
            </a:r>
          </a:p>
          <a:p>
            <a:pPr lvl="1"/>
            <a:r>
              <a:rPr lang="en-US" dirty="0" smtClean="0"/>
              <a:t>Should all terms be included?</a:t>
            </a:r>
          </a:p>
          <a:p>
            <a:pPr lvl="2"/>
            <a:r>
              <a:rPr lang="en-US" dirty="0" smtClean="0"/>
              <a:t>Stop words, include words</a:t>
            </a:r>
          </a:p>
          <a:p>
            <a:pPr lvl="2"/>
            <a:r>
              <a:rPr lang="en-US" dirty="0" smtClean="0"/>
              <a:t>Synonyms, homonyms</a:t>
            </a:r>
          </a:p>
          <a:p>
            <a:pPr lvl="2"/>
            <a:r>
              <a:rPr lang="en-US" dirty="0" smtClean="0"/>
              <a:t>Stemming</a:t>
            </a:r>
          </a:p>
          <a:p>
            <a:pPr lvl="1"/>
            <a:r>
              <a:rPr lang="en-US" dirty="0" smtClean="0"/>
              <a:t>What is the best representation of the indices (values in cells)? </a:t>
            </a:r>
          </a:p>
          <a:p>
            <a:pPr lvl="2"/>
            <a:r>
              <a:rPr lang="en-US" dirty="0" smtClean="0"/>
              <a:t>Row counts; binary frequencies; log frequencies;</a:t>
            </a:r>
          </a:p>
          <a:p>
            <a:pPr lvl="2"/>
            <a:r>
              <a:rPr lang="en-US" dirty="0" smtClean="0"/>
              <a:t>Inverse document frequency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1967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820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2:</a:t>
            </a:r>
            <a:r>
              <a:rPr lang="en-US" dirty="0" smtClean="0"/>
              <a:t> Create the Term–by–Document Matrix (TDM)</a:t>
            </a:r>
          </a:p>
          <a:p>
            <a:pPr lvl="1"/>
            <a:r>
              <a:rPr lang="en-US" dirty="0" smtClean="0"/>
              <a:t>TDM is a sparse matrix. How can we reduce the dimensionality of the TDM?</a:t>
            </a:r>
          </a:p>
          <a:p>
            <a:pPr lvl="2"/>
            <a:r>
              <a:rPr lang="en-US" dirty="0" smtClean="0"/>
              <a:t>Manual - a domain expert goes through it</a:t>
            </a:r>
          </a:p>
          <a:p>
            <a:pPr lvl="2"/>
            <a:r>
              <a:rPr lang="en-US" dirty="0" smtClean="0"/>
              <a:t>Eliminate terms with very few occurrences in very few documents (?)</a:t>
            </a:r>
          </a:p>
          <a:p>
            <a:pPr lvl="2"/>
            <a:r>
              <a:rPr lang="en-US" dirty="0" smtClean="0"/>
              <a:t>Transform the matrix using singular value decomposition (SVD) </a:t>
            </a:r>
          </a:p>
          <a:p>
            <a:pPr lvl="2"/>
            <a:r>
              <a:rPr lang="en-US" dirty="0" smtClean="0"/>
              <a:t>SVD is similar to principle component analysis </a:t>
            </a:r>
          </a:p>
          <a:p>
            <a:pPr lvl="2"/>
            <a:endParaRPr lang="en-US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36534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85-90 percent of all corporate data is in some kind of unstructured form (e.g., text) </a:t>
            </a:r>
          </a:p>
          <a:p>
            <a:r>
              <a:rPr lang="en-US" sz="2800" dirty="0" smtClean="0"/>
              <a:t>Unstructured corporate data is doubling in size every 18 months</a:t>
            </a:r>
          </a:p>
          <a:p>
            <a:r>
              <a:rPr lang="en-US" sz="2800" dirty="0" smtClean="0"/>
              <a:t>Tapping into these information sources is not an option, but a need to stay competitive</a:t>
            </a:r>
          </a:p>
          <a:p>
            <a:r>
              <a:rPr lang="en-US" sz="2800" dirty="0" smtClean="0"/>
              <a:t>Answer: text mining</a:t>
            </a:r>
          </a:p>
          <a:p>
            <a:pPr lvl="1"/>
            <a:r>
              <a:rPr lang="en-US" sz="2400" dirty="0" smtClean="0"/>
              <a:t>A semi-automated process of extracting knowledge from unstructured data sources</a:t>
            </a:r>
          </a:p>
          <a:p>
            <a:pPr lvl="1"/>
            <a:r>
              <a:rPr lang="en-US" sz="2400" dirty="0" smtClean="0"/>
              <a:t>a.k.a. text data mining or knowledge discovery in textual databases</a:t>
            </a:r>
          </a:p>
        </p:txBody>
      </p:sp>
    </p:spTree>
    <p:extLst>
      <p:ext uri="{BB962C8B-B14F-4D97-AF65-F5344CB8AC3E}">
        <p14:creationId xmlns:p14="http://schemas.microsoft.com/office/powerpoint/2010/main" val="290132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Step 3:</a:t>
            </a:r>
            <a:r>
              <a:rPr lang="en-US" dirty="0" smtClean="0"/>
              <a:t> Extract patterns/knowledge</a:t>
            </a:r>
          </a:p>
          <a:p>
            <a:pPr lvl="1"/>
            <a:r>
              <a:rPr lang="en-US" dirty="0" smtClean="0"/>
              <a:t>Classification (text categorization)</a:t>
            </a:r>
          </a:p>
          <a:p>
            <a:pPr lvl="1"/>
            <a:r>
              <a:rPr lang="en-US" dirty="0" smtClean="0"/>
              <a:t>Clustering (natural groupings of text)</a:t>
            </a:r>
          </a:p>
          <a:p>
            <a:pPr lvl="2"/>
            <a:r>
              <a:rPr lang="en-US" dirty="0" smtClean="0"/>
              <a:t>Improve search recall</a:t>
            </a:r>
          </a:p>
          <a:p>
            <a:pPr lvl="2"/>
            <a:r>
              <a:rPr lang="en-US" dirty="0" smtClean="0"/>
              <a:t>Improve search precision</a:t>
            </a:r>
          </a:p>
          <a:p>
            <a:pPr lvl="2"/>
            <a:r>
              <a:rPr lang="en-US" dirty="0" smtClean="0"/>
              <a:t>Scatter/gather</a:t>
            </a:r>
          </a:p>
          <a:p>
            <a:pPr lvl="2"/>
            <a:r>
              <a:rPr lang="en-US" dirty="0" smtClean="0"/>
              <a:t>Query-specific clustering</a:t>
            </a:r>
          </a:p>
          <a:p>
            <a:pPr lvl="1"/>
            <a:r>
              <a:rPr lang="en-US" dirty="0" smtClean="0"/>
              <a:t>Association</a:t>
            </a:r>
          </a:p>
          <a:p>
            <a:pPr lvl="1"/>
            <a:r>
              <a:rPr lang="en-US" dirty="0" smtClean="0"/>
              <a:t>Trend Analysis (…)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23598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Sentiment </a:t>
            </a:r>
            <a:r>
              <a:rPr lang="en-US" sz="3000" dirty="0" smtClean="0">
                <a:sym typeface="Wingdings" panose="05000000000000000000" pitchFamily="2" charset="2"/>
              </a:rPr>
              <a:t> </a:t>
            </a:r>
            <a:r>
              <a:rPr lang="en-US" sz="3000" dirty="0" smtClean="0"/>
              <a:t>belief</a:t>
            </a:r>
            <a:r>
              <a:rPr lang="en-US" sz="3000" dirty="0"/>
              <a:t>, view, opinion, </a:t>
            </a:r>
            <a:r>
              <a:rPr lang="en-US" sz="3000" dirty="0" smtClean="0"/>
              <a:t>conviction</a:t>
            </a:r>
          </a:p>
          <a:p>
            <a:r>
              <a:rPr lang="en-US" sz="3000" dirty="0" smtClean="0"/>
              <a:t>Sentiment analysis </a:t>
            </a:r>
            <a:r>
              <a:rPr lang="en-US" sz="3000" dirty="0" smtClean="0">
                <a:sym typeface="Wingdings" panose="05000000000000000000" pitchFamily="2" charset="2"/>
              </a:rPr>
              <a:t> o</a:t>
            </a:r>
            <a:r>
              <a:rPr lang="en-US" sz="3000" dirty="0" smtClean="0"/>
              <a:t>pinion </a:t>
            </a:r>
            <a:r>
              <a:rPr lang="en-US" sz="3000" dirty="0"/>
              <a:t>mining, subjectivity analysis, and appraisal </a:t>
            </a:r>
            <a:r>
              <a:rPr lang="en-US" sz="3000" dirty="0" smtClean="0"/>
              <a:t>extraction</a:t>
            </a:r>
          </a:p>
          <a:p>
            <a:r>
              <a:rPr lang="en-US" sz="3000" dirty="0" smtClean="0"/>
              <a:t>The goal is to answer the question:</a:t>
            </a:r>
          </a:p>
          <a:p>
            <a:pPr marL="0" indent="0">
              <a:buNone/>
              <a:tabLst>
                <a:tab pos="403225" algn="l"/>
              </a:tabLst>
            </a:pPr>
            <a:r>
              <a:rPr lang="en-US" sz="3000" dirty="0" smtClean="0"/>
              <a:t>	“</a:t>
            </a:r>
            <a:r>
              <a:rPr lang="en-US" sz="3000" dirty="0" smtClean="0">
                <a:solidFill>
                  <a:srgbClr val="F85E08"/>
                </a:solidFill>
              </a:rPr>
              <a:t>What </a:t>
            </a:r>
            <a:r>
              <a:rPr lang="en-US" sz="3000" dirty="0">
                <a:solidFill>
                  <a:srgbClr val="F85E08"/>
                </a:solidFill>
              </a:rPr>
              <a:t>do people feel </a:t>
            </a:r>
            <a:r>
              <a:rPr lang="en-US" sz="3000" dirty="0" smtClean="0">
                <a:solidFill>
                  <a:srgbClr val="F85E08"/>
                </a:solidFill>
              </a:rPr>
              <a:t>about a </a:t>
            </a:r>
            <a:r>
              <a:rPr lang="en-US" sz="3000" dirty="0">
                <a:solidFill>
                  <a:srgbClr val="F85E08"/>
                </a:solidFill>
              </a:rPr>
              <a:t>certain topic?</a:t>
            </a:r>
            <a:r>
              <a:rPr lang="en-US" sz="3000" dirty="0"/>
              <a:t>” </a:t>
            </a:r>
            <a:endParaRPr lang="en-US" sz="3000" dirty="0" smtClean="0"/>
          </a:p>
          <a:p>
            <a:pPr>
              <a:tabLst>
                <a:tab pos="403225" algn="l"/>
              </a:tabLst>
            </a:pPr>
            <a:r>
              <a:rPr lang="en-US" sz="3000" dirty="0" smtClean="0">
                <a:solidFill>
                  <a:srgbClr val="F85E08"/>
                </a:solidFill>
              </a:rPr>
              <a:t>Explicit</a:t>
            </a:r>
            <a:r>
              <a:rPr lang="en-US" sz="3000" dirty="0" smtClean="0"/>
              <a:t> versus </a:t>
            </a:r>
            <a:r>
              <a:rPr lang="en-US" sz="3000" dirty="0" smtClean="0">
                <a:solidFill>
                  <a:srgbClr val="F85E08"/>
                </a:solidFill>
              </a:rPr>
              <a:t>Implicit</a:t>
            </a:r>
            <a:r>
              <a:rPr lang="en-US" sz="3000" dirty="0" smtClean="0"/>
              <a:t> sentiment</a:t>
            </a:r>
          </a:p>
          <a:p>
            <a:pPr>
              <a:tabLst>
                <a:tab pos="403225" algn="l"/>
              </a:tabLst>
            </a:pPr>
            <a:r>
              <a:rPr lang="en-US" sz="3000" dirty="0" smtClean="0"/>
              <a:t>Sentiment polarity</a:t>
            </a:r>
          </a:p>
          <a:p>
            <a:pPr lvl="1">
              <a:tabLst>
                <a:tab pos="403225" algn="l"/>
              </a:tabLst>
            </a:pPr>
            <a:r>
              <a:rPr lang="en-US" dirty="0" smtClean="0">
                <a:solidFill>
                  <a:srgbClr val="F85E08"/>
                </a:solidFill>
              </a:rPr>
              <a:t>Positive</a:t>
            </a:r>
            <a:r>
              <a:rPr lang="en-US" dirty="0" smtClean="0"/>
              <a:t> versus </a:t>
            </a:r>
            <a:r>
              <a:rPr lang="en-US" dirty="0" smtClean="0">
                <a:solidFill>
                  <a:srgbClr val="F85E08"/>
                </a:solidFill>
              </a:rPr>
              <a:t>Negative</a:t>
            </a:r>
          </a:p>
          <a:p>
            <a:pPr lvl="1">
              <a:tabLst>
                <a:tab pos="403225" algn="l"/>
              </a:tabLst>
            </a:pPr>
            <a:r>
              <a:rPr lang="en-US" dirty="0" smtClean="0">
                <a:solidFill>
                  <a:srgbClr val="F85E08"/>
                </a:solidFill>
              </a:rPr>
              <a:t>… </a:t>
            </a:r>
            <a:r>
              <a:rPr lang="en-US" dirty="0" smtClean="0"/>
              <a:t>versus </a:t>
            </a:r>
            <a:r>
              <a:rPr lang="en-US" dirty="0" smtClean="0">
                <a:solidFill>
                  <a:srgbClr val="F85E08"/>
                </a:solidFill>
              </a:rPr>
              <a:t>Neutral</a:t>
            </a:r>
            <a:r>
              <a:rPr lang="en-US" dirty="0" smtClean="0">
                <a:solidFill>
                  <a:srgbClr val="0000CC"/>
                </a:solidFill>
              </a:rPr>
              <a:t>?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00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br>
              <a:rPr lang="en-US" dirty="0" smtClean="0"/>
            </a:br>
            <a:r>
              <a:rPr lang="en-US" dirty="0" smtClean="0"/>
              <a:t>Real-Time Social Signal </a:t>
            </a:r>
            <a:r>
              <a:rPr lang="en-US" sz="2800" dirty="0" smtClean="0"/>
              <a:t>(by Attensity)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49" y="1752600"/>
            <a:ext cx="8234351" cy="4572000"/>
          </a:xfrm>
          <a:prstGeom prst="rect">
            <a:avLst/>
          </a:prstGeom>
          <a:noFill/>
          <a:ln w="19050">
            <a:solidFill>
              <a:srgbClr val="F85E08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8542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of the customer (VOC</a:t>
            </a:r>
            <a:r>
              <a:rPr lang="en-US" dirty="0" smtClean="0"/>
              <a:t>)</a:t>
            </a:r>
          </a:p>
          <a:p>
            <a:r>
              <a:rPr lang="en-US" dirty="0"/>
              <a:t>Voice of the Market (VOM</a:t>
            </a:r>
            <a:r>
              <a:rPr lang="en-US" dirty="0" smtClean="0"/>
              <a:t>)</a:t>
            </a:r>
          </a:p>
          <a:p>
            <a:r>
              <a:rPr lang="en-US" dirty="0"/>
              <a:t>Voice of the Employee (VOE</a:t>
            </a:r>
            <a:r>
              <a:rPr lang="en-US" dirty="0" smtClean="0"/>
              <a:t>)</a:t>
            </a:r>
          </a:p>
          <a:p>
            <a:r>
              <a:rPr lang="en-US" dirty="0"/>
              <a:t>Brand </a:t>
            </a:r>
            <a:r>
              <a:rPr lang="en-US" dirty="0" smtClean="0"/>
              <a:t>Management</a:t>
            </a:r>
          </a:p>
          <a:p>
            <a:r>
              <a:rPr lang="en-US" dirty="0"/>
              <a:t>Financial </a:t>
            </a:r>
            <a:r>
              <a:rPr lang="en-US" dirty="0" smtClean="0"/>
              <a:t>Markets</a:t>
            </a:r>
          </a:p>
          <a:p>
            <a:r>
              <a:rPr lang="en-US" dirty="0" smtClean="0"/>
              <a:t>Politics</a:t>
            </a:r>
          </a:p>
          <a:p>
            <a:r>
              <a:rPr lang="en-US" dirty="0"/>
              <a:t>Government </a:t>
            </a:r>
            <a:r>
              <a:rPr lang="en-US" dirty="0" smtClean="0"/>
              <a:t>Intelligence</a:t>
            </a:r>
          </a:p>
          <a:p>
            <a:r>
              <a:rPr lang="en-US" dirty="0" smtClean="0"/>
              <a:t>…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53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38" y="533400"/>
            <a:ext cx="3040062" cy="1752600"/>
          </a:xfrm>
        </p:spPr>
        <p:txBody>
          <a:bodyPr/>
          <a:lstStyle/>
          <a:p>
            <a:r>
              <a:rPr lang="en-US" dirty="0" smtClean="0"/>
              <a:t>Sentiment </a:t>
            </a:r>
            <a:br>
              <a:rPr lang="en-US" dirty="0" smtClean="0"/>
            </a:br>
            <a:r>
              <a:rPr lang="en-US" dirty="0" smtClean="0"/>
              <a:t>Analysis </a:t>
            </a:r>
            <a:br>
              <a:rPr lang="en-US" dirty="0" smtClean="0"/>
            </a:b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51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2400"/>
            <a:ext cx="4355281" cy="65119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7943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85E08"/>
                </a:solidFill>
              </a:rPr>
              <a:t>Step 1 </a:t>
            </a:r>
            <a:r>
              <a:rPr lang="en-US" dirty="0" smtClean="0"/>
              <a:t>– Sentiment Detection</a:t>
            </a:r>
          </a:p>
          <a:p>
            <a:pPr lvl="1"/>
            <a:r>
              <a:rPr lang="en-US" dirty="0" smtClean="0"/>
              <a:t>Comes right after the </a:t>
            </a:r>
            <a:r>
              <a:rPr lang="en-US" dirty="0"/>
              <a:t>retrieval and preparation of the text </a:t>
            </a:r>
            <a:r>
              <a:rPr lang="en-US" dirty="0" smtClean="0"/>
              <a:t>documents</a:t>
            </a:r>
            <a:endParaRPr lang="en-US" dirty="0"/>
          </a:p>
          <a:p>
            <a:pPr lvl="1"/>
            <a:r>
              <a:rPr lang="en-US" dirty="0" smtClean="0"/>
              <a:t>It is also called detection </a:t>
            </a:r>
            <a:r>
              <a:rPr lang="en-US" dirty="0"/>
              <a:t>of </a:t>
            </a:r>
            <a:r>
              <a:rPr lang="en-US" dirty="0" smtClean="0"/>
              <a:t>objectivity</a:t>
            </a:r>
          </a:p>
          <a:p>
            <a:pPr lvl="2"/>
            <a:r>
              <a:rPr lang="en-US" dirty="0" smtClean="0">
                <a:solidFill>
                  <a:srgbClr val="F85E08"/>
                </a:solidFill>
              </a:rPr>
              <a:t>Fact </a:t>
            </a:r>
            <a:r>
              <a:rPr lang="en-US" dirty="0" smtClean="0">
                <a:solidFill>
                  <a:srgbClr val="0000CC"/>
                </a:solidFill>
              </a:rPr>
              <a:t>[= objectivity]</a:t>
            </a:r>
            <a:r>
              <a:rPr lang="en-US" dirty="0" smtClean="0"/>
              <a:t> versus </a:t>
            </a:r>
            <a:r>
              <a:rPr lang="en-US" dirty="0" smtClean="0">
                <a:solidFill>
                  <a:srgbClr val="F85E08"/>
                </a:solidFill>
              </a:rPr>
              <a:t>Opinion </a:t>
            </a:r>
            <a:r>
              <a:rPr lang="en-US" dirty="0" smtClean="0">
                <a:solidFill>
                  <a:srgbClr val="0000CC"/>
                </a:solidFill>
              </a:rPr>
              <a:t>[= subjectivity]</a:t>
            </a:r>
          </a:p>
          <a:p>
            <a:r>
              <a:rPr lang="en-US" dirty="0">
                <a:solidFill>
                  <a:srgbClr val="F85E08"/>
                </a:solidFill>
              </a:rPr>
              <a:t>Step 2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rgbClr val="0000CC"/>
                </a:solidFill>
              </a:rPr>
              <a:t>N-P  </a:t>
            </a:r>
            <a:r>
              <a:rPr lang="en-US" dirty="0">
                <a:solidFill>
                  <a:srgbClr val="0000CC"/>
                </a:solidFill>
              </a:rPr>
              <a:t>Polarity </a:t>
            </a:r>
            <a:r>
              <a:rPr lang="en-US" dirty="0" smtClean="0">
                <a:solidFill>
                  <a:srgbClr val="0000CC"/>
                </a:solidFill>
              </a:rPr>
              <a:t>Classification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Given an opinionated piece of text, the goal is to classify the opinion </a:t>
            </a:r>
            <a:r>
              <a:rPr lang="en-US" dirty="0" smtClean="0">
                <a:solidFill>
                  <a:srgbClr val="0000CC"/>
                </a:solidFill>
              </a:rPr>
              <a:t>as falling </a:t>
            </a:r>
            <a:r>
              <a:rPr lang="en-US" dirty="0">
                <a:solidFill>
                  <a:srgbClr val="0000CC"/>
                </a:solidFill>
              </a:rPr>
              <a:t>under one of two opposing sentiment </a:t>
            </a:r>
            <a:r>
              <a:rPr lang="en-US" dirty="0" smtClean="0">
                <a:solidFill>
                  <a:srgbClr val="0000CC"/>
                </a:solidFill>
              </a:rPr>
              <a:t>polarities </a:t>
            </a:r>
          </a:p>
          <a:p>
            <a:pPr lvl="2"/>
            <a:r>
              <a:rPr lang="en-US" dirty="0" smtClean="0">
                <a:solidFill>
                  <a:srgbClr val="F85E08"/>
                </a:solidFill>
              </a:rPr>
              <a:t>N </a:t>
            </a:r>
            <a:r>
              <a:rPr lang="en-US" dirty="0" smtClean="0">
                <a:solidFill>
                  <a:srgbClr val="0000CC"/>
                </a:solidFill>
              </a:rPr>
              <a:t>[= negative] versus </a:t>
            </a:r>
            <a:r>
              <a:rPr lang="en-US" dirty="0" smtClean="0">
                <a:solidFill>
                  <a:srgbClr val="F85E08"/>
                </a:solidFill>
              </a:rPr>
              <a:t>P</a:t>
            </a:r>
            <a:r>
              <a:rPr lang="en-US" dirty="0" smtClean="0">
                <a:solidFill>
                  <a:srgbClr val="0000CC"/>
                </a:solidFill>
              </a:rPr>
              <a:t> [= positive]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9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85E08"/>
                </a:solidFill>
              </a:rPr>
              <a:t>Step 3 </a:t>
            </a:r>
            <a:r>
              <a:rPr lang="en-US" dirty="0" smtClean="0"/>
              <a:t>– Target Identification</a:t>
            </a:r>
          </a:p>
          <a:p>
            <a:pPr lvl="1"/>
            <a:r>
              <a:rPr lang="en-US" dirty="0"/>
              <a:t>The goal of this step is to accurately identify the </a:t>
            </a:r>
            <a:r>
              <a:rPr lang="en-US" dirty="0" smtClean="0"/>
              <a:t>target of </a:t>
            </a:r>
            <a:r>
              <a:rPr lang="en-US" dirty="0"/>
              <a:t>the expressed sentiment (e.g., a person, a product, </a:t>
            </a:r>
            <a:r>
              <a:rPr lang="en-US" dirty="0" smtClean="0"/>
              <a:t>an </a:t>
            </a:r>
            <a:r>
              <a:rPr lang="en-US" dirty="0"/>
              <a:t>event, etc</a:t>
            </a:r>
            <a:r>
              <a:rPr lang="en-US" dirty="0" smtClean="0"/>
              <a:t>.)</a:t>
            </a:r>
          </a:p>
          <a:p>
            <a:pPr lvl="2"/>
            <a:r>
              <a:rPr lang="en-US" dirty="0" smtClean="0"/>
              <a:t>Level of difficulty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the application domain</a:t>
            </a:r>
          </a:p>
          <a:p>
            <a:r>
              <a:rPr lang="en-US" dirty="0" smtClean="0">
                <a:solidFill>
                  <a:srgbClr val="F85E08"/>
                </a:solidFill>
              </a:rPr>
              <a:t>Step 4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/>
              <a:t>– </a:t>
            </a:r>
            <a:r>
              <a:rPr lang="en-US" dirty="0" smtClean="0">
                <a:solidFill>
                  <a:srgbClr val="0000CC"/>
                </a:solidFill>
              </a:rPr>
              <a:t>Collection and Aggregation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Once the sentiments of all text data </a:t>
            </a:r>
            <a:r>
              <a:rPr lang="en-US" dirty="0" smtClean="0">
                <a:solidFill>
                  <a:srgbClr val="0000CC"/>
                </a:solidFill>
              </a:rPr>
              <a:t>points in </a:t>
            </a:r>
            <a:r>
              <a:rPr lang="en-US" dirty="0">
                <a:solidFill>
                  <a:srgbClr val="0000CC"/>
                </a:solidFill>
              </a:rPr>
              <a:t>the document are identified and calculated</a:t>
            </a:r>
            <a:r>
              <a:rPr lang="en-US" dirty="0" smtClean="0">
                <a:solidFill>
                  <a:srgbClr val="0000CC"/>
                </a:solidFill>
              </a:rPr>
              <a:t>, they are to be aggregated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</a:rPr>
              <a:t>Word </a:t>
            </a:r>
            <a:r>
              <a:rPr lang="en-US" dirty="0" smtClean="0">
                <a:solidFill>
                  <a:srgbClr val="0000CC"/>
                </a:solidFill>
                <a:sym typeface="Wingdings" panose="05000000000000000000" pitchFamily="2" charset="2"/>
              </a:rPr>
              <a:t> Statement  Paragraph  Document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670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9" y="1913874"/>
            <a:ext cx="8947151" cy="36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9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Aggregating multiple moods in one statement</a:t>
            </a:r>
          </a:p>
          <a:p>
            <a:r>
              <a:rPr lang="en-US" dirty="0" smtClean="0"/>
              <a:t>Sarcasm</a:t>
            </a:r>
          </a:p>
          <a:p>
            <a:r>
              <a:rPr lang="en-US" dirty="0" smtClean="0"/>
              <a:t>Misspellings, poor punctuation, poor grammar, improper use of words</a:t>
            </a:r>
          </a:p>
          <a:p>
            <a:r>
              <a:rPr lang="en-US" dirty="0" smtClean="0"/>
              <a:t>Identifying the subject of a sentiment (object identification)</a:t>
            </a:r>
          </a:p>
          <a:p>
            <a:r>
              <a:rPr lang="en-US" dirty="0" smtClean="0"/>
              <a:t>Opinion orientation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5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916862" cy="1139824"/>
          </a:xfrm>
        </p:spPr>
        <p:txBody>
          <a:bodyPr/>
          <a:lstStyle/>
          <a:p>
            <a:r>
              <a:rPr lang="en-US" dirty="0" smtClean="0"/>
              <a:t>Sentiment Analysis</a:t>
            </a:r>
            <a:br>
              <a:rPr lang="en-US" dirty="0" smtClean="0"/>
            </a:br>
            <a:r>
              <a:rPr lang="en-US" dirty="0" smtClean="0"/>
              <a:t>Methods for Polarity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85E08"/>
                </a:solidFill>
              </a:rPr>
              <a:t>Polarity </a:t>
            </a:r>
            <a:r>
              <a:rPr lang="en-US" dirty="0" smtClean="0">
                <a:solidFill>
                  <a:srgbClr val="F85E08"/>
                </a:solidFill>
              </a:rPr>
              <a:t>Identification – </a:t>
            </a:r>
            <a:r>
              <a:rPr lang="en-US" dirty="0" smtClean="0"/>
              <a:t>P vs. N</a:t>
            </a:r>
            <a:endParaRPr lang="en-US" dirty="0" smtClean="0">
              <a:solidFill>
                <a:srgbClr val="F85E08"/>
              </a:solidFill>
            </a:endParaRPr>
          </a:p>
          <a:p>
            <a:pPr lvl="1"/>
            <a:r>
              <a:rPr lang="en-US" dirty="0" smtClean="0"/>
              <a:t>Can be made at the level of word, term, sentence, paragraph, document</a:t>
            </a:r>
          </a:p>
          <a:p>
            <a:r>
              <a:rPr lang="en-US" dirty="0" smtClean="0"/>
              <a:t>Two competing methods</a:t>
            </a:r>
          </a:p>
          <a:p>
            <a:pPr marL="971550" lvl="1" indent="-514350">
              <a:buSzPct val="80000"/>
              <a:buFont typeface="+mj-lt"/>
              <a:buAutoNum type="arabicPeriod"/>
            </a:pPr>
            <a:r>
              <a:rPr lang="en-US" dirty="0" smtClean="0"/>
              <a:t>Using a lexicon </a:t>
            </a:r>
          </a:p>
          <a:p>
            <a:pPr marL="1371600" lvl="2" indent="-514350">
              <a:buSzPct val="80000"/>
            </a:pPr>
            <a:r>
              <a:rPr lang="en-US" dirty="0" smtClean="0"/>
              <a:t>WordNet</a:t>
            </a:r>
            <a:r>
              <a:rPr lang="en-US" dirty="0"/>
              <a:t> [</a:t>
            </a:r>
            <a:r>
              <a:rPr lang="en-US" dirty="0" smtClean="0"/>
              <a:t>wordnet.princeton.edu]</a:t>
            </a:r>
          </a:p>
          <a:p>
            <a:pPr marL="1371600" lvl="2" indent="-514350">
              <a:buSzPct val="80000"/>
            </a:pPr>
            <a:r>
              <a:rPr lang="en-US" dirty="0" smtClean="0"/>
              <a:t>SentiWordNet</a:t>
            </a:r>
            <a:r>
              <a:rPr lang="en-US" dirty="0"/>
              <a:t> [</a:t>
            </a:r>
            <a:r>
              <a:rPr lang="en-US" dirty="0" smtClean="0"/>
              <a:t>sentiwordnet.isti.cnr.it]</a:t>
            </a:r>
          </a:p>
          <a:p>
            <a:pPr marL="971550" lvl="1" indent="-514350">
              <a:buSzPct val="80000"/>
              <a:buFont typeface="+mj-lt"/>
              <a:buAutoNum type="arabicPeriod"/>
            </a:pPr>
            <a:r>
              <a:rPr lang="en-US" dirty="0" smtClean="0"/>
              <a:t>Using pre-classified training documents</a:t>
            </a:r>
          </a:p>
          <a:p>
            <a:pPr marL="1371600" lvl="2" indent="-514350">
              <a:buSzPct val="80000"/>
            </a:pPr>
            <a:r>
              <a:rPr lang="en-US" dirty="0" smtClean="0"/>
              <a:t>Data mining /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0535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 dirty="0" smtClean="0"/>
              <a:t>Analytics and Text Mining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2" y="1517608"/>
            <a:ext cx="5449888" cy="488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5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 Polarity and </a:t>
            </a:r>
            <a:r>
              <a:rPr lang="en-US" dirty="0" smtClean="0"/>
              <a:t>S-O Polarity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93" y="1455964"/>
            <a:ext cx="7549907" cy="494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89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</a:t>
            </a:r>
            <a:r>
              <a:rPr lang="en-US" dirty="0"/>
              <a:t>Analysis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Speech </a:t>
            </a:r>
            <a:r>
              <a:rPr lang="en-US" dirty="0"/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8193088" cy="4800600"/>
          </a:xfrm>
        </p:spPr>
        <p:txBody>
          <a:bodyPr/>
          <a:lstStyle/>
          <a:p>
            <a:r>
              <a:rPr lang="en-US" dirty="0"/>
              <a:t>Speech </a:t>
            </a:r>
            <a:r>
              <a:rPr lang="en-US" dirty="0" smtClean="0"/>
              <a:t>analytics – analysis of voice</a:t>
            </a:r>
          </a:p>
          <a:p>
            <a:pPr lvl="1"/>
            <a:r>
              <a:rPr lang="en-US" dirty="0" smtClean="0"/>
              <a:t>Content versus other Voice Features</a:t>
            </a:r>
          </a:p>
          <a:p>
            <a:r>
              <a:rPr lang="en-US" dirty="0" smtClean="0"/>
              <a:t>Two Approaches</a:t>
            </a:r>
          </a:p>
          <a:p>
            <a:pPr lvl="1"/>
            <a:r>
              <a:rPr lang="en-US" dirty="0">
                <a:solidFill>
                  <a:srgbClr val="F85E08"/>
                </a:solidFill>
              </a:rPr>
              <a:t>The Acoustic </a:t>
            </a:r>
            <a:r>
              <a:rPr lang="en-US" dirty="0" smtClean="0">
                <a:solidFill>
                  <a:srgbClr val="F85E08"/>
                </a:solidFill>
              </a:rPr>
              <a:t>Approach</a:t>
            </a:r>
          </a:p>
          <a:p>
            <a:pPr lvl="2"/>
            <a:r>
              <a:rPr lang="en-US" dirty="0" smtClean="0"/>
              <a:t>Intensity, Pitch, Jitter, Shimmer, etc.</a:t>
            </a:r>
          </a:p>
          <a:p>
            <a:pPr lvl="1"/>
            <a:r>
              <a:rPr lang="en-US" dirty="0">
                <a:solidFill>
                  <a:srgbClr val="F85E08"/>
                </a:solidFill>
              </a:rPr>
              <a:t>The Linguistic </a:t>
            </a:r>
            <a:r>
              <a:rPr lang="en-US" dirty="0" smtClean="0">
                <a:solidFill>
                  <a:srgbClr val="F85E08"/>
                </a:solidFill>
              </a:rPr>
              <a:t>Approach</a:t>
            </a:r>
          </a:p>
          <a:p>
            <a:pPr lvl="2"/>
            <a:r>
              <a:rPr lang="en-US" dirty="0"/>
              <a:t>Lexical: words, phrases, </a:t>
            </a:r>
            <a:r>
              <a:rPr lang="en-US" dirty="0" smtClean="0"/>
              <a:t>etc. </a:t>
            </a:r>
          </a:p>
          <a:p>
            <a:pPr lvl="2"/>
            <a:r>
              <a:rPr lang="en-US" dirty="0" smtClean="0"/>
              <a:t>Disfluencies</a:t>
            </a:r>
            <a:r>
              <a:rPr lang="en-US" dirty="0"/>
              <a:t>: filled pauses, hesitation, restarts, </a:t>
            </a:r>
            <a:r>
              <a:rPr lang="en-US" dirty="0" smtClean="0"/>
              <a:t>etc. </a:t>
            </a:r>
          </a:p>
          <a:p>
            <a:pPr lvl="2"/>
            <a:r>
              <a:rPr lang="en-US" dirty="0" smtClean="0"/>
              <a:t>Higher </a:t>
            </a:r>
            <a:r>
              <a:rPr lang="en-US" dirty="0"/>
              <a:t>semantics: taxonomy/ontology, </a:t>
            </a:r>
            <a:r>
              <a:rPr lang="en-US" dirty="0" smtClean="0"/>
              <a:t>pragmatics</a:t>
            </a:r>
          </a:p>
          <a:p>
            <a:r>
              <a:rPr lang="en-US" dirty="0" smtClean="0"/>
              <a:t>Many uses and use cases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versus Text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Both seek for novel and useful patterns</a:t>
            </a:r>
          </a:p>
          <a:p>
            <a:r>
              <a:rPr lang="en-US" dirty="0" smtClean="0"/>
              <a:t>Both are semi-automated processes</a:t>
            </a:r>
          </a:p>
          <a:p>
            <a:r>
              <a:rPr lang="en-US" dirty="0" smtClean="0"/>
              <a:t>Difference is the nature of the data: </a:t>
            </a:r>
          </a:p>
          <a:p>
            <a:pPr lvl="1"/>
            <a:r>
              <a:rPr lang="en-US" dirty="0" smtClean="0"/>
              <a:t>Structured versus unstructured data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Structured data: </a:t>
            </a:r>
            <a:r>
              <a:rPr lang="en-US" dirty="0" smtClean="0"/>
              <a:t>in databases</a:t>
            </a:r>
          </a:p>
          <a:p>
            <a:pPr lvl="1"/>
            <a:r>
              <a:rPr lang="en-US" dirty="0" smtClean="0">
                <a:solidFill>
                  <a:srgbClr val="FF3300"/>
                </a:solidFill>
              </a:rPr>
              <a:t>Unstructured data:</a:t>
            </a:r>
            <a:r>
              <a:rPr lang="en-US" dirty="0" smtClean="0"/>
              <a:t> Word documents, PDF files, text excerpts, XML files, and so on</a:t>
            </a:r>
          </a:p>
          <a:p>
            <a:r>
              <a:rPr lang="en-US" dirty="0" smtClean="0"/>
              <a:t>Text mining – first, impose structure to the data, then mine the structured data. </a:t>
            </a:r>
          </a:p>
        </p:txBody>
      </p:sp>
    </p:spTree>
    <p:extLst>
      <p:ext uri="{BB962C8B-B14F-4D97-AF65-F5344CB8AC3E}">
        <p14:creationId xmlns:p14="http://schemas.microsoft.com/office/powerpoint/2010/main" val="351412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82000" cy="4800600"/>
          </a:xfrm>
        </p:spPr>
        <p:txBody>
          <a:bodyPr/>
          <a:lstStyle/>
          <a:p>
            <a:r>
              <a:rPr lang="en-US" sz="2800" dirty="0" smtClean="0"/>
              <a:t>Benefits of text mining are obvious, especially in text-rich data environments</a:t>
            </a:r>
          </a:p>
          <a:p>
            <a:pPr lvl="1"/>
            <a:r>
              <a:rPr lang="en-US" sz="2400" dirty="0" smtClean="0"/>
              <a:t>e.g., law (court orders), academic research (research articles), finance (quarterly reports), medicine (discharge summaries), biology (molecular interactions), technology (patent files), marketing (customer comments), etc.  </a:t>
            </a:r>
          </a:p>
          <a:p>
            <a:r>
              <a:rPr lang="en-US" sz="2800" dirty="0" smtClean="0"/>
              <a:t>Electronic communication records (e.g., Email)</a:t>
            </a:r>
          </a:p>
          <a:p>
            <a:pPr lvl="1"/>
            <a:r>
              <a:rPr lang="en-US" sz="2400" dirty="0" smtClean="0"/>
              <a:t>Spam filtering</a:t>
            </a:r>
          </a:p>
          <a:p>
            <a:pPr lvl="1"/>
            <a:r>
              <a:rPr lang="en-US" sz="2400" dirty="0" smtClean="0"/>
              <a:t>Email prioritization and categorization</a:t>
            </a:r>
          </a:p>
          <a:p>
            <a:pPr lvl="1"/>
            <a:r>
              <a:rPr lang="en-US" sz="2400" dirty="0" smtClean="0"/>
              <a:t>Automatic response generation</a:t>
            </a:r>
          </a:p>
        </p:txBody>
      </p:sp>
    </p:spTree>
    <p:extLst>
      <p:ext uri="{BB962C8B-B14F-4D97-AF65-F5344CB8AC3E}">
        <p14:creationId xmlns:p14="http://schemas.microsoft.com/office/powerpoint/2010/main" val="309814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Application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extraction</a:t>
            </a:r>
          </a:p>
          <a:p>
            <a:r>
              <a:rPr lang="en-US" dirty="0" smtClean="0"/>
              <a:t>Topic tracking</a:t>
            </a:r>
          </a:p>
          <a:p>
            <a:r>
              <a:rPr lang="en-US" dirty="0" smtClean="0"/>
              <a:t>Summarization</a:t>
            </a:r>
          </a:p>
          <a:p>
            <a:r>
              <a:rPr lang="en-US" dirty="0" smtClean="0"/>
              <a:t>Categorization</a:t>
            </a:r>
          </a:p>
          <a:p>
            <a:r>
              <a:rPr lang="en-US" dirty="0" smtClean="0"/>
              <a:t>Clustering</a:t>
            </a:r>
          </a:p>
          <a:p>
            <a:r>
              <a:rPr lang="en-US" dirty="0" smtClean="0"/>
              <a:t>Concept linking</a:t>
            </a:r>
          </a:p>
          <a:p>
            <a:r>
              <a:rPr lang="en-US" dirty="0" smtClean="0"/>
              <a:t>Question answering</a:t>
            </a:r>
            <a:endParaRPr lang="en-US" dirty="0"/>
          </a:p>
        </p:txBody>
      </p:sp>
      <p:pic>
        <p:nvPicPr>
          <p:cNvPr id="3074" name="Picture 2" descr="http://infospace.ischool.syr.edu/files/2013/04/textmin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62200"/>
            <a:ext cx="3454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Unstructured or semi-structured data</a:t>
            </a:r>
          </a:p>
          <a:p>
            <a:r>
              <a:rPr lang="en-US" dirty="0" smtClean="0"/>
              <a:t>Corpus (and corpora)</a:t>
            </a:r>
          </a:p>
          <a:p>
            <a:r>
              <a:rPr lang="en-US" dirty="0" smtClean="0"/>
              <a:t>Terms</a:t>
            </a:r>
          </a:p>
          <a:p>
            <a:r>
              <a:rPr lang="en-US" dirty="0" smtClean="0"/>
              <a:t>Concepts</a:t>
            </a:r>
          </a:p>
          <a:p>
            <a:r>
              <a:rPr lang="en-US" dirty="0" smtClean="0"/>
              <a:t>Stemming</a:t>
            </a:r>
          </a:p>
          <a:p>
            <a:r>
              <a:rPr lang="en-US" dirty="0" smtClean="0"/>
              <a:t>Stop words (and include words)</a:t>
            </a:r>
          </a:p>
          <a:p>
            <a:r>
              <a:rPr lang="en-US" dirty="0" smtClean="0"/>
              <a:t>Synonyms (and polysemes)</a:t>
            </a:r>
          </a:p>
          <a:p>
            <a:r>
              <a:rPr lang="en-US" dirty="0" smtClean="0"/>
              <a:t>Tokenizing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8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Mining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Term dictionary</a:t>
            </a:r>
          </a:p>
          <a:p>
            <a:r>
              <a:rPr lang="en-US" dirty="0" smtClean="0"/>
              <a:t>Word frequency</a:t>
            </a:r>
          </a:p>
          <a:p>
            <a:r>
              <a:rPr lang="en-US" dirty="0" smtClean="0"/>
              <a:t>Part-of-speech tagging</a:t>
            </a:r>
          </a:p>
          <a:p>
            <a:r>
              <a:rPr lang="en-US" dirty="0" smtClean="0"/>
              <a:t>Morphology</a:t>
            </a:r>
          </a:p>
          <a:p>
            <a:r>
              <a:rPr lang="en-US" dirty="0" smtClean="0"/>
              <a:t>Term-by-document matrix</a:t>
            </a:r>
          </a:p>
          <a:p>
            <a:pPr lvl="1"/>
            <a:r>
              <a:rPr lang="en-US" dirty="0" smtClean="0"/>
              <a:t>Occurrence matrix</a:t>
            </a:r>
          </a:p>
          <a:p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Latent semantic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11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31776"/>
            <a:ext cx="7840662" cy="1139824"/>
          </a:xfrm>
        </p:spPr>
        <p:txBody>
          <a:bodyPr/>
          <a:lstStyle/>
          <a:p>
            <a:r>
              <a:rPr lang="en-US" dirty="0" smtClean="0"/>
              <a:t>Natural Language Processing (NLP)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382000" cy="4800600"/>
          </a:xfrm>
        </p:spPr>
        <p:txBody>
          <a:bodyPr/>
          <a:lstStyle/>
          <a:p>
            <a:r>
              <a:rPr lang="en-US" sz="2800" dirty="0" smtClean="0"/>
              <a:t>Structuring a collection of text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Old approach</a:t>
            </a:r>
            <a:r>
              <a:rPr lang="en-US" sz="2400" dirty="0" smtClean="0"/>
              <a:t>: bag-of-words</a:t>
            </a:r>
          </a:p>
          <a:p>
            <a:pPr lvl="1"/>
            <a:r>
              <a:rPr lang="en-US" sz="2400" dirty="0" smtClean="0">
                <a:solidFill>
                  <a:srgbClr val="FF3300"/>
                </a:solidFill>
              </a:rPr>
              <a:t>New approach</a:t>
            </a:r>
            <a:r>
              <a:rPr lang="en-US" sz="2400" dirty="0" smtClean="0"/>
              <a:t>: natural language processing</a:t>
            </a:r>
          </a:p>
          <a:p>
            <a:r>
              <a:rPr lang="en-US" sz="2800" dirty="0" smtClean="0"/>
              <a:t>NLP is …</a:t>
            </a:r>
          </a:p>
          <a:p>
            <a:pPr lvl="1"/>
            <a:r>
              <a:rPr lang="en-US" sz="2400" dirty="0" smtClean="0"/>
              <a:t>a very important concept in text mining</a:t>
            </a:r>
          </a:p>
          <a:p>
            <a:pPr lvl="1"/>
            <a:r>
              <a:rPr lang="en-US" sz="2400" dirty="0" smtClean="0"/>
              <a:t>a subfield of artificial intelligence and computational linguistics</a:t>
            </a:r>
          </a:p>
          <a:p>
            <a:pPr lvl="1"/>
            <a:r>
              <a:rPr lang="en-US" sz="2400" dirty="0" smtClean="0"/>
              <a:t>the studies of "understanding" the natural human language</a:t>
            </a:r>
          </a:p>
          <a:p>
            <a:r>
              <a:rPr lang="en-US" sz="2800" dirty="0" smtClean="0"/>
              <a:t>Syntax versus semantics-based text mining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965455"/>
      </p:ext>
    </p:extLst>
  </p:cSld>
  <p:clrMapOvr>
    <a:masterClrMapping/>
  </p:clrMapOvr>
</p:sld>
</file>

<file path=ppt/theme/theme1.xml><?xml version="1.0" encoding="utf-8"?>
<a:theme xmlns:a="http://schemas.openxmlformats.org/drawingml/2006/main" name="OSU_PPTemplate">
  <a:themeElements>
    <a:clrScheme name="OSU_PP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SU_PP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C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OSU_PP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U_PP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U_PP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C:\User\Teaching\MSIS5633 - Fall2002\Class Presentations\OSU_PPTemplate.pot</Template>
  <TotalTime>4624</TotalTime>
  <Words>1139</Words>
  <Application>Microsoft Office PowerPoint</Application>
  <PresentationFormat>On-screen Show (4:3)</PresentationFormat>
  <Paragraphs>220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Tahoma</vt:lpstr>
      <vt:lpstr>Times New Roman</vt:lpstr>
      <vt:lpstr>Wingdings</vt:lpstr>
      <vt:lpstr>OSU_PPTemplate</vt:lpstr>
      <vt:lpstr>PowerPoint Presentation</vt:lpstr>
      <vt:lpstr>Text Mining Concepts</vt:lpstr>
      <vt:lpstr>Text Analytics and Text Mining</vt:lpstr>
      <vt:lpstr>Data Mining versus Text Mining</vt:lpstr>
      <vt:lpstr>Text Mining Concepts</vt:lpstr>
      <vt:lpstr>Text Mining Application Area</vt:lpstr>
      <vt:lpstr>Text Mining Terminology</vt:lpstr>
      <vt:lpstr>Text Mining Terminology</vt:lpstr>
      <vt:lpstr>Natural Language Processing (NLP)</vt:lpstr>
      <vt:lpstr>Natural Language Processing (NLP)</vt:lpstr>
      <vt:lpstr>Natural Language Processing (NLP)</vt:lpstr>
      <vt:lpstr>Natural Language Processing (NLP)</vt:lpstr>
      <vt:lpstr>NLP Task Categories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Text Mining Process</vt:lpstr>
      <vt:lpstr>Sentiment Analysis Overview</vt:lpstr>
      <vt:lpstr>Example –  Real-Time Social Signal (by Attensity)</vt:lpstr>
      <vt:lpstr>Sentiment Analysis Applications</vt:lpstr>
      <vt:lpstr>Sentiment  Analysis  Process</vt:lpstr>
      <vt:lpstr>Sentiment Analysis Process</vt:lpstr>
      <vt:lpstr>Sentiment Analysis Process</vt:lpstr>
      <vt:lpstr>Sample</vt:lpstr>
      <vt:lpstr>Sentiment Analysis Difficulties</vt:lpstr>
      <vt:lpstr>Sentiment Analysis Methods for Polarity Identification</vt:lpstr>
      <vt:lpstr>P-N Polarity and S-O Polarity</vt:lpstr>
      <vt:lpstr>Sentiment Analysis and  Speech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Sale, Michael</cp:lastModifiedBy>
  <cp:revision>220</cp:revision>
  <cp:lastPrinted>2000-12-01T14:01:59Z</cp:lastPrinted>
  <dcterms:created xsi:type="dcterms:W3CDTF">1998-03-18T21:58:50Z</dcterms:created>
  <dcterms:modified xsi:type="dcterms:W3CDTF">2017-02-04T17:43:13Z</dcterms:modified>
</cp:coreProperties>
</file>