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Collections: Bag and Two Way Dictionary</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t>Lessons Learned</a:t>
            </a:r>
          </a:p>
        </p:txBody>
      </p:sp>
      <p:sp>
        <p:nvSpPr>
          <p:cNvPr id="109" name="Shape 10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Inheritance is great, but can be tricky</a:t>
            </a:r>
          </a:p>
          <a:p>
            <a:pPr indent="-228600" lvl="1" marL="914400" rtl="0">
              <a:spcBef>
                <a:spcPts val="0"/>
              </a:spcBef>
              <a:buChar char="-"/>
            </a:pPr>
            <a:r>
              <a:rPr lang="en" sz="1400"/>
              <a:t>Ran into an issue where the parent class had code on initialization, but made a call to a method I was overriding. That method made a call to a member variable that I declared in the subclass, which hadn’t been instantiated yet. Required a refactor of the base class. </a:t>
            </a:r>
          </a:p>
          <a:p>
            <a:pPr indent="-228600" lvl="1" marL="914400" rtl="0">
              <a:spcBef>
                <a:spcPts val="0"/>
              </a:spcBef>
              <a:buChar char="-"/>
            </a:pPr>
            <a:r>
              <a:rPr lang="en"/>
              <a:t>Additionally I had to refactor another method in the base class to get the functionality I wanted. It only ended up being a few methods but if I have to refactor the whole base class what am I getting by inheriting?</a:t>
            </a:r>
          </a:p>
          <a:p>
            <a:pPr indent="-228600" lvl="0" marL="457200" rtl="0">
              <a:spcBef>
                <a:spcPts val="0"/>
              </a:spcBef>
              <a:buChar char="-"/>
            </a:pPr>
            <a:r>
              <a:rPr lang="en"/>
              <a:t>Sometimes simple is best</a:t>
            </a:r>
          </a:p>
          <a:p>
            <a:pPr indent="-228600" lvl="1" marL="914400" rtl="0">
              <a:spcBef>
                <a:spcPts val="0"/>
              </a:spcBef>
              <a:buChar char="-"/>
            </a:pPr>
            <a:r>
              <a:rPr lang="en"/>
              <a:t>Was originally going to refactor whole dictionary to make all values ‘keys’, but this meant there was no distinction between keys and values and ultimately made a somewhat useless interface. </a:t>
            </a:r>
          </a:p>
          <a:p>
            <a:pPr indent="-228600" lvl="1" marL="914400" rtl="0">
              <a:spcBef>
                <a:spcPts val="0"/>
              </a:spcBef>
              <a:buChar char="-"/>
            </a:pPr>
            <a:r>
              <a:rPr lang="en"/>
              <a:t>Better just modifying a few methods to add practical functionality</a:t>
            </a:r>
          </a:p>
          <a:p>
            <a:pPr indent="0" lvl="0" marL="457200" rtl="0">
              <a:spcBef>
                <a:spcPts val="0"/>
              </a:spcBef>
              <a:buNone/>
            </a:pPr>
            <a:r>
              <a:t/>
            </a:r>
            <a:endParaRPr/>
          </a:p>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t>Lessons Learned (Continued)</a:t>
            </a:r>
          </a:p>
        </p:txBody>
      </p:sp>
      <p:sp>
        <p:nvSpPr>
          <p:cNvPr id="115" name="Shape 11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Delete (or don’t use) old / unused code</a:t>
            </a:r>
          </a:p>
          <a:p>
            <a:pPr indent="-228600" lvl="1" marL="914400" rtl="0">
              <a:spcBef>
                <a:spcPts val="0"/>
              </a:spcBef>
              <a:buChar char="-"/>
            </a:pPr>
            <a:r>
              <a:rPr lang="en"/>
              <a:t>Professor Black reminded me of this bit of wisdom and it was definitely true. I should not have tried to use the unused / dead newCollections.grace code and instead built from scratch or refactored the collectionsPrelude code. </a:t>
            </a:r>
          </a:p>
          <a:p>
            <a:pPr indent="-228600" lvl="0" marL="457200" rtl="0">
              <a:spcBef>
                <a:spcPts val="0"/>
              </a:spcBef>
              <a:buChar char="-"/>
            </a:pPr>
            <a:r>
              <a:rPr lang="en"/>
              <a:t>Coding is an iterative process</a:t>
            </a:r>
          </a:p>
          <a:p>
            <a:pPr indent="-228600" lvl="1" marL="914400" rtl="0">
              <a:spcBef>
                <a:spcPts val="0"/>
              </a:spcBef>
              <a:buChar char="-"/>
            </a:pPr>
            <a:r>
              <a:rPr lang="en"/>
              <a:t>Getting impatient when there are bugs or issues preventing your original design from working can be frustrating. Best to build up what you can and see where it takes you.</a:t>
            </a: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Bag Class Interface - Add and Remove</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00000"/>
              </a:lnSpc>
              <a:spcBef>
                <a:spcPts val="0"/>
              </a:spcBef>
              <a:buNone/>
            </a:pPr>
            <a:r>
              <a:rPr lang="en" sz="1400"/>
              <a:t>	add(element:T) -&gt; Bag⟦T⟧</a:t>
            </a:r>
            <a:br>
              <a:rPr lang="en" sz="1400"/>
            </a:br>
            <a:r>
              <a:rPr lang="en" sz="1400"/>
              <a:t>	// increases self count of element by one.  Returns self. </a:t>
            </a:r>
          </a:p>
          <a:p>
            <a:pPr lvl="0" rtl="0">
              <a:lnSpc>
                <a:spcPct val="100000"/>
              </a:lnSpc>
              <a:spcBef>
                <a:spcPts val="0"/>
              </a:spcBef>
              <a:buNone/>
            </a:pPr>
            <a:r>
              <a:rPr lang="en" sz="1400"/>
              <a:t>	addAll(elements:Iterable⟦T⟧) -&gt; Bag⟦T⟧</a:t>
            </a:r>
            <a:br>
              <a:rPr lang="en" sz="1400"/>
            </a:br>
            <a:r>
              <a:rPr lang="en" sz="1400"/>
              <a:t>	// increases self count of each element by one. Returns self</a:t>
            </a:r>
          </a:p>
          <a:p>
            <a:pPr indent="457200" lvl="0" rtl="0">
              <a:lnSpc>
                <a:spcPct val="100000"/>
              </a:lnSpc>
              <a:spcBef>
                <a:spcPts val="0"/>
              </a:spcBef>
              <a:buNone/>
            </a:pPr>
            <a:r>
              <a:rPr lang="en" sz="1400"/>
              <a:t>addMultiple(element:T, num:Number) -&gt; Bag⟦T⟧</a:t>
            </a:r>
            <a:br>
              <a:rPr lang="en" sz="1400"/>
            </a:br>
            <a:r>
              <a:rPr lang="en" sz="1400"/>
              <a:t>	// increases self count of element by num. Returns self</a:t>
            </a:r>
          </a:p>
          <a:p>
            <a:pPr lvl="0" rtl="0">
              <a:lnSpc>
                <a:spcPct val="100000"/>
              </a:lnSpc>
              <a:spcBef>
                <a:spcPts val="0"/>
              </a:spcBef>
              <a:buNone/>
            </a:pPr>
            <a:r>
              <a:rPr lang="en" sz="1400"/>
              <a:t>	remove(element: T) -&gt; Bag⟦T⟧</a:t>
            </a:r>
            <a:br>
              <a:rPr lang="en" sz="1400"/>
            </a:br>
            <a:r>
              <a:rPr lang="en" sz="1400"/>
              <a:t>	// decreases self count of each element by one. It is an error if element is not present.   Returns self.</a:t>
            </a:r>
          </a:p>
          <a:p>
            <a:pPr lvl="0" rtl="0">
              <a:lnSpc>
                <a:spcPct val="100000"/>
              </a:lnSpc>
              <a:spcBef>
                <a:spcPts val="0"/>
              </a:spcBef>
              <a:buNone/>
            </a:pPr>
            <a:r>
              <a:rPr lang="en" sz="1400"/>
              <a:t>    	removeAll(element: T)</a:t>
            </a:r>
            <a:br>
              <a:rPr lang="en" sz="1400"/>
            </a:br>
            <a:r>
              <a:rPr lang="en" sz="1400"/>
              <a:t>	// removes all occurrences of elem from self.  Raises NoSuchObject if any of the elems is</a:t>
            </a:r>
            <a:br>
              <a:rPr lang="en" sz="1400"/>
            </a:br>
            <a:r>
              <a:rPr lang="en" sz="1400"/>
              <a:t>	// not present.   Returns self.</a:t>
            </a:r>
          </a:p>
          <a:p>
            <a:pPr lvl="0" rtl="0">
              <a:lnSpc>
                <a:spcPct val="100000"/>
              </a:lnSpc>
              <a:spcBef>
                <a:spcPts val="0"/>
              </a:spcBef>
              <a:buNone/>
            </a:pPr>
            <a:r>
              <a:rPr lang="en" sz="1200"/>
              <a:t>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Bag Class Interface - Information Retrieval</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7350" lvl="0">
              <a:lnSpc>
                <a:spcPct val="100000"/>
              </a:lnSpc>
              <a:spcBef>
                <a:spcPts val="0"/>
              </a:spcBef>
              <a:buClr>
                <a:schemeClr val="dk1"/>
              </a:buClr>
              <a:buSzPct val="78571"/>
              <a:buFont typeface="Arial"/>
              <a:buNone/>
            </a:pPr>
            <a:r>
              <a:rPr lang="en" sz="1400"/>
              <a:t>countOf(element:T) -&gt; Number</a:t>
            </a:r>
            <a:br>
              <a:rPr lang="en" sz="1400"/>
            </a:br>
            <a:r>
              <a:rPr lang="en" sz="1400"/>
              <a:t>	// returns number of occurrences of an element</a:t>
            </a:r>
          </a:p>
          <a:p>
            <a:pPr lvl="0">
              <a:lnSpc>
                <a:spcPct val="100000"/>
              </a:lnSpc>
              <a:spcBef>
                <a:spcPts val="0"/>
              </a:spcBef>
              <a:buClr>
                <a:schemeClr val="dk1"/>
              </a:buClr>
              <a:buSzPct val="78571"/>
              <a:buFont typeface="Arial"/>
              <a:buNone/>
            </a:pPr>
            <a:r>
              <a:rPr lang="en" sz="1400"/>
              <a:t>	contains(element:T) -&gt; Boolean</a:t>
            </a:r>
            <a:br>
              <a:rPr lang="en" sz="1400"/>
            </a:br>
            <a:r>
              <a:rPr lang="en" sz="1400"/>
              <a:t>	// true if self contains elem</a:t>
            </a:r>
          </a:p>
          <a:p>
            <a:pPr lvl="0">
              <a:lnSpc>
                <a:spcPct val="100000"/>
              </a:lnSpc>
              <a:spcBef>
                <a:spcPts val="0"/>
              </a:spcBef>
              <a:buClr>
                <a:schemeClr val="dk1"/>
              </a:buClr>
              <a:buSzPct val="78571"/>
              <a:buFont typeface="Arial"/>
              <a:buNone/>
            </a:pPr>
            <a:r>
              <a:rPr lang="en" sz="1400"/>
              <a:t>	elementsAndCounts -&gt; Enumerable⟦T⟧</a:t>
            </a:r>
            <a:br>
              <a:rPr lang="en" sz="1400"/>
            </a:br>
            <a:r>
              <a:rPr lang="en" sz="1400"/>
              <a:t>	// returns a lazy list of the internal bindings of elements and counts</a:t>
            </a:r>
          </a:p>
          <a:p>
            <a:pPr lvl="0">
              <a:lnSpc>
                <a:spcPct val="100000"/>
              </a:lnSpc>
              <a:spcBef>
                <a:spcPts val="0"/>
              </a:spcBef>
              <a:buClr>
                <a:schemeClr val="dk1"/>
              </a:buClr>
              <a:buSzPct val="91666"/>
              <a:buFont typeface="Arial"/>
              <a:buNone/>
            </a:pPr>
            <a:r>
              <a:t/>
            </a:r>
            <a:endParaRPr sz="1200"/>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Bag Class Interface - Set Operations</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lnSpc>
                <a:spcPct val="100000"/>
              </a:lnSpc>
              <a:spcBef>
                <a:spcPts val="0"/>
              </a:spcBef>
              <a:buClr>
                <a:schemeClr val="dk1"/>
              </a:buClr>
              <a:buSzPct val="78571"/>
              <a:buFont typeface="Arial"/>
              <a:buNone/>
            </a:pPr>
            <a:r>
              <a:rPr lang="en" sz="1400"/>
              <a:t>	** (other:Bag⟦T⟧) -&gt; Bag⟦T⟧</a:t>
            </a:r>
            <a:br>
              <a:rPr lang="en" sz="1400"/>
            </a:br>
            <a:r>
              <a:rPr lang="en" sz="1400"/>
              <a:t>	// bag intersection; returns a new bag that is the intersection of self and other. Takes minimum multiplicity between each bag.</a:t>
            </a:r>
          </a:p>
          <a:p>
            <a:pPr lvl="0">
              <a:lnSpc>
                <a:spcPct val="100000"/>
              </a:lnSpc>
              <a:spcBef>
                <a:spcPts val="0"/>
              </a:spcBef>
              <a:buClr>
                <a:schemeClr val="dk1"/>
              </a:buClr>
              <a:buSzPct val="78571"/>
              <a:buFont typeface="Arial"/>
              <a:buNone/>
            </a:pPr>
            <a:r>
              <a:rPr lang="en" sz="1400"/>
              <a:t>	-- (other:Bag⟦T⟧) -&gt; Bag⟦T⟧</a:t>
            </a:r>
            <a:br>
              <a:rPr lang="en" sz="1400"/>
            </a:br>
            <a:r>
              <a:rPr lang="en" sz="1400"/>
              <a:t>	// bag difference (relative complement); the result contains all total counts of all my elements subtracted by number of occurrences of those elements in the other.   </a:t>
            </a:r>
          </a:p>
          <a:p>
            <a:pPr lvl="0">
              <a:lnSpc>
                <a:spcPct val="100000"/>
              </a:lnSpc>
              <a:spcBef>
                <a:spcPts val="0"/>
              </a:spcBef>
              <a:buClr>
                <a:schemeClr val="dk1"/>
              </a:buClr>
              <a:buSzPct val="78571"/>
              <a:buFont typeface="Arial"/>
              <a:buNone/>
            </a:pPr>
            <a:r>
              <a:rPr lang="en" sz="1400"/>
              <a:t>	++ (other:Bag⟦T⟧) -&gt; Bag⟦T⟧</a:t>
            </a:r>
            <a:br>
              <a:rPr lang="en" sz="1400"/>
            </a:br>
            <a:r>
              <a:rPr lang="en" sz="1400"/>
              <a:t>	// bag union; the result contains elements that were in self or in other (or in both). Takes maximum multiplicity between each bag.</a:t>
            </a:r>
          </a:p>
          <a:p>
            <a:pPr lvl="0">
              <a:lnSpc>
                <a:spcPct val="100000"/>
              </a:lnSpc>
              <a:spcBef>
                <a:spcPts val="0"/>
              </a:spcBef>
              <a:buClr>
                <a:schemeClr val="dk1"/>
              </a:buClr>
              <a:buSzPct val="78571"/>
              <a:buFont typeface="Arial"/>
              <a:buNone/>
            </a:pPr>
            <a:r>
              <a:rPr lang="en" sz="1400"/>
              <a:t>	isSubset(s2: Bag⟦T⟧) -&gt; Boolean</a:t>
            </a:r>
            <a:br>
              <a:rPr lang="en" sz="1400"/>
            </a:br>
            <a:r>
              <a:rPr lang="en" sz="1400"/>
              <a:t>	// true if s2 has an equal or higher multiplicity of all of my elements</a:t>
            </a:r>
          </a:p>
          <a:p>
            <a:pPr lvl="0">
              <a:lnSpc>
                <a:spcPct val="100000"/>
              </a:lnSpc>
              <a:spcBef>
                <a:spcPts val="0"/>
              </a:spcBef>
              <a:buClr>
                <a:schemeClr val="dk1"/>
              </a:buClr>
              <a:buSzPct val="78571"/>
              <a:buFont typeface="Arial"/>
              <a:buNone/>
            </a:pPr>
            <a:r>
              <a:rPr lang="en" sz="1400"/>
              <a:t>	isSuperset(s2: Iterable⟦T⟧) -&gt; Boolean</a:t>
            </a:r>
            <a:br>
              <a:rPr lang="en" sz="1400"/>
            </a:br>
            <a:r>
              <a:rPr lang="en" sz="1400"/>
              <a:t>	// true if I have an equal or higher multiplicity of all of s2's elements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Architecture - Bag</a:t>
            </a:r>
          </a:p>
        </p:txBody>
      </p:sp>
      <p:sp>
        <p:nvSpPr>
          <p:cNvPr id="79" name="Shape 7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42900" lvl="0" marL="457200" rtl="0">
              <a:spcBef>
                <a:spcPts val="0"/>
              </a:spcBef>
              <a:buSzPct val="100000"/>
              <a:buChar char="-"/>
            </a:pPr>
            <a:r>
              <a:rPr lang="en" sz="1800"/>
              <a:t>The Bag class </a:t>
            </a:r>
            <a:r>
              <a:rPr lang="en"/>
              <a:t>utilizes</a:t>
            </a:r>
            <a:r>
              <a:rPr lang="en" sz="1800"/>
              <a:t> the simple collection trait, and object composition by maintaining an internal dictionary class to represent the bag (number of elements and their counts)</a:t>
            </a:r>
          </a:p>
          <a:p>
            <a:pPr indent="-228600" lvl="0" marL="457200" rtl="0">
              <a:spcBef>
                <a:spcPts val="0"/>
              </a:spcBef>
              <a:buChar char="-"/>
            </a:pPr>
            <a:r>
              <a:rPr lang="en"/>
              <a:t>Similar to the existing set class in collectionsPrelude, it uses a factory class that contains a withAll method which creates an empty bag and adds the initial elements.</a:t>
            </a:r>
          </a:p>
          <a:p>
            <a:pPr indent="-228600" lvl="0" marL="457200" rtl="0">
              <a:spcBef>
                <a:spcPts val="0"/>
              </a:spcBef>
              <a:buChar char="-"/>
            </a:pPr>
            <a:r>
              <a:rPr lang="en"/>
              <a:t>The main difference is the elementsAndCounts, which is an internal class returning a lazy list of the internal bindings. </a:t>
            </a:r>
          </a:p>
          <a:p>
            <a:pPr indent="0" lvl="0" marL="457200">
              <a:spcBef>
                <a:spcPts val="0"/>
              </a:spcBef>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Lessons Learned</a:t>
            </a:r>
          </a:p>
        </p:txBody>
      </p:sp>
      <p:sp>
        <p:nvSpPr>
          <p:cNvPr id="85" name="Shape 8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Using Composition can be elegant</a:t>
            </a:r>
          </a:p>
          <a:p>
            <a:pPr indent="-228600" lvl="1" marL="914400" rtl="0">
              <a:spcBef>
                <a:spcPts val="0"/>
              </a:spcBef>
              <a:buChar char="-"/>
            </a:pPr>
            <a:r>
              <a:rPr lang="en"/>
              <a:t>Professor Black and I discussed factoring out the hash table implementation and using it in both dictionary and bag, however the dictionary interface seemed to provide the exact interface I’d want out of the hash table already. Ex.</a:t>
            </a:r>
          </a:p>
          <a:p>
            <a:pPr indent="-304800" lvl="1" marL="914400" rtl="0">
              <a:spcBef>
                <a:spcPts val="0"/>
              </a:spcBef>
              <a:buSzPct val="100000"/>
              <a:buChar char="-"/>
            </a:pPr>
            <a:r>
              <a:rPr lang="en" sz="1200"/>
              <a:t>    	method addMultiple(elt:T, num:Number) {</a:t>
            </a:r>
          </a:p>
          <a:p>
            <a:pPr indent="-304800" lvl="2" marL="1371600" rtl="0">
              <a:spcBef>
                <a:spcPts val="0"/>
              </a:spcBef>
              <a:buSzPct val="100000"/>
              <a:buChar char="-"/>
            </a:pPr>
            <a:r>
              <a:rPr lang="en" sz="1200"/>
              <a:t>        	var numElts</a:t>
            </a:r>
          </a:p>
          <a:p>
            <a:pPr indent="-304800" lvl="2" marL="1371600" rtl="0">
              <a:spcBef>
                <a:spcPts val="0"/>
              </a:spcBef>
              <a:buSzPct val="100000"/>
              <a:buChar char="-"/>
            </a:pPr>
            <a:r>
              <a:rPr lang="en" sz="1200"/>
              <a:t>        	numElts := inner.at(elt) ifAbsent {0}</a:t>
            </a:r>
          </a:p>
          <a:p>
            <a:pPr indent="-304800" lvl="2" marL="1371600" rtl="0">
              <a:spcBef>
                <a:spcPts val="0"/>
              </a:spcBef>
              <a:buSzPct val="100000"/>
              <a:buChar char="-"/>
            </a:pPr>
            <a:r>
              <a:rPr lang="en" sz="1200"/>
              <a:t>        	inner.at(elt) put (numElts + num)</a:t>
            </a:r>
          </a:p>
          <a:p>
            <a:pPr indent="-304800" lvl="2" marL="1371600" rtl="0">
              <a:spcBef>
                <a:spcPts val="0"/>
              </a:spcBef>
              <a:buSzPct val="100000"/>
              <a:buChar char="-"/>
            </a:pPr>
            <a:r>
              <a:rPr lang="en" sz="1200"/>
              <a:t>        	size := size + num</a:t>
            </a:r>
          </a:p>
          <a:p>
            <a:pPr indent="-304800" lvl="2" marL="1371600" rtl="0">
              <a:spcBef>
                <a:spcPts val="0"/>
              </a:spcBef>
              <a:buSzPct val="100000"/>
              <a:buChar char="-"/>
            </a:pPr>
            <a:r>
              <a:rPr lang="en" sz="1200"/>
              <a:t>        	self	// for chaining</a:t>
            </a:r>
          </a:p>
          <a:p>
            <a:pPr indent="-304800" lvl="1" marL="914400" rtl="0">
              <a:spcBef>
                <a:spcPts val="0"/>
              </a:spcBef>
              <a:buSzPct val="100000"/>
              <a:buChar char="-"/>
            </a:pPr>
            <a:r>
              <a:rPr lang="en" sz="1200"/>
              <a:t>    	}</a:t>
            </a:r>
          </a:p>
          <a:p>
            <a:pPr indent="-304800" lvl="1" marL="914400" rtl="0">
              <a:spcBef>
                <a:spcPts val="0"/>
              </a:spcBef>
              <a:buSzPct val="100000"/>
              <a:buChar char="-"/>
            </a:pPr>
            <a:r>
              <a:t/>
            </a:r>
            <a:endParaRPr sz="1200"/>
          </a:p>
          <a:p>
            <a:pPr indent="-304800" lvl="1" marL="914400" rtl="0">
              <a:spcBef>
                <a:spcPts val="0"/>
              </a:spcBef>
              <a:buSzPct val="100000"/>
              <a:buChar char="-"/>
            </a:pPr>
            <a:r>
              <a:t/>
            </a:r>
            <a:endParaRPr sz="1200"/>
          </a:p>
          <a:p>
            <a:pPr indent="-228600" lvl="1" marL="914400" rtl="0">
              <a:spcBef>
                <a:spcPts val="0"/>
              </a:spcBef>
              <a:buChar char="-"/>
            </a:pPr>
            <a:r>
              <a:t/>
            </a:r>
            <a:endParaRPr/>
          </a:p>
          <a:p>
            <a:pPr indent="-228600" lvl="1" marL="914400">
              <a:spcBef>
                <a:spcPts val="0"/>
              </a:spcBef>
              <a:buChar char="-"/>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t>Lessons Learned (continued)</a:t>
            </a:r>
          </a:p>
        </p:txBody>
      </p:sp>
      <p:sp>
        <p:nvSpPr>
          <p:cNvPr id="91" name="Shape 9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Internal Classes (with inheritence) can be really useful. This short class gives full functionality of an enumerable list over our bindings</a:t>
            </a:r>
          </a:p>
          <a:p>
            <a:pPr indent="-298450" lvl="1" marL="914400" rtl="0">
              <a:spcBef>
                <a:spcPts val="0"/>
              </a:spcBef>
              <a:buSzPct val="100000"/>
              <a:buChar char="-"/>
            </a:pPr>
            <a:r>
              <a:rPr lang="en" sz="1100"/>
              <a:t>    	class elementsAndCounts -&gt; Enumerable&lt;T&gt; {</a:t>
            </a:r>
          </a:p>
          <a:p>
            <a:pPr indent="-298450" lvl="2" marL="1371600" rtl="0">
              <a:spcBef>
                <a:spcPts val="0"/>
              </a:spcBef>
              <a:buSzPct val="100000"/>
              <a:buChar char="-"/>
            </a:pPr>
            <a:r>
              <a:rPr lang="en" sz="1100"/>
              <a:t>        	inherits cp.enumerable.TRAIT&lt;T&gt;</a:t>
            </a:r>
          </a:p>
          <a:p>
            <a:pPr indent="-298450" lvl="2" marL="1371600" rtl="0">
              <a:spcBef>
                <a:spcPts val="0"/>
              </a:spcBef>
              <a:buSzPct val="100000"/>
              <a:buChar char="-"/>
            </a:pPr>
            <a:r>
              <a:rPr lang="en" sz="1100"/>
              <a:t>        	method do(block1) {</a:t>
            </a:r>
          </a:p>
          <a:p>
            <a:pPr indent="-298450" lvl="2" marL="1371600" rtl="0">
              <a:spcBef>
                <a:spcPts val="0"/>
              </a:spcBef>
              <a:buSzPct val="100000"/>
              <a:buChar char="-"/>
            </a:pPr>
            <a:r>
              <a:rPr lang="en" sz="1100"/>
              <a:t>            	inner.keysAndValuesDo (block1)</a:t>
            </a:r>
          </a:p>
          <a:p>
            <a:pPr indent="-298450" lvl="2" marL="1371600" rtl="0">
              <a:spcBef>
                <a:spcPts val="0"/>
              </a:spcBef>
              <a:buSzPct val="100000"/>
              <a:buChar char="-"/>
            </a:pPr>
            <a:r>
              <a:rPr lang="en" sz="1100"/>
              <a:t>        	}</a:t>
            </a:r>
          </a:p>
          <a:p>
            <a:pPr indent="-298450" lvl="2" marL="1371600" rtl="0">
              <a:spcBef>
                <a:spcPts val="0"/>
              </a:spcBef>
              <a:buSzPct val="100000"/>
              <a:buChar char="-"/>
            </a:pPr>
            <a:r>
              <a:t/>
            </a:r>
            <a:endParaRPr sz="1100"/>
          </a:p>
          <a:p>
            <a:pPr indent="-298450" lvl="2" marL="1371600" rtl="0">
              <a:spcBef>
                <a:spcPts val="0"/>
              </a:spcBef>
              <a:buSzPct val="100000"/>
              <a:buChar char="-"/>
            </a:pPr>
            <a:r>
              <a:rPr lang="en" sz="1100"/>
              <a:t>        	method iterator {</a:t>
            </a:r>
          </a:p>
          <a:p>
            <a:pPr indent="-298450" lvl="2" marL="1371600" rtl="0">
              <a:spcBef>
                <a:spcPts val="0"/>
              </a:spcBef>
              <a:buSzPct val="100000"/>
              <a:buChar char="-"/>
            </a:pPr>
            <a:r>
              <a:rPr lang="en" sz="1100"/>
              <a:t>            	inner.bindingsIterator</a:t>
            </a:r>
          </a:p>
          <a:p>
            <a:pPr indent="-298450" lvl="2" marL="1371600" rtl="0">
              <a:spcBef>
                <a:spcPts val="0"/>
              </a:spcBef>
              <a:buSzPct val="100000"/>
              <a:buChar char="-"/>
            </a:pPr>
            <a:r>
              <a:rPr lang="en" sz="1100"/>
              <a:t>        	}</a:t>
            </a:r>
          </a:p>
          <a:p>
            <a:pPr indent="-298450" lvl="2" marL="1371600" rtl="0">
              <a:spcBef>
                <a:spcPts val="0"/>
              </a:spcBef>
              <a:buSzPct val="100000"/>
              <a:buChar char="-"/>
            </a:pPr>
            <a:r>
              <a:t/>
            </a:r>
            <a:endParaRPr sz="1100"/>
          </a:p>
          <a:p>
            <a:pPr indent="-298450" lvl="2" marL="1371600" rtl="0">
              <a:spcBef>
                <a:spcPts val="0"/>
              </a:spcBef>
              <a:buSzPct val="100000"/>
              <a:buChar char="-"/>
            </a:pPr>
            <a:r>
              <a:rPr lang="en" sz="1100"/>
              <a:t>        	method asList {</a:t>
            </a:r>
          </a:p>
          <a:p>
            <a:pPr indent="-298450" lvl="2" marL="1371600" rtl="0">
              <a:spcBef>
                <a:spcPts val="0"/>
              </a:spcBef>
              <a:buSzPct val="100000"/>
              <a:buChar char="-"/>
            </a:pPr>
            <a:r>
              <a:rPr lang="en" sz="1100"/>
              <a:t>            	var result := emptyList</a:t>
            </a:r>
          </a:p>
          <a:p>
            <a:pPr indent="-298450" lvl="2" marL="1371600" rtl="0">
              <a:spcBef>
                <a:spcPts val="0"/>
              </a:spcBef>
              <a:buSzPct val="100000"/>
              <a:buChar char="-"/>
            </a:pPr>
            <a:r>
              <a:rPr lang="en" sz="1100"/>
              <a:t>            	for (self) do { k, v -&gt; result.add(k::v) }</a:t>
            </a:r>
          </a:p>
          <a:p>
            <a:pPr indent="-298450" lvl="2" marL="1371600" rtl="0">
              <a:spcBef>
                <a:spcPts val="0"/>
              </a:spcBef>
              <a:buSzPct val="100000"/>
              <a:buChar char="-"/>
            </a:pPr>
            <a:r>
              <a:rPr lang="en" sz="1100"/>
              <a:t>            	result</a:t>
            </a:r>
          </a:p>
          <a:p>
            <a:pPr indent="-298450" lvl="2" marL="1371600" rtl="0">
              <a:spcBef>
                <a:spcPts val="0"/>
              </a:spcBef>
              <a:buSzPct val="100000"/>
              <a:buChar char="-"/>
            </a:pPr>
            <a:r>
              <a:rPr lang="en" sz="1100"/>
              <a:t>        	}</a:t>
            </a:r>
          </a:p>
          <a:p>
            <a:pPr indent="-298450" lvl="1" marL="914400">
              <a:spcBef>
                <a:spcPts val="0"/>
              </a:spcBef>
              <a:buSzPct val="100000"/>
              <a:buChar char="-"/>
            </a:pPr>
            <a:r>
              <a:rPr lang="en" sz="1100"/>
              <a:t>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Two Way Dictionary Interface - Add and Retrieve</a:t>
            </a:r>
          </a:p>
        </p:txBody>
      </p:sp>
      <p:sp>
        <p:nvSpPr>
          <p:cNvPr id="97" name="Shape 9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69850" lvl="0" marL="457200">
              <a:spcBef>
                <a:spcPts val="0"/>
              </a:spcBef>
              <a:buClr>
                <a:schemeClr val="dk1"/>
              </a:buClr>
              <a:buSzPct val="78571"/>
              <a:buFont typeface="Arial"/>
              <a:buNone/>
            </a:pPr>
            <a:r>
              <a:rPr lang="en" sz="1400"/>
              <a:t>at(key:K) put(value:T) -&gt; TwoWayDictionary⟦K, T⟧</a:t>
            </a:r>
            <a:br>
              <a:rPr lang="en" sz="1400"/>
            </a:br>
            <a:r>
              <a:rPr lang="en" sz="1400"/>
              <a:t>// puts value at key, puts key at value; returns self</a:t>
            </a:r>
          </a:p>
          <a:p>
            <a:pPr indent="-69850" lvl="0" marL="457200">
              <a:spcBef>
                <a:spcPts val="0"/>
              </a:spcBef>
              <a:buClr>
                <a:schemeClr val="dk1"/>
              </a:buClr>
              <a:buSzPct val="78571"/>
              <a:buFont typeface="Arial"/>
              <a:buNone/>
            </a:pPr>
            <a:r>
              <a:rPr lang="en" sz="1400"/>
              <a:t>at(k:K) -&gt; T</a:t>
            </a:r>
            <a:br>
              <a:rPr lang="en" sz="1400"/>
            </a:br>
            <a:r>
              <a:rPr lang="en" sz="1400"/>
              <a:t>// returns my value at key k or key at value k; raises NoSuchObject if there is none.</a:t>
            </a:r>
          </a:p>
          <a:p>
            <a:pPr indent="0" lvl="0" marL="457200" rtl="0">
              <a:spcBef>
                <a:spcPts val="0"/>
              </a:spcBef>
              <a:buNone/>
            </a:pPr>
            <a:r>
              <a:rPr lang="en" sz="1400"/>
              <a:t>contains(v:T) -&gt; Boolean</a:t>
            </a:r>
            <a:br>
              <a:rPr lang="en" sz="1400"/>
            </a:br>
            <a:r>
              <a:rPr lang="en" sz="1400"/>
              <a:t>// returns true if one of my keys or values == k</a:t>
            </a:r>
          </a:p>
          <a:p>
            <a:pPr indent="0" lvl="0" marL="457200" rtl="0">
              <a:spcBef>
                <a:spcPts val="0"/>
              </a:spcBef>
              <a:buNone/>
            </a:pPr>
            <a:r>
              <a:rPr lang="en" sz="1400"/>
              <a:t>remove(key: K) -&gt; Self</a:t>
            </a:r>
            <a:br>
              <a:rPr lang="en" sz="1400"/>
            </a:br>
            <a:r>
              <a:rPr lang="en" sz="1400"/>
              <a:t>// removes key-value pair where either key or value == k</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Architecture - Two Way Dictionary</a:t>
            </a:r>
          </a:p>
        </p:txBody>
      </p:sp>
      <p:sp>
        <p:nvSpPr>
          <p:cNvPr id="103" name="Shape 10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42900" lvl="0" marL="457200" rtl="0">
              <a:spcBef>
                <a:spcPts val="0"/>
              </a:spcBef>
              <a:buSzPct val="100000"/>
              <a:buChar char="-"/>
            </a:pPr>
            <a:r>
              <a:rPr lang="en" sz="1800"/>
              <a:t>The  twoWayDictionary class, on the other hand, is inherited from the dictionary class in newCollections.grace and uses the collectionsFactory trait. </a:t>
            </a:r>
          </a:p>
          <a:p>
            <a:pPr indent="-228600" lvl="0" marL="457200" rtl="0">
              <a:spcBef>
                <a:spcPts val="0"/>
              </a:spcBef>
              <a:buChar char="-"/>
            </a:pPr>
            <a:r>
              <a:rPr lang="en"/>
              <a:t>The collectionsFactory trait is simple, just gives us the empty method which is a call to withAll []</a:t>
            </a:r>
          </a:p>
          <a:p>
            <a:pPr indent="-228600" lvl="0" marL="457200">
              <a:spcBef>
                <a:spcPts val="0"/>
              </a:spcBef>
              <a:buChar char="-"/>
            </a:pPr>
            <a:r>
              <a:rPr lang="en"/>
              <a:t>The inheritance is more interesting. For the two way dictionary interface I wanted to maintain most of the functionality of a normal dictionary (same distinction between keys and values) but overriding key methods for add, remove, lookup, and contains.</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