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DB4D48B-B557-42CC-8D93-9576EE6E72FB}" type="datetimeFigureOut">
              <a:rPr lang="fr-MA" smtClean="0"/>
              <a:t>07/09/2022</a:t>
            </a:fld>
            <a:endParaRPr lang="fr-MA"/>
          </a:p>
        </p:txBody>
      </p:sp>
      <p:sp>
        <p:nvSpPr>
          <p:cNvPr id="5" name="Footer Placeholder 4"/>
          <p:cNvSpPr>
            <a:spLocks noGrp="1"/>
          </p:cNvSpPr>
          <p:nvPr>
            <p:ph type="ftr" sz="quarter" idx="11"/>
          </p:nvPr>
        </p:nvSpPr>
        <p:spPr>
          <a:xfrm>
            <a:off x="1451579" y="329307"/>
            <a:ext cx="5626774" cy="309201"/>
          </a:xfrm>
        </p:spPr>
        <p:txBody>
          <a:bodyPr/>
          <a:lstStyle/>
          <a:p>
            <a:endParaRPr lang="fr-MA"/>
          </a:p>
        </p:txBody>
      </p:sp>
      <p:sp>
        <p:nvSpPr>
          <p:cNvPr id="6" name="Slide Number Placeholder 5"/>
          <p:cNvSpPr>
            <a:spLocks noGrp="1"/>
          </p:cNvSpPr>
          <p:nvPr>
            <p:ph type="sldNum" sz="quarter" idx="12"/>
          </p:nvPr>
        </p:nvSpPr>
        <p:spPr>
          <a:xfrm>
            <a:off x="476834" y="798973"/>
            <a:ext cx="811019" cy="503578"/>
          </a:xfrm>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73910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B4D48B-B557-42CC-8D93-9576EE6E72FB}" type="datetimeFigureOut">
              <a:rPr lang="fr-MA" smtClean="0"/>
              <a:t>07/09/2022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80126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B4D48B-B557-42CC-8D93-9576EE6E72FB}" type="datetimeFigureOut">
              <a:rPr lang="fr-MA" smtClean="0"/>
              <a:t>07/09/2022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319527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B4D48B-B557-42CC-8D93-9576EE6E72FB}" type="datetimeFigureOut">
              <a:rPr lang="fr-MA" smtClean="0"/>
              <a:t>07/09/2022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27731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DB4D48B-B557-42CC-8D93-9576EE6E72FB}" type="datetimeFigureOut">
              <a:rPr lang="fr-MA" smtClean="0"/>
              <a:t>07/09/2022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273975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DB4D48B-B557-42CC-8D93-9576EE6E72FB}" type="datetimeFigureOut">
              <a:rPr lang="fr-MA" smtClean="0"/>
              <a:t>07/09/2022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78563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DB4D48B-B557-42CC-8D93-9576EE6E72FB}" type="datetimeFigureOut">
              <a:rPr lang="fr-MA" smtClean="0"/>
              <a:t>07/09/2022</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302518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B4D48B-B557-42CC-8D93-9576EE6E72FB}" type="datetimeFigureOut">
              <a:rPr lang="fr-MA" smtClean="0"/>
              <a:t>07/09/2022</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88633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4D48B-B557-42CC-8D93-9576EE6E72FB}" type="datetimeFigureOut">
              <a:rPr lang="fr-MA" smtClean="0"/>
              <a:t>07/09/2022</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91349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DB4D48B-B557-42CC-8D93-9576EE6E72FB}" type="datetimeFigureOut">
              <a:rPr lang="fr-MA" smtClean="0"/>
              <a:t>07/09/2022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263893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DB4D48B-B557-42CC-8D93-9576EE6E72FB}" type="datetimeFigureOut">
              <a:rPr lang="fr-MA" smtClean="0"/>
              <a:t>07/09/2022</a:t>
            </a:fld>
            <a:endParaRPr lang="fr-MA"/>
          </a:p>
        </p:txBody>
      </p:sp>
      <p:sp>
        <p:nvSpPr>
          <p:cNvPr id="6" name="Footer Placeholder 5"/>
          <p:cNvSpPr>
            <a:spLocks noGrp="1"/>
          </p:cNvSpPr>
          <p:nvPr>
            <p:ph type="ftr" sz="quarter" idx="11"/>
          </p:nvPr>
        </p:nvSpPr>
        <p:spPr>
          <a:xfrm>
            <a:off x="1447382" y="318640"/>
            <a:ext cx="5541004" cy="320931"/>
          </a:xfrm>
        </p:spPr>
        <p:txBody>
          <a:bodyPr/>
          <a:lstStyle/>
          <a:p>
            <a:endParaRPr lang="fr-MA"/>
          </a:p>
        </p:txBody>
      </p:sp>
      <p:sp>
        <p:nvSpPr>
          <p:cNvPr id="7" name="Slide Number Placeholder 6"/>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0838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B4D48B-B557-42CC-8D93-9576EE6E72FB}" type="datetimeFigureOut">
              <a:rPr lang="fr-MA" smtClean="0"/>
              <a:t>07/09/2022</a:t>
            </a:fld>
            <a:endParaRPr lang="fr-MA"/>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M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A42CE34-27B3-4F53-B0F8-91903FA7859C}" type="slidenum">
              <a:rPr lang="fr-MA" smtClean="0"/>
              <a:t>‹N°›</a:t>
            </a:fld>
            <a:endParaRPr lang="fr-MA"/>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3193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3ED9E-D6DC-CC5B-583E-C467274AE1E4}"/>
              </a:ext>
            </a:extLst>
          </p:cNvPr>
          <p:cNvSpPr>
            <a:spLocks noGrp="1"/>
          </p:cNvSpPr>
          <p:nvPr>
            <p:ph type="ctrTitle"/>
          </p:nvPr>
        </p:nvSpPr>
        <p:spPr>
          <a:xfrm>
            <a:off x="1777462" y="704193"/>
            <a:ext cx="8637073" cy="856167"/>
          </a:xfrm>
        </p:spPr>
        <p:txBody>
          <a:bodyPr>
            <a:normAutofit fontScale="90000"/>
          </a:bodyPr>
          <a:lstStyle/>
          <a:p>
            <a:r>
              <a:rPr lang="fr-MA" dirty="0"/>
              <a:t>langage c</a:t>
            </a:r>
          </a:p>
        </p:txBody>
      </p:sp>
      <p:sp>
        <p:nvSpPr>
          <p:cNvPr id="3" name="Sous-titre 2">
            <a:extLst>
              <a:ext uri="{FF2B5EF4-FFF2-40B4-BE49-F238E27FC236}">
                <a16:creationId xmlns:a16="http://schemas.microsoft.com/office/drawing/2014/main" id="{7C8AAEA0-EA2C-B0F0-6285-D595E0C69E56}"/>
              </a:ext>
            </a:extLst>
          </p:cNvPr>
          <p:cNvSpPr>
            <a:spLocks noGrp="1"/>
          </p:cNvSpPr>
          <p:nvPr>
            <p:ph type="subTitle" idx="1"/>
          </p:nvPr>
        </p:nvSpPr>
        <p:spPr>
          <a:xfrm>
            <a:off x="1259839" y="2254469"/>
            <a:ext cx="9672320" cy="4132735"/>
          </a:xfrm>
        </p:spPr>
        <p:txBody>
          <a:bodyPr/>
          <a:lstStyle/>
          <a:p>
            <a:r>
              <a:rPr lang="fr-FR" sz="3000" dirty="0">
                <a:solidFill>
                  <a:schemeClr val="accent1">
                    <a:lumMod val="75000"/>
                  </a:schemeClr>
                </a:solidFill>
              </a:rPr>
              <a:t>C </a:t>
            </a:r>
            <a:r>
              <a:rPr lang="fr-FR" dirty="0"/>
              <a:t> </a:t>
            </a:r>
            <a:r>
              <a:rPr lang="fr-FR" sz="2000" dirty="0"/>
              <a:t>est un langage compilé (par opposition aux langages interprétés). Cela signifie qu'un programme C est décrit par un fichier texte, appelé fichier source. Ce fichier n'étant évidemment pas exécutable par le microprocesseur, il faut le traduire en langage machine. Cette opération est effectuée par un programme appelé compilateur. </a:t>
            </a:r>
            <a:endParaRPr lang="fr-MA" sz="2000" dirty="0"/>
          </a:p>
        </p:txBody>
      </p:sp>
    </p:spTree>
    <p:extLst>
      <p:ext uri="{BB962C8B-B14F-4D97-AF65-F5344CB8AC3E}">
        <p14:creationId xmlns:p14="http://schemas.microsoft.com/office/powerpoint/2010/main" val="307604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3FB1AD-B34E-E534-66D8-72801B4EFAC4}"/>
              </a:ext>
            </a:extLst>
          </p:cNvPr>
          <p:cNvSpPr>
            <a:spLocks noGrp="1"/>
          </p:cNvSpPr>
          <p:nvPr>
            <p:ph type="title"/>
          </p:nvPr>
        </p:nvSpPr>
        <p:spPr>
          <a:xfrm>
            <a:off x="1450391" y="943980"/>
            <a:ext cx="9291215" cy="1605306"/>
          </a:xfrm>
        </p:spPr>
        <p:txBody>
          <a:bodyPr>
            <a:noAutofit/>
          </a:bodyPr>
          <a:lstStyle/>
          <a:p>
            <a:r>
              <a:rPr lang="fr-MA" sz="5900" dirty="0" err="1"/>
              <a:t>What</a:t>
            </a:r>
            <a:r>
              <a:rPr lang="fr-MA" sz="5200" b="0" i="0" dirty="0">
                <a:effectLst/>
              </a:rPr>
              <a:t> </a:t>
            </a:r>
            <a:r>
              <a:rPr lang="fr-MA" sz="5900" dirty="0" err="1"/>
              <a:t>is</a:t>
            </a:r>
            <a:r>
              <a:rPr lang="fr-MA" sz="5200" b="0" i="0" dirty="0">
                <a:effectLst/>
              </a:rPr>
              <a:t> &lt;</a:t>
            </a:r>
            <a:r>
              <a:rPr lang="fr-MA" sz="5900" dirty="0" err="1"/>
              <a:t>stdio</a:t>
            </a:r>
            <a:r>
              <a:rPr lang="fr-MA" sz="5200" b="0" i="0" dirty="0" err="1">
                <a:effectLst/>
              </a:rPr>
              <a:t>.h</a:t>
            </a:r>
            <a:r>
              <a:rPr lang="fr-MA" sz="5200" b="0" i="0" dirty="0">
                <a:effectLst/>
              </a:rPr>
              <a:t>&gt; </a:t>
            </a:r>
            <a:br>
              <a:rPr lang="fr-MA" sz="5200" b="0" i="0" dirty="0">
                <a:solidFill>
                  <a:srgbClr val="337AB7"/>
                </a:solidFill>
                <a:effectLst/>
              </a:rPr>
            </a:br>
            <a:br>
              <a:rPr lang="fr-MA" sz="100" dirty="0"/>
            </a:br>
            <a:endParaRPr lang="fr-MA" sz="5200" dirty="0"/>
          </a:p>
        </p:txBody>
      </p:sp>
      <p:sp>
        <p:nvSpPr>
          <p:cNvPr id="3" name="Espace réservé du contenu 2">
            <a:extLst>
              <a:ext uri="{FF2B5EF4-FFF2-40B4-BE49-F238E27FC236}">
                <a16:creationId xmlns:a16="http://schemas.microsoft.com/office/drawing/2014/main" id="{6D0204AB-8599-FE13-B66D-BD4DDBF85A64}"/>
              </a:ext>
            </a:extLst>
          </p:cNvPr>
          <p:cNvSpPr>
            <a:spLocks noGrp="1"/>
          </p:cNvSpPr>
          <p:nvPr>
            <p:ph idx="1"/>
          </p:nvPr>
        </p:nvSpPr>
        <p:spPr>
          <a:xfrm>
            <a:off x="1450392" y="2463407"/>
            <a:ext cx="9291215" cy="3450613"/>
          </a:xfrm>
        </p:spPr>
        <p:txBody>
          <a:bodyPr/>
          <a:lstStyle/>
          <a:p>
            <a:pPr marL="0" indent="0" algn="ctr">
              <a:buNone/>
            </a:pPr>
            <a:r>
              <a:rPr lang="en-US" sz="2400" b="0" i="0" dirty="0" err="1">
                <a:effectLst/>
                <a:latin typeface="+mj-lt"/>
              </a:rPr>
              <a:t>stdio.h</a:t>
            </a:r>
            <a:r>
              <a:rPr lang="en-US" sz="2400" b="0" i="0" dirty="0">
                <a:effectLst/>
                <a:latin typeface="+mj-lt"/>
              </a:rPr>
              <a:t> is a header file which has the necessary information to include the input/output related functions in our program. Example </a:t>
            </a:r>
            <a:r>
              <a:rPr lang="en-US" sz="2400" b="0" i="0" dirty="0" err="1">
                <a:effectLst/>
                <a:latin typeface="+mj-lt"/>
              </a:rPr>
              <a:t>printf</a:t>
            </a:r>
            <a:r>
              <a:rPr lang="en-US" sz="2400" b="0" i="0" dirty="0">
                <a:effectLst/>
                <a:latin typeface="+mj-lt"/>
              </a:rPr>
              <a:t>, </a:t>
            </a:r>
            <a:r>
              <a:rPr lang="en-US" sz="2400" b="0" i="0" dirty="0" err="1">
                <a:effectLst/>
                <a:latin typeface="+mj-lt"/>
              </a:rPr>
              <a:t>scanf</a:t>
            </a:r>
            <a:r>
              <a:rPr lang="en-US" sz="2400" b="0" i="0" dirty="0">
                <a:effectLst/>
                <a:latin typeface="+mj-lt"/>
              </a:rPr>
              <a:t> etc</a:t>
            </a:r>
            <a:r>
              <a:rPr lang="en-US" b="0" i="0" dirty="0">
                <a:solidFill>
                  <a:srgbClr val="161616"/>
                </a:solidFill>
                <a:effectLst/>
                <a:latin typeface="+mj-lt"/>
              </a:rPr>
              <a:t>.</a:t>
            </a:r>
            <a:endParaRPr lang="fr-MA" dirty="0">
              <a:latin typeface="+mj-lt"/>
            </a:endParaRPr>
          </a:p>
        </p:txBody>
      </p:sp>
    </p:spTree>
    <p:extLst>
      <p:ext uri="{BB962C8B-B14F-4D97-AF65-F5344CB8AC3E}">
        <p14:creationId xmlns:p14="http://schemas.microsoft.com/office/powerpoint/2010/main" val="222577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E180C3-D0C4-8FE4-3A98-891FE7CA33AB}"/>
              </a:ext>
            </a:extLst>
          </p:cNvPr>
          <p:cNvSpPr>
            <a:spLocks noGrp="1"/>
          </p:cNvSpPr>
          <p:nvPr>
            <p:ph type="title"/>
          </p:nvPr>
        </p:nvSpPr>
        <p:spPr>
          <a:xfrm>
            <a:off x="1450391" y="1033119"/>
            <a:ext cx="9291215" cy="1049235"/>
          </a:xfrm>
        </p:spPr>
        <p:txBody>
          <a:bodyPr>
            <a:normAutofit/>
          </a:bodyPr>
          <a:lstStyle/>
          <a:p>
            <a:r>
              <a:rPr lang="fr-MA" sz="4400" dirty="0" err="1"/>
              <a:t>What</a:t>
            </a:r>
            <a:r>
              <a:rPr lang="fr-MA" sz="4400" b="0" i="0" dirty="0">
                <a:effectLst/>
              </a:rPr>
              <a:t> </a:t>
            </a:r>
            <a:r>
              <a:rPr lang="fr-MA" sz="4400" dirty="0" err="1"/>
              <a:t>is</a:t>
            </a:r>
            <a:r>
              <a:rPr lang="fr-MA" sz="4400" b="0" i="0" dirty="0">
                <a:effectLst/>
              </a:rPr>
              <a:t> &lt;</a:t>
            </a:r>
            <a:r>
              <a:rPr lang="fr-MA" sz="4400" dirty="0" err="1"/>
              <a:t>sTLIB</a:t>
            </a:r>
            <a:r>
              <a:rPr lang="fr-MA" sz="4400" b="0" i="0" dirty="0" err="1">
                <a:effectLst/>
              </a:rPr>
              <a:t>.h</a:t>
            </a:r>
            <a:r>
              <a:rPr lang="fr-MA" sz="4400" b="0" i="0" dirty="0">
                <a:effectLst/>
              </a:rPr>
              <a:t>&gt;</a:t>
            </a:r>
            <a:endParaRPr lang="fr-MA" sz="4400" dirty="0"/>
          </a:p>
        </p:txBody>
      </p:sp>
      <p:sp>
        <p:nvSpPr>
          <p:cNvPr id="3" name="Espace réservé du contenu 2">
            <a:extLst>
              <a:ext uri="{FF2B5EF4-FFF2-40B4-BE49-F238E27FC236}">
                <a16:creationId xmlns:a16="http://schemas.microsoft.com/office/drawing/2014/main" id="{B35E82EC-5DC5-A656-FA45-6163470723C2}"/>
              </a:ext>
            </a:extLst>
          </p:cNvPr>
          <p:cNvSpPr>
            <a:spLocks noGrp="1"/>
          </p:cNvSpPr>
          <p:nvPr>
            <p:ph idx="1"/>
          </p:nvPr>
        </p:nvSpPr>
        <p:spPr>
          <a:xfrm>
            <a:off x="1450391" y="3114675"/>
            <a:ext cx="9291215" cy="3450613"/>
          </a:xfrm>
        </p:spPr>
        <p:txBody>
          <a:bodyPr/>
          <a:lstStyle/>
          <a:p>
            <a:pPr marL="0" indent="0">
              <a:buNone/>
            </a:pPr>
            <a:r>
              <a:rPr lang="fr-FR" b="0" i="0" dirty="0">
                <a:effectLst/>
                <a:latin typeface="+mj-lt"/>
              </a:rPr>
              <a:t>Le fichier en-tête &lt;</a:t>
            </a:r>
            <a:r>
              <a:rPr lang="fr-FR" b="0" i="0" dirty="0" err="1">
                <a:effectLst/>
                <a:latin typeface="+mj-lt"/>
              </a:rPr>
              <a:t>stdlib.h</a:t>
            </a:r>
            <a:r>
              <a:rPr lang="fr-FR" b="0" i="0" dirty="0">
                <a:effectLst/>
                <a:latin typeface="+mj-lt"/>
              </a:rPr>
              <a:t>&gt; déclare des fonctions qui effectuent la conversion de nombres, la gestion de la mémoire et d'autres tâches.</a:t>
            </a:r>
            <a:endParaRPr lang="fr-MA" dirty="0">
              <a:latin typeface="+mj-lt"/>
            </a:endParaRPr>
          </a:p>
        </p:txBody>
      </p:sp>
    </p:spTree>
    <p:extLst>
      <p:ext uri="{BB962C8B-B14F-4D97-AF65-F5344CB8AC3E}">
        <p14:creationId xmlns:p14="http://schemas.microsoft.com/office/powerpoint/2010/main" val="18726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900286-105B-606F-E6FF-AD69612B8BCA}"/>
              </a:ext>
            </a:extLst>
          </p:cNvPr>
          <p:cNvSpPr>
            <a:spLocks noGrp="1"/>
          </p:cNvSpPr>
          <p:nvPr>
            <p:ph type="title"/>
          </p:nvPr>
        </p:nvSpPr>
        <p:spPr>
          <a:xfrm>
            <a:off x="1450392" y="463157"/>
            <a:ext cx="9291215" cy="1552575"/>
          </a:xfrm>
        </p:spPr>
        <p:txBody>
          <a:bodyPr>
            <a:noAutofit/>
          </a:bodyPr>
          <a:lstStyle/>
          <a:p>
            <a:r>
              <a:rPr lang="fr-MA" sz="4800" b="0" i="0" dirty="0" err="1">
                <a:effectLst/>
              </a:rPr>
              <a:t>Why</a:t>
            </a:r>
            <a:r>
              <a:rPr lang="fr-MA" sz="4800" b="0" i="0" dirty="0">
                <a:effectLst/>
              </a:rPr>
              <a:t> #include  ?</a:t>
            </a:r>
            <a:br>
              <a:rPr lang="fr-MA" sz="4800" b="0" i="0" dirty="0">
                <a:effectLst/>
              </a:rPr>
            </a:br>
            <a:endParaRPr lang="fr-MA" sz="4800" dirty="0"/>
          </a:p>
        </p:txBody>
      </p:sp>
      <p:sp>
        <p:nvSpPr>
          <p:cNvPr id="3" name="Espace réservé du contenu 2">
            <a:extLst>
              <a:ext uri="{FF2B5EF4-FFF2-40B4-BE49-F238E27FC236}">
                <a16:creationId xmlns:a16="http://schemas.microsoft.com/office/drawing/2014/main" id="{0A98C648-2714-434D-71D2-AC274EC7476D}"/>
              </a:ext>
            </a:extLst>
          </p:cNvPr>
          <p:cNvSpPr>
            <a:spLocks noGrp="1"/>
          </p:cNvSpPr>
          <p:nvPr>
            <p:ph idx="1"/>
          </p:nvPr>
        </p:nvSpPr>
        <p:spPr/>
        <p:txBody>
          <a:bodyPr/>
          <a:lstStyle/>
          <a:p>
            <a:pPr marL="0" indent="0" algn="l">
              <a:buNone/>
            </a:pPr>
            <a:r>
              <a:rPr lang="en-US" b="0" i="0" dirty="0">
                <a:effectLst/>
                <a:latin typeface="+mj-lt"/>
              </a:rPr>
              <a:t>#include is a preprocessor directory.</a:t>
            </a:r>
          </a:p>
          <a:p>
            <a:pPr marL="0" indent="0" algn="l">
              <a:buNone/>
            </a:pPr>
            <a:r>
              <a:rPr lang="en-US" b="0" i="0" dirty="0">
                <a:effectLst/>
                <a:latin typeface="+mj-lt"/>
              </a:rPr>
              <a:t>It will include the file which is given within the angle brackets "&lt;&gt;" into the current source file.</a:t>
            </a:r>
          </a:p>
          <a:p>
            <a:pPr marL="0" indent="0" algn="l">
              <a:buNone/>
            </a:pPr>
            <a:r>
              <a:rPr lang="en-US" b="1" i="0" dirty="0">
                <a:solidFill>
                  <a:schemeClr val="bg2"/>
                </a:solidFill>
                <a:effectLst/>
                <a:highlight>
                  <a:srgbClr val="00FFFF"/>
                </a:highlight>
                <a:latin typeface="Open Sans" panose="020B0606030504020204" pitchFamily="34" charset="0"/>
              </a:rPr>
              <a:t>Example</a:t>
            </a:r>
          </a:p>
          <a:p>
            <a:pPr marL="0" indent="0" algn="l">
              <a:buNone/>
            </a:pPr>
            <a:r>
              <a:rPr lang="en-US" b="0" i="0" dirty="0">
                <a:effectLst/>
                <a:latin typeface="+mj-lt"/>
              </a:rPr>
              <a:t>If we use #include&lt;stdio.h&gt; in your c program, it will include </a:t>
            </a:r>
            <a:r>
              <a:rPr lang="en-US" b="0" i="0" dirty="0" err="1">
                <a:effectLst/>
                <a:latin typeface="+mj-lt"/>
              </a:rPr>
              <a:t>stdio.h</a:t>
            </a:r>
            <a:r>
              <a:rPr lang="en-US" b="0" i="0" dirty="0">
                <a:effectLst/>
                <a:latin typeface="+mj-lt"/>
              </a:rPr>
              <a:t> file into our source program which has the information for all input, output related functions.</a:t>
            </a:r>
          </a:p>
          <a:p>
            <a:pPr marL="0" indent="0">
              <a:buNone/>
            </a:pPr>
            <a:endParaRPr lang="fr-MA" dirty="0"/>
          </a:p>
        </p:txBody>
      </p:sp>
    </p:spTree>
    <p:extLst>
      <p:ext uri="{BB962C8B-B14F-4D97-AF65-F5344CB8AC3E}">
        <p14:creationId xmlns:p14="http://schemas.microsoft.com/office/powerpoint/2010/main" val="322303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1F1E9-3A68-00F5-D20F-FA6BC09EC198}"/>
              </a:ext>
            </a:extLst>
          </p:cNvPr>
          <p:cNvSpPr>
            <a:spLocks noGrp="1"/>
          </p:cNvSpPr>
          <p:nvPr>
            <p:ph type="title"/>
          </p:nvPr>
        </p:nvSpPr>
        <p:spPr>
          <a:xfrm>
            <a:off x="1451579" y="867037"/>
            <a:ext cx="9291215" cy="1049235"/>
          </a:xfrm>
        </p:spPr>
        <p:txBody>
          <a:bodyPr>
            <a:noAutofit/>
          </a:bodyPr>
          <a:lstStyle/>
          <a:p>
            <a:r>
              <a:rPr lang="fr-MA" sz="4800" b="0" i="0" dirty="0" err="1">
                <a:effectLst/>
              </a:rPr>
              <a:t>Why</a:t>
            </a:r>
            <a:r>
              <a:rPr lang="fr-MA" sz="4800" b="0" i="0" dirty="0">
                <a:effectLst/>
              </a:rPr>
              <a:t> </a:t>
            </a:r>
            <a:r>
              <a:rPr lang="fr-MA" sz="4800" b="0" i="0" dirty="0" err="1">
                <a:effectLst/>
              </a:rPr>
              <a:t>int</a:t>
            </a:r>
            <a:r>
              <a:rPr lang="fr-MA" sz="4800" b="0" i="0" dirty="0">
                <a:effectLst/>
              </a:rPr>
              <a:t> main()  ?</a:t>
            </a:r>
            <a:br>
              <a:rPr lang="fr-MA" sz="4800" b="0" i="0" dirty="0">
                <a:effectLst/>
              </a:rPr>
            </a:br>
            <a:endParaRPr lang="fr-MA" sz="4800" dirty="0"/>
          </a:p>
        </p:txBody>
      </p:sp>
      <p:sp>
        <p:nvSpPr>
          <p:cNvPr id="3" name="Espace réservé du contenu 2">
            <a:extLst>
              <a:ext uri="{FF2B5EF4-FFF2-40B4-BE49-F238E27FC236}">
                <a16:creationId xmlns:a16="http://schemas.microsoft.com/office/drawing/2014/main" id="{49B1AA98-3290-5275-E31B-E3D2F3352EEF}"/>
              </a:ext>
            </a:extLst>
          </p:cNvPr>
          <p:cNvSpPr>
            <a:spLocks noGrp="1"/>
          </p:cNvSpPr>
          <p:nvPr>
            <p:ph idx="1"/>
          </p:nvPr>
        </p:nvSpPr>
        <p:spPr/>
        <p:txBody>
          <a:bodyPr/>
          <a:lstStyle/>
          <a:p>
            <a:pPr marL="0" indent="0" algn="l">
              <a:buNone/>
            </a:pPr>
            <a:r>
              <a:rPr lang="en-US" b="0" i="0" dirty="0">
                <a:effectLst/>
                <a:latin typeface="+mj-lt"/>
              </a:rPr>
              <a:t>As we discussed earlier, the main function is the starting point of program execution.</a:t>
            </a:r>
          </a:p>
          <a:p>
            <a:pPr marL="0" indent="0" algn="l">
              <a:buNone/>
            </a:pPr>
            <a:r>
              <a:rPr lang="en-US" b="0" i="0" dirty="0">
                <a:effectLst/>
                <a:latin typeface="+mj-lt"/>
              </a:rPr>
              <a:t>Operating system (OS) initiates the program execution by invoking the main function.</a:t>
            </a:r>
          </a:p>
          <a:p>
            <a:pPr marL="0" indent="0" algn="l">
              <a:buNone/>
            </a:pPr>
            <a:r>
              <a:rPr lang="en-US" b="0" i="0" dirty="0">
                <a:effectLst/>
                <a:latin typeface="+mj-lt"/>
              </a:rPr>
              <a:t>And it will expect an integer value from the main function. That integer value represents the status of the program. That's why we declared main function return type as int.</a:t>
            </a:r>
          </a:p>
          <a:p>
            <a:pPr marL="0" indent="0">
              <a:buNone/>
            </a:pPr>
            <a:endParaRPr lang="fr-MA" dirty="0"/>
          </a:p>
        </p:txBody>
      </p:sp>
    </p:spTree>
    <p:extLst>
      <p:ext uri="{BB962C8B-B14F-4D97-AF65-F5344CB8AC3E}">
        <p14:creationId xmlns:p14="http://schemas.microsoft.com/office/powerpoint/2010/main" val="81583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DAFD28-EAB4-FF81-11AE-16CF826490C8}"/>
              </a:ext>
            </a:extLst>
          </p:cNvPr>
          <p:cNvSpPr>
            <a:spLocks noGrp="1"/>
          </p:cNvSpPr>
          <p:nvPr>
            <p:ph type="title"/>
          </p:nvPr>
        </p:nvSpPr>
        <p:spPr>
          <a:xfrm>
            <a:off x="1450392" y="937869"/>
            <a:ext cx="9291215" cy="1049235"/>
          </a:xfrm>
        </p:spPr>
        <p:txBody>
          <a:bodyPr/>
          <a:lstStyle/>
          <a:p>
            <a:r>
              <a:rPr lang="fr-MA" dirty="0"/>
              <a:t>Les variable</a:t>
            </a:r>
          </a:p>
        </p:txBody>
      </p:sp>
      <p:sp>
        <p:nvSpPr>
          <p:cNvPr id="3" name="Espace réservé du contenu 2">
            <a:extLst>
              <a:ext uri="{FF2B5EF4-FFF2-40B4-BE49-F238E27FC236}">
                <a16:creationId xmlns:a16="http://schemas.microsoft.com/office/drawing/2014/main" id="{3E5FD6A6-4B85-07B9-A571-3EA36F90FF3C}"/>
              </a:ext>
            </a:extLst>
          </p:cNvPr>
          <p:cNvSpPr>
            <a:spLocks noGrp="1"/>
          </p:cNvSpPr>
          <p:nvPr>
            <p:ph idx="1"/>
          </p:nvPr>
        </p:nvSpPr>
        <p:spPr>
          <a:xfrm>
            <a:off x="1450392" y="2602868"/>
            <a:ext cx="9291215" cy="3450613"/>
          </a:xfrm>
        </p:spPr>
        <p:txBody>
          <a:bodyPr/>
          <a:lstStyle/>
          <a:p>
            <a:pPr marL="0" indent="0">
              <a:buNone/>
            </a:pPr>
            <a:r>
              <a:rPr lang="fr-FR" b="0" i="0" dirty="0">
                <a:solidFill>
                  <a:srgbClr val="DCDDDE"/>
                </a:solidFill>
                <a:effectLst/>
                <a:latin typeface="+mj-lt"/>
              </a:rPr>
              <a:t>Les variables en langage C sont typées, c'est-à-dire que les données contenues dans celles-ci possèdent un type, ainsi elles sont donc stockées dans la mémoire et occupent un nombre d'octets dépendant du type de donnée stockée.</a:t>
            </a:r>
            <a:endParaRPr lang="fr-MA" dirty="0">
              <a:latin typeface="+mj-lt"/>
            </a:endParaRPr>
          </a:p>
        </p:txBody>
      </p:sp>
    </p:spTree>
    <p:extLst>
      <p:ext uri="{BB962C8B-B14F-4D97-AF65-F5344CB8AC3E}">
        <p14:creationId xmlns:p14="http://schemas.microsoft.com/office/powerpoint/2010/main" val="180023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BD0CF-047B-1BC5-8566-A3E1B3136825}"/>
              </a:ext>
            </a:extLst>
          </p:cNvPr>
          <p:cNvSpPr>
            <a:spLocks noGrp="1"/>
          </p:cNvSpPr>
          <p:nvPr>
            <p:ph type="title"/>
          </p:nvPr>
        </p:nvSpPr>
        <p:spPr>
          <a:xfrm>
            <a:off x="1450392" y="309272"/>
            <a:ext cx="9291215" cy="1049235"/>
          </a:xfrm>
        </p:spPr>
        <p:txBody>
          <a:bodyPr/>
          <a:lstStyle/>
          <a:p>
            <a:r>
              <a:rPr lang="fr-MA" dirty="0"/>
              <a:t>Les type des variable</a:t>
            </a:r>
          </a:p>
        </p:txBody>
      </p:sp>
      <p:sp>
        <p:nvSpPr>
          <p:cNvPr id="3" name="Espace réservé du contenu 2">
            <a:extLst>
              <a:ext uri="{FF2B5EF4-FFF2-40B4-BE49-F238E27FC236}">
                <a16:creationId xmlns:a16="http://schemas.microsoft.com/office/drawing/2014/main" id="{60655462-2A05-8BC9-0C8B-DF9EFC172648}"/>
              </a:ext>
            </a:extLst>
          </p:cNvPr>
          <p:cNvSpPr>
            <a:spLocks noGrp="1"/>
          </p:cNvSpPr>
          <p:nvPr>
            <p:ph idx="1"/>
          </p:nvPr>
        </p:nvSpPr>
        <p:spPr>
          <a:xfrm>
            <a:off x="1450392" y="1618831"/>
            <a:ext cx="9291215" cy="5994792"/>
          </a:xfrm>
        </p:spPr>
        <p:txBody>
          <a:bodyPr>
            <a:normAutofit/>
          </a:bodyPr>
          <a:lstStyle/>
          <a:p>
            <a:pPr marL="0" lvl="0" indent="0" rtl="0" fontAlgn="base">
              <a:lnSpc>
                <a:spcPct val="123000"/>
              </a:lnSpc>
              <a:spcBef>
                <a:spcPts val="360"/>
              </a:spcBef>
              <a:spcAft>
                <a:spcPts val="0"/>
              </a:spcAft>
              <a:buClr>
                <a:srgbClr val="000000"/>
              </a:buClr>
              <a:buSzPts val="350"/>
              <a:buNone/>
              <a:tabLst>
                <a:tab pos="91440" algn="dec"/>
              </a:tabLst>
            </a:pPr>
            <a:r>
              <a:rPr lang="fr-FR" sz="1800" u="none" strike="noStrike" spc="40" dirty="0">
                <a:effectLst/>
                <a:latin typeface="Tahoma" panose="020B0604030504040204" pitchFamily="34" charset="0"/>
                <a:ea typeface="Calibri" panose="020F0502020204030204" pitchFamily="34" charset="0"/>
                <a:cs typeface="Arial" panose="020B0604020202020204" pitchFamily="34" charset="0"/>
              </a:rPr>
              <a:t>Les types de base en C concernent les caractères. les entiers et les flottants (nombres réels).</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3000"/>
              </a:lnSpc>
              <a:spcBef>
                <a:spcPts val="360"/>
              </a:spcBef>
              <a:spcAft>
                <a:spcPts val="0"/>
              </a:spcAft>
              <a:buClr>
                <a:srgbClr val="000000"/>
              </a:buClr>
              <a:buSzPts val="350"/>
              <a:buNone/>
              <a:tabLst>
                <a:tab pos="91440" algn="dec"/>
              </a:tabLst>
            </a:pPr>
            <a:r>
              <a:rPr lang="fr-FR" sz="1800" u="none" strike="noStrike" spc="35" dirty="0">
                <a:effectLst/>
                <a:latin typeface="Tahoma" panose="020B0604030504040204" pitchFamily="34" charset="0"/>
                <a:ea typeface="Calibri" panose="020F0502020204030204" pitchFamily="34" charset="0"/>
                <a:cs typeface="Arial" panose="020B0604020202020204" pitchFamily="34" charset="0"/>
              </a:rPr>
              <a:t>Ils sont désignes par les mots-clefs suivants</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3000"/>
              </a:lnSpc>
              <a:spcBef>
                <a:spcPts val="360"/>
              </a:spcBef>
              <a:spcAft>
                <a:spcPts val="0"/>
              </a:spcAft>
              <a:buClr>
                <a:srgbClr val="000000"/>
              </a:buClr>
              <a:buSzPts val="350"/>
              <a:buNone/>
              <a:tabLst>
                <a:tab pos="91440" algn="dec"/>
              </a:tabLst>
            </a:pPr>
            <a:r>
              <a:rPr lang="fr-FR" sz="1800" u="none" strike="noStrike" spc="60" dirty="0">
                <a:solidFill>
                  <a:srgbClr val="FF0E0E"/>
                </a:solidFill>
                <a:effectLst/>
                <a:latin typeface="Tahoma" panose="020B0604030504040204" pitchFamily="34" charset="0"/>
                <a:ea typeface="Calibri" panose="020F0502020204030204" pitchFamily="34" charset="0"/>
                <a:cs typeface="Arial" panose="020B0604020202020204" pitchFamily="34" charset="0"/>
              </a:rPr>
              <a:t>Nombre entier (</a:t>
            </a:r>
            <a:r>
              <a:rPr lang="fr-FR" sz="1800" u="none" strike="noStrike" spc="60" dirty="0" err="1">
                <a:solidFill>
                  <a:srgbClr val="FF0E0E"/>
                </a:solidFill>
                <a:effectLst/>
                <a:latin typeface="Tahoma" panose="020B0604030504040204" pitchFamily="34" charset="0"/>
                <a:ea typeface="Calibri" panose="020F0502020204030204" pitchFamily="34" charset="0"/>
                <a:cs typeface="Arial" panose="020B0604020202020204" pitchFamily="34" charset="0"/>
              </a:rPr>
              <a:t>int</a:t>
            </a:r>
            <a:r>
              <a:rPr lang="fr-FR" sz="1800" u="none" strike="noStrike" spc="60" dirty="0">
                <a:solidFill>
                  <a:srgbClr val="FF0E0E"/>
                </a:solidFill>
                <a:effectLst/>
                <a:latin typeface="Tahoma" panose="020B0604030504040204" pitchFamily="34" charset="0"/>
                <a:ea typeface="Calibri" panose="020F0502020204030204" pitchFamily="34" charset="0"/>
                <a:cs typeface="Arial" panose="020B0604020202020204" pitchFamily="34" charset="0"/>
              </a:rPr>
              <a:t>)</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5000"/>
              </a:lnSpc>
              <a:spcBef>
                <a:spcPts val="540"/>
              </a:spcBef>
              <a:spcAft>
                <a:spcPts val="0"/>
              </a:spcAft>
              <a:buClr>
                <a:srgbClr val="000000"/>
              </a:buClr>
              <a:buSzPts val="350"/>
              <a:buNone/>
              <a:tabLst>
                <a:tab pos="91440" algn="dec"/>
              </a:tabLst>
            </a:pPr>
            <a:r>
              <a:rPr lang="fr-FR" sz="1800" u="none" strike="noStrike" spc="35" dirty="0">
                <a:effectLst/>
                <a:latin typeface="Tahoma" panose="020B0604030504040204" pitchFamily="34" charset="0"/>
                <a:ea typeface="Calibri" panose="020F0502020204030204" pitchFamily="34" charset="0"/>
                <a:cs typeface="Arial" panose="020B0604020202020204" pitchFamily="34" charset="0"/>
              </a:rPr>
              <a:t>Un nombre entier est un nombre sans virgule qui peut être exprimé dans différentes bases Base décimale l'entier est représenté par une suite de chiffres unitaires (de 0 à 9)</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3000"/>
              </a:lnSpc>
              <a:spcBef>
                <a:spcPts val="360"/>
              </a:spcBef>
              <a:spcAft>
                <a:spcPts val="0"/>
              </a:spcAft>
              <a:buClr>
                <a:srgbClr val="000000"/>
              </a:buClr>
              <a:buSzPts val="350"/>
              <a:buNone/>
              <a:tabLst>
                <a:tab pos="91440" algn="dec"/>
              </a:tabLst>
            </a:pPr>
            <a:r>
              <a:rPr lang="fr-FR" sz="1800" u="none" strike="noStrike" spc="40" dirty="0">
                <a:solidFill>
                  <a:srgbClr val="FF0E0E"/>
                </a:solidFill>
                <a:effectLst/>
                <a:latin typeface="Tahoma" panose="020B0604030504040204" pitchFamily="34" charset="0"/>
                <a:ea typeface="Calibri" panose="020F0502020204030204" pitchFamily="34" charset="0"/>
                <a:cs typeface="Arial" panose="020B0604020202020204" pitchFamily="34" charset="0"/>
              </a:rPr>
              <a:t>-Un char</a:t>
            </a:r>
            <a:r>
              <a:rPr lang="fr-FR" sz="1800" u="none" strike="noStrike" spc="40" dirty="0">
                <a:solidFill>
                  <a:srgbClr val="000000"/>
                </a:solidFill>
                <a:effectLst/>
                <a:latin typeface="Tahoma" panose="020B0604030504040204" pitchFamily="34" charset="0"/>
                <a:ea typeface="Calibri" panose="020F0502020204030204" pitchFamily="34" charset="0"/>
                <a:cs typeface="Arial" panose="020B0604020202020204" pitchFamily="34" charset="0"/>
              </a:rPr>
              <a:t> </a:t>
            </a:r>
            <a:r>
              <a:rPr lang="fr-FR" sz="1800" u="none" strike="noStrike" spc="40" dirty="0">
                <a:effectLst/>
                <a:latin typeface="Tahoma" panose="020B0604030504040204" pitchFamily="34" charset="0"/>
                <a:ea typeface="Calibri" panose="020F0502020204030204" pitchFamily="34" charset="0"/>
                <a:cs typeface="Arial" panose="020B0604020202020204" pitchFamily="34" charset="0"/>
              </a:rPr>
              <a:t>peut contenir n'importe quel élément du jeu de caractères de la machine utilisée.</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3000"/>
              </a:lnSpc>
              <a:spcBef>
                <a:spcPts val="180"/>
              </a:spcBef>
              <a:spcAft>
                <a:spcPts val="0"/>
              </a:spcAft>
              <a:buClr>
                <a:srgbClr val="000000"/>
              </a:buClr>
              <a:buSzPts val="350"/>
              <a:buNone/>
              <a:tabLst>
                <a:tab pos="91440" algn="dec"/>
              </a:tabLst>
            </a:pPr>
            <a:r>
              <a:rPr lang="fr-FR" sz="1800" u="none" strike="noStrike" spc="40" dirty="0">
                <a:solidFill>
                  <a:srgbClr val="FF0E0E"/>
                </a:solidFill>
                <a:effectLst/>
                <a:latin typeface="Tahoma" panose="020B0604030504040204" pitchFamily="34" charset="0"/>
                <a:ea typeface="Calibri" panose="020F0502020204030204" pitchFamily="34" charset="0"/>
                <a:cs typeface="Arial" panose="020B0604020202020204" pitchFamily="34" charset="0"/>
              </a:rPr>
              <a:t>-Les types </a:t>
            </a:r>
            <a:r>
              <a:rPr lang="fr-FR" sz="1800" u="none" strike="noStrike" spc="40" dirty="0" err="1">
                <a:solidFill>
                  <a:srgbClr val="FF0E0E"/>
                </a:solidFill>
                <a:effectLst/>
                <a:latin typeface="Tahoma" panose="020B0604030504040204" pitchFamily="34" charset="0"/>
                <a:ea typeface="Calibri" panose="020F0502020204030204" pitchFamily="34" charset="0"/>
                <a:cs typeface="Arial" panose="020B0604020202020204" pitchFamily="34" charset="0"/>
              </a:rPr>
              <a:t>float</a:t>
            </a:r>
            <a:r>
              <a:rPr lang="fr-FR" sz="1800" u="none" strike="noStrike" spc="40" dirty="0">
                <a:solidFill>
                  <a:srgbClr val="FF0E0E"/>
                </a:solidFill>
                <a:effectLst/>
                <a:latin typeface="Tahoma" panose="020B0604030504040204" pitchFamily="34" charset="0"/>
                <a:ea typeface="Calibri" panose="020F0502020204030204" pitchFamily="34" charset="0"/>
                <a:cs typeface="Arial" panose="020B0604020202020204" pitchFamily="34" charset="0"/>
              </a:rPr>
              <a:t>,</a:t>
            </a:r>
            <a:r>
              <a:rPr lang="fr-FR" sz="1800" u="none" strike="noStrike" spc="40" dirty="0">
                <a:solidFill>
                  <a:srgbClr val="000000"/>
                </a:solidFill>
                <a:effectLst/>
                <a:latin typeface="Tahoma" panose="020B0604030504040204" pitchFamily="34" charset="0"/>
                <a:ea typeface="Calibri" panose="020F0502020204030204" pitchFamily="34" charset="0"/>
                <a:cs typeface="Arial" panose="020B0604020202020204" pitchFamily="34" charset="0"/>
              </a:rPr>
              <a:t> </a:t>
            </a:r>
            <a:r>
              <a:rPr lang="fr-FR" sz="1800" u="none" strike="noStrike" spc="40" dirty="0">
                <a:solidFill>
                  <a:srgbClr val="FF0000"/>
                </a:solidFill>
                <a:effectLst/>
                <a:latin typeface="Tahoma" panose="020B0604030504040204" pitchFamily="34" charset="0"/>
                <a:ea typeface="Calibri" panose="020F0502020204030204" pitchFamily="34" charset="0"/>
                <a:cs typeface="Arial" panose="020B0604020202020204" pitchFamily="34" charset="0"/>
              </a:rPr>
              <a:t>double</a:t>
            </a:r>
            <a:r>
              <a:rPr lang="fr-FR" sz="1800" u="none" strike="noStrike" spc="40" dirty="0">
                <a:effectLst/>
                <a:latin typeface="Tahoma" panose="020B0604030504040204" pitchFamily="34" charset="0"/>
                <a:ea typeface="Calibri" panose="020F0502020204030204" pitchFamily="34" charset="0"/>
                <a:cs typeface="Arial" panose="020B0604020202020204" pitchFamily="34" charset="0"/>
              </a:rPr>
              <a:t> et long double servent a représenter des nombres en virgule</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636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1" name="Straight Connector 30">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1608BEEE-1634-7C2F-B9C3-21BA17FBA7D6}"/>
              </a:ext>
            </a:extLst>
          </p:cNvPr>
          <p:cNvSpPr>
            <a:spLocks noGrp="1"/>
          </p:cNvSpPr>
          <p:nvPr>
            <p:ph type="title"/>
          </p:nvPr>
        </p:nvSpPr>
        <p:spPr>
          <a:xfrm>
            <a:off x="652496" y="1315689"/>
            <a:ext cx="2821967" cy="3144914"/>
          </a:xfrm>
        </p:spPr>
        <p:txBody>
          <a:bodyPr vert="horz" lIns="91440" tIns="45720" rIns="91440" bIns="45720" rtlCol="0" anchor="ctr">
            <a:normAutofit/>
          </a:bodyPr>
          <a:lstStyle/>
          <a:p>
            <a:r>
              <a:rPr lang="en-US" sz="2400" dirty="0"/>
              <a:t>Les operation logic</a:t>
            </a:r>
          </a:p>
        </p:txBody>
      </p:sp>
      <p:grpSp>
        <p:nvGrpSpPr>
          <p:cNvPr id="33" name="Group 32">
            <a:extLst>
              <a:ext uri="{FF2B5EF4-FFF2-40B4-BE49-F238E27FC236}">
                <a16:creationId xmlns:a16="http://schemas.microsoft.com/office/drawing/2014/main" id="{A030695F-0E8E-4F69-B37A-CE03576941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4" name="Rectangle 33">
              <a:extLst>
                <a:ext uri="{FF2B5EF4-FFF2-40B4-BE49-F238E27FC236}">
                  <a16:creationId xmlns:a16="http://schemas.microsoft.com/office/drawing/2014/main" id="{A62A6FA0-70FF-4F15-8E7B-F11ACE219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2D33F68-4D69-490D-8818-8E439F7C8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Image 6" descr="Une image contenant texte&#10;&#10;Description générée automatiquement">
            <a:extLst>
              <a:ext uri="{FF2B5EF4-FFF2-40B4-BE49-F238E27FC236}">
                <a16:creationId xmlns:a16="http://schemas.microsoft.com/office/drawing/2014/main" id="{6458156E-1776-0C9E-8305-14FF7F62B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525" y="1463770"/>
            <a:ext cx="6314123" cy="3176434"/>
          </a:xfrm>
          <a:prstGeom prst="rect">
            <a:avLst/>
          </a:prstGeom>
        </p:spPr>
      </p:pic>
    </p:spTree>
    <p:extLst>
      <p:ext uri="{BB962C8B-B14F-4D97-AF65-F5344CB8AC3E}">
        <p14:creationId xmlns:p14="http://schemas.microsoft.com/office/powerpoint/2010/main" val="379611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E17BE-B84A-DFEA-4F9E-435BFE30E7B0}"/>
              </a:ext>
            </a:extLst>
          </p:cNvPr>
          <p:cNvSpPr>
            <a:spLocks noGrp="1"/>
          </p:cNvSpPr>
          <p:nvPr>
            <p:ph type="title"/>
          </p:nvPr>
        </p:nvSpPr>
        <p:spPr/>
        <p:txBody>
          <a:bodyPr/>
          <a:lstStyle/>
          <a:p>
            <a:r>
              <a:rPr lang="fr-FR" dirty="0"/>
              <a:t>les instructions conditionnelles </a:t>
            </a:r>
            <a:endParaRPr lang="fr-MA" dirty="0"/>
          </a:p>
        </p:txBody>
      </p:sp>
      <p:sp>
        <p:nvSpPr>
          <p:cNvPr id="3" name="Espace réservé du contenu 2">
            <a:extLst>
              <a:ext uri="{FF2B5EF4-FFF2-40B4-BE49-F238E27FC236}">
                <a16:creationId xmlns:a16="http://schemas.microsoft.com/office/drawing/2014/main" id="{06781EA7-B79E-0A55-2C9F-0B9CF84A7273}"/>
              </a:ext>
            </a:extLst>
          </p:cNvPr>
          <p:cNvSpPr>
            <a:spLocks noGrp="1"/>
          </p:cNvSpPr>
          <p:nvPr>
            <p:ph idx="1"/>
          </p:nvPr>
        </p:nvSpPr>
        <p:spPr/>
        <p:txBody>
          <a:bodyPr/>
          <a:lstStyle/>
          <a:p>
            <a:pPr marL="0" indent="0" algn="l">
              <a:buNone/>
            </a:pPr>
            <a:r>
              <a:rPr lang="fr-FR" b="1" i="0" dirty="0">
                <a:effectLst/>
                <a:latin typeface="Arial" panose="020B0604020202020204" pitchFamily="34" charset="0"/>
              </a:rPr>
              <a:t>La condition</a:t>
            </a:r>
            <a:r>
              <a:rPr lang="fr-FR" b="0" i="0" dirty="0">
                <a:effectLst/>
                <a:latin typeface="Arial" panose="020B0604020202020204" pitchFamily="34" charset="0"/>
              </a:rPr>
              <a:t> est une expression booléenne permettant de tester un état des données du programme.</a:t>
            </a:r>
          </a:p>
          <a:p>
            <a:pPr marL="0" indent="0" algn="l">
              <a:buNone/>
            </a:pPr>
            <a:r>
              <a:rPr lang="fr-FR" b="0" i="0" dirty="0">
                <a:effectLst/>
                <a:latin typeface="Arial" panose="020B0604020202020204" pitchFamily="34" charset="0"/>
              </a:rPr>
              <a:t>Il est possible de définir plusieurs conditions à remplir avec les opérateurs ET </a:t>
            </a:r>
            <a:r>
              <a:rPr lang="fr-FR" b="0" i="0" dirty="0" err="1">
                <a:effectLst/>
                <a:latin typeface="Arial" panose="020B0604020202020204" pitchFamily="34" charset="0"/>
              </a:rPr>
              <a:t>et</a:t>
            </a:r>
            <a:r>
              <a:rPr lang="fr-FR" b="0" i="0" dirty="0">
                <a:effectLst/>
                <a:latin typeface="Arial" panose="020B0604020202020204" pitchFamily="34" charset="0"/>
              </a:rPr>
              <a:t> OU (&amp;&amp; et ||).</a:t>
            </a:r>
          </a:p>
          <a:p>
            <a:pPr marL="0" indent="0" algn="l">
              <a:buNone/>
            </a:pPr>
            <a:r>
              <a:rPr lang="fr-FR" b="0" i="0" dirty="0">
                <a:effectLst/>
                <a:latin typeface="Arial" panose="020B0604020202020204" pitchFamily="34" charset="0"/>
              </a:rPr>
              <a:t>On conditionnera l'exécution par 2 conditions ainsi : if ((condition1)&amp;&amp;(condition2)).</a:t>
            </a:r>
          </a:p>
          <a:p>
            <a:pPr marL="0" indent="0" algn="l">
              <a:buNone/>
            </a:pPr>
            <a:r>
              <a:rPr lang="fr-FR" b="0" i="0" dirty="0">
                <a:effectLst/>
                <a:latin typeface="Arial" panose="020B0604020202020204" pitchFamily="34" charset="0"/>
              </a:rPr>
              <a:t>À la suite de l'instruction de la clause alors ( { Bloc1 d'instructions } ), un saut inconditionnel au terme de l'instruction conditionnelle est mis en place.</a:t>
            </a:r>
          </a:p>
          <a:p>
            <a:pPr marL="0" indent="0">
              <a:buNone/>
            </a:pPr>
            <a:endParaRPr lang="fr-MA" dirty="0"/>
          </a:p>
        </p:txBody>
      </p:sp>
    </p:spTree>
    <p:extLst>
      <p:ext uri="{BB962C8B-B14F-4D97-AF65-F5344CB8AC3E}">
        <p14:creationId xmlns:p14="http://schemas.microsoft.com/office/powerpoint/2010/main" val="182024472"/>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erie">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96</TotalTime>
  <Words>494</Words>
  <Application>Microsoft Office PowerPoint</Application>
  <PresentationFormat>Grand écran</PresentationFormat>
  <Paragraphs>30</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Open Sans</vt:lpstr>
      <vt:lpstr>Rockwell</vt:lpstr>
      <vt:lpstr>Symbol</vt:lpstr>
      <vt:lpstr>Tahoma</vt:lpstr>
      <vt:lpstr>Galerie</vt:lpstr>
      <vt:lpstr>langage c</vt:lpstr>
      <vt:lpstr>What is &lt;stdio.h&gt;   </vt:lpstr>
      <vt:lpstr>What is &lt;sTLIB.h&gt;</vt:lpstr>
      <vt:lpstr>Why #include  ? </vt:lpstr>
      <vt:lpstr>Why int main()  ? </vt:lpstr>
      <vt:lpstr>Les variable</vt:lpstr>
      <vt:lpstr>Les type des variable</vt:lpstr>
      <vt:lpstr>Les operation logic</vt:lpstr>
      <vt:lpstr>les instructions conditionnelles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c</dc:title>
  <dc:creator>adm</dc:creator>
  <cp:lastModifiedBy>adm</cp:lastModifiedBy>
  <cp:revision>2</cp:revision>
  <dcterms:created xsi:type="dcterms:W3CDTF">2022-09-07T14:55:54Z</dcterms:created>
  <dcterms:modified xsi:type="dcterms:W3CDTF">2022-09-07T16:33:13Z</dcterms:modified>
</cp:coreProperties>
</file>