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67" r:id="rId4"/>
    <p:sldId id="258" r:id="rId5"/>
    <p:sldId id="263" r:id="rId6"/>
    <p:sldId id="265" r:id="rId7"/>
    <p:sldId id="264" r:id="rId8"/>
    <p:sldId id="268" r:id="rId9"/>
    <p:sldId id="262" r:id="rId10"/>
    <p:sldId id="260" r:id="rId11"/>
    <p:sldId id="269" r:id="rId12"/>
    <p:sldId id="261" r:id="rId13"/>
    <p:sldId id="266"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p:scale>
          <a:sx n="140" d="100"/>
          <a:sy n="140" d="100"/>
        </p:scale>
        <p:origin x="960" y="480"/>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2F708-C87E-FE80-97E0-74F0EA53B4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1AFC58-3251-8DC2-EDF8-9AE9C61B63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33FDF65-D130-DEA1-FE34-5609FA14ED63}"/>
              </a:ext>
            </a:extLst>
          </p:cNvPr>
          <p:cNvSpPr>
            <a:spLocks noGrp="1"/>
          </p:cNvSpPr>
          <p:nvPr>
            <p:ph type="dt" sz="half" idx="10"/>
          </p:nvPr>
        </p:nvSpPr>
        <p:spPr/>
        <p:txBody>
          <a:bodyPr/>
          <a:lstStyle/>
          <a:p>
            <a:fld id="{72EA7947-E287-4738-8C82-07CE4F01EF03}" type="datetime2">
              <a:rPr lang="en-US" smtClean="0"/>
              <a:t>Friday, August 25, 2023</a:t>
            </a:fld>
            <a:endParaRPr lang="en-US" dirty="0"/>
          </a:p>
        </p:txBody>
      </p:sp>
      <p:sp>
        <p:nvSpPr>
          <p:cNvPr id="5" name="Footer Placeholder 4">
            <a:extLst>
              <a:ext uri="{FF2B5EF4-FFF2-40B4-BE49-F238E27FC236}">
                <a16:creationId xmlns:a16="http://schemas.microsoft.com/office/drawing/2014/main" id="{9842A88F-1617-5CFB-F906-45FA39F9EF74}"/>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3C2BF0FD-A0DD-1FC2-9D87-AB42B003405F}"/>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987761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887A4-3CC1-42EA-884F-D51D9561357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BC063A-36D8-FBB1-C4E3-9ECCB9F2FB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DA5484-4B2D-7471-65F6-5380B03C652C}"/>
              </a:ext>
            </a:extLst>
          </p:cNvPr>
          <p:cNvSpPr>
            <a:spLocks noGrp="1"/>
          </p:cNvSpPr>
          <p:nvPr>
            <p:ph type="dt" sz="half" idx="10"/>
          </p:nvPr>
        </p:nvSpPr>
        <p:spPr/>
        <p:txBody>
          <a:bodyPr/>
          <a:lstStyle/>
          <a:p>
            <a:fld id="{EE2EBD84-71F4-4271-8C46-0D47C0A9B12E}" type="datetime2">
              <a:rPr lang="en-US" smtClean="0"/>
              <a:t>Friday, August 25, 2023</a:t>
            </a:fld>
            <a:endParaRPr lang="en-US"/>
          </a:p>
        </p:txBody>
      </p:sp>
      <p:sp>
        <p:nvSpPr>
          <p:cNvPr id="5" name="Footer Placeholder 4">
            <a:extLst>
              <a:ext uri="{FF2B5EF4-FFF2-40B4-BE49-F238E27FC236}">
                <a16:creationId xmlns:a16="http://schemas.microsoft.com/office/drawing/2014/main" id="{D19E7257-CB6E-C6CD-6F4A-7C9B835B0DC3}"/>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0BF5FA11-EED1-86E6-54B4-C6C86B924037}"/>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674928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787F9D-71D8-5E2B-2280-E69DB35D05F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683796-C641-052E-DC13-F071B85072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32A7A9-E967-ED1A-06EC-0EEDB40C5587}"/>
              </a:ext>
            </a:extLst>
          </p:cNvPr>
          <p:cNvSpPr>
            <a:spLocks noGrp="1"/>
          </p:cNvSpPr>
          <p:nvPr>
            <p:ph type="dt" sz="half" idx="10"/>
          </p:nvPr>
        </p:nvSpPr>
        <p:spPr/>
        <p:txBody>
          <a:bodyPr/>
          <a:lstStyle/>
          <a:p>
            <a:fld id="{ABAE0CE1-F450-4107-B2CB-17B18F8A3F4A}" type="datetime2">
              <a:rPr lang="en-US" smtClean="0"/>
              <a:t>Friday, August 25, 2023</a:t>
            </a:fld>
            <a:endParaRPr lang="en-US"/>
          </a:p>
        </p:txBody>
      </p:sp>
      <p:sp>
        <p:nvSpPr>
          <p:cNvPr id="5" name="Footer Placeholder 4">
            <a:extLst>
              <a:ext uri="{FF2B5EF4-FFF2-40B4-BE49-F238E27FC236}">
                <a16:creationId xmlns:a16="http://schemas.microsoft.com/office/drawing/2014/main" id="{FA26C237-CC6C-22DC-1CA9-507582ED889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44F46C17-C564-EE5B-AD17-EC47F7D701CF}"/>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75859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7CE3C-7CC2-AD42-AA72-B8BB675144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D51DF1-0FC8-B566-D80A-D808D0935F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0FF197-0DBF-A109-BCF4-C3FE111C1790}"/>
              </a:ext>
            </a:extLst>
          </p:cNvPr>
          <p:cNvSpPr>
            <a:spLocks noGrp="1"/>
          </p:cNvSpPr>
          <p:nvPr>
            <p:ph type="dt" sz="half" idx="10"/>
          </p:nvPr>
        </p:nvSpPr>
        <p:spPr/>
        <p:txBody>
          <a:bodyPr/>
          <a:lstStyle/>
          <a:p>
            <a:fld id="{6FE8C025-CD7A-4966-867E-81CF82B15267}" type="datetime2">
              <a:rPr lang="en-US" smtClean="0"/>
              <a:t>Friday, August 25, 2023</a:t>
            </a:fld>
            <a:endParaRPr lang="en-US"/>
          </a:p>
        </p:txBody>
      </p:sp>
      <p:sp>
        <p:nvSpPr>
          <p:cNvPr id="5" name="Footer Placeholder 4">
            <a:extLst>
              <a:ext uri="{FF2B5EF4-FFF2-40B4-BE49-F238E27FC236}">
                <a16:creationId xmlns:a16="http://schemas.microsoft.com/office/drawing/2014/main" id="{D01666C6-B14D-1961-FE17-39D26298BF4E}"/>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AD816948-2666-54D7-AAE3-63DE368D2E77}"/>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613770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028D8-DBAB-CB32-1FAE-8F982E1257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1956DCF-C89B-E72A-9A1B-CCE17BF9B3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DC1011-6066-7A56-A66E-D3E5A1396785}"/>
              </a:ext>
            </a:extLst>
          </p:cNvPr>
          <p:cNvSpPr>
            <a:spLocks noGrp="1"/>
          </p:cNvSpPr>
          <p:nvPr>
            <p:ph type="dt" sz="half" idx="10"/>
          </p:nvPr>
        </p:nvSpPr>
        <p:spPr/>
        <p:txBody>
          <a:bodyPr/>
          <a:lstStyle/>
          <a:p>
            <a:fld id="{FE809929-0719-4517-94D6-FDF7F99E70F6}" type="datetime2">
              <a:rPr lang="en-US" smtClean="0"/>
              <a:t>Friday, August 25, 2023</a:t>
            </a:fld>
            <a:endParaRPr lang="en-US"/>
          </a:p>
        </p:txBody>
      </p:sp>
      <p:sp>
        <p:nvSpPr>
          <p:cNvPr id="5" name="Footer Placeholder 4">
            <a:extLst>
              <a:ext uri="{FF2B5EF4-FFF2-40B4-BE49-F238E27FC236}">
                <a16:creationId xmlns:a16="http://schemas.microsoft.com/office/drawing/2014/main" id="{75AF5658-5419-4299-4377-2F6491187C43}"/>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B4BDC534-96C0-A57D-7CDD-9DB4B6B01A9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527072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345C0-9B02-1FEA-5F7C-12EB1B42C4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C5ADC9-6FF1-FB88-BA81-653A720940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B898A0-C31F-F856-E9E5-A542DFAB30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F7A0FC8-EA07-079E-077F-FEBA34AB8C56}"/>
              </a:ext>
            </a:extLst>
          </p:cNvPr>
          <p:cNvSpPr>
            <a:spLocks noGrp="1"/>
          </p:cNvSpPr>
          <p:nvPr>
            <p:ph type="dt" sz="half" idx="10"/>
          </p:nvPr>
        </p:nvSpPr>
        <p:spPr/>
        <p:txBody>
          <a:bodyPr/>
          <a:lstStyle/>
          <a:p>
            <a:fld id="{20E95673-5512-4AAA-9AEB-E00C61EC65D5}" type="datetime2">
              <a:rPr lang="en-US" smtClean="0"/>
              <a:t>Friday, August 25, 2023</a:t>
            </a:fld>
            <a:endParaRPr lang="en-US"/>
          </a:p>
        </p:txBody>
      </p:sp>
      <p:sp>
        <p:nvSpPr>
          <p:cNvPr id="6" name="Footer Placeholder 5">
            <a:extLst>
              <a:ext uri="{FF2B5EF4-FFF2-40B4-BE49-F238E27FC236}">
                <a16:creationId xmlns:a16="http://schemas.microsoft.com/office/drawing/2014/main" id="{012D0593-A0A4-A58E-ABF3-A0F5FDBEDF0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BE7B5FFF-C679-EB07-2046-C1D4C5371D2A}"/>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530935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61395-709C-EAF7-7305-8A5CDE90BE2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F273BE-1FD8-2E1A-E357-3A4A84FC90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D75D62-62F0-F604-81FE-520E770B85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0F052D6-D104-AFE1-77D3-C98FAB28BA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ADDFF5-A37E-0526-25A6-198C80D349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16E435-1609-A9AF-19C6-96EA3C73DF2C}"/>
              </a:ext>
            </a:extLst>
          </p:cNvPr>
          <p:cNvSpPr>
            <a:spLocks noGrp="1"/>
          </p:cNvSpPr>
          <p:nvPr>
            <p:ph type="dt" sz="half" idx="10"/>
          </p:nvPr>
        </p:nvSpPr>
        <p:spPr/>
        <p:txBody>
          <a:bodyPr/>
          <a:lstStyle/>
          <a:p>
            <a:fld id="{C13138FA-2E87-4873-8BBA-13E447C9A99A}" type="datetime2">
              <a:rPr lang="en-US" smtClean="0"/>
              <a:t>Friday, August 25, 2023</a:t>
            </a:fld>
            <a:endParaRPr lang="en-US"/>
          </a:p>
        </p:txBody>
      </p:sp>
      <p:sp>
        <p:nvSpPr>
          <p:cNvPr id="8" name="Footer Placeholder 7">
            <a:extLst>
              <a:ext uri="{FF2B5EF4-FFF2-40B4-BE49-F238E27FC236}">
                <a16:creationId xmlns:a16="http://schemas.microsoft.com/office/drawing/2014/main" id="{6AD437D9-894C-8A0A-15BF-2AD0976A8261}"/>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79A75E2C-4589-B19D-230F-A97B6B016BBE}"/>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878160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E6B8F-8B28-8ED3-3DE1-AACED7BE8D8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295A8F-D242-A4D1-0C33-D95A84BAD58D}"/>
              </a:ext>
            </a:extLst>
          </p:cNvPr>
          <p:cNvSpPr>
            <a:spLocks noGrp="1"/>
          </p:cNvSpPr>
          <p:nvPr>
            <p:ph type="dt" sz="half" idx="10"/>
          </p:nvPr>
        </p:nvSpPr>
        <p:spPr/>
        <p:txBody>
          <a:bodyPr/>
          <a:lstStyle/>
          <a:p>
            <a:fld id="{D75BB40A-97BD-4BFB-B639-0BFF95FDE8B7}" type="datetime2">
              <a:rPr lang="en-US" smtClean="0"/>
              <a:t>Friday, August 25, 2023</a:t>
            </a:fld>
            <a:endParaRPr lang="en-US"/>
          </a:p>
        </p:txBody>
      </p:sp>
      <p:sp>
        <p:nvSpPr>
          <p:cNvPr id="4" name="Footer Placeholder 3">
            <a:extLst>
              <a:ext uri="{FF2B5EF4-FFF2-40B4-BE49-F238E27FC236}">
                <a16:creationId xmlns:a16="http://schemas.microsoft.com/office/drawing/2014/main" id="{1CDC6437-CD0B-9D3D-283B-F81625EC7642}"/>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32852F74-6B26-DFC2-32D0-CC69C20D4A0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026155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5A54F5-A501-183D-4510-5CADC9E95E8B}"/>
              </a:ext>
            </a:extLst>
          </p:cNvPr>
          <p:cNvSpPr>
            <a:spLocks noGrp="1"/>
          </p:cNvSpPr>
          <p:nvPr>
            <p:ph type="dt" sz="half" idx="10"/>
          </p:nvPr>
        </p:nvSpPr>
        <p:spPr/>
        <p:txBody>
          <a:bodyPr/>
          <a:lstStyle/>
          <a:p>
            <a:fld id="{9EE9E0E3-ECF6-4CFE-8698-AEFEBCECC3C0}" type="datetime2">
              <a:rPr lang="en-US" smtClean="0"/>
              <a:t>Friday, August 25, 2023</a:t>
            </a:fld>
            <a:endParaRPr lang="en-US"/>
          </a:p>
        </p:txBody>
      </p:sp>
      <p:sp>
        <p:nvSpPr>
          <p:cNvPr id="3" name="Footer Placeholder 2">
            <a:extLst>
              <a:ext uri="{FF2B5EF4-FFF2-40B4-BE49-F238E27FC236}">
                <a16:creationId xmlns:a16="http://schemas.microsoft.com/office/drawing/2014/main" id="{001FD8DE-BF0E-8417-61B3-90D9398A5867}"/>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95BEE125-678C-7E70-F4B2-6BF98838F739}"/>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231818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2DDA3-A526-F754-9334-4CC3761583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679396-0909-C470-114D-46EB97E114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F0985B-978A-6157-33C1-1D7E5423BE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D3D566-6A28-E192-374D-1424FC0697B9}"/>
              </a:ext>
            </a:extLst>
          </p:cNvPr>
          <p:cNvSpPr>
            <a:spLocks noGrp="1"/>
          </p:cNvSpPr>
          <p:nvPr>
            <p:ph type="dt" sz="half" idx="10"/>
          </p:nvPr>
        </p:nvSpPr>
        <p:spPr/>
        <p:txBody>
          <a:bodyPr/>
          <a:lstStyle/>
          <a:p>
            <a:fld id="{251462FC-960E-4740-921F-B36862979F21}" type="datetime2">
              <a:rPr lang="en-US" smtClean="0"/>
              <a:t>Friday, August 25, 2023</a:t>
            </a:fld>
            <a:endParaRPr lang="en-US"/>
          </a:p>
        </p:txBody>
      </p:sp>
      <p:sp>
        <p:nvSpPr>
          <p:cNvPr id="6" name="Footer Placeholder 5">
            <a:extLst>
              <a:ext uri="{FF2B5EF4-FFF2-40B4-BE49-F238E27FC236}">
                <a16:creationId xmlns:a16="http://schemas.microsoft.com/office/drawing/2014/main" id="{63675D7D-F6A1-3F73-AE7E-5BDE3610C684}"/>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2A352883-C17A-634E-9181-231C7C117738}"/>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414411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4CCF5-A709-5F5F-B539-425BE1DEDC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C7B5C50-AF2B-2D3A-A02C-D85C271B60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2C2178-6267-77C8-2AD2-2785ECAF17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E2490C-9058-6C15-795E-1E6A67F25DAF}"/>
              </a:ext>
            </a:extLst>
          </p:cNvPr>
          <p:cNvSpPr>
            <a:spLocks noGrp="1"/>
          </p:cNvSpPr>
          <p:nvPr>
            <p:ph type="dt" sz="half" idx="10"/>
          </p:nvPr>
        </p:nvSpPr>
        <p:spPr/>
        <p:txBody>
          <a:bodyPr/>
          <a:lstStyle/>
          <a:p>
            <a:fld id="{E50BC9E2-CB44-4C05-9BB5-496C18A241E0}" type="datetime2">
              <a:rPr lang="en-US" smtClean="0"/>
              <a:t>Friday, August 25, 2023</a:t>
            </a:fld>
            <a:endParaRPr lang="en-US"/>
          </a:p>
        </p:txBody>
      </p:sp>
      <p:sp>
        <p:nvSpPr>
          <p:cNvPr id="6" name="Footer Placeholder 5">
            <a:extLst>
              <a:ext uri="{FF2B5EF4-FFF2-40B4-BE49-F238E27FC236}">
                <a16:creationId xmlns:a16="http://schemas.microsoft.com/office/drawing/2014/main" id="{0F441F8F-B148-E9CB-60C5-3B781CB29DA5}"/>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5D4BD934-1D43-A0E7-66EF-A59076FB6D07}"/>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004058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C6B120-1D94-4957-F2C5-C354C89014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E6FF31-13DB-3BEA-88FE-C64EB4C554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8D8DA5-527B-9F37-4893-E209784A17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6CB39B-5F4C-4A7E-9BE3-AAFD45576D16}" type="datetime2">
              <a:rPr lang="en-US" smtClean="0"/>
              <a:t>Friday, August 25, 2023</a:t>
            </a:fld>
            <a:endParaRPr lang="en-US" dirty="0"/>
          </a:p>
        </p:txBody>
      </p:sp>
      <p:sp>
        <p:nvSpPr>
          <p:cNvPr id="5" name="Footer Placeholder 4">
            <a:extLst>
              <a:ext uri="{FF2B5EF4-FFF2-40B4-BE49-F238E27FC236}">
                <a16:creationId xmlns:a16="http://schemas.microsoft.com/office/drawing/2014/main" id="{1608D8D6-0851-B824-2E61-969CB8EF0A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CE224723-6EAE-3DBF-E53C-1A257BB9FF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3779807793"/>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3063E6A-CC07-FA14-304C-0D02A28315DA}"/>
              </a:ext>
            </a:extLst>
          </p:cNvPr>
          <p:cNvPicPr>
            <a:picLocks noChangeAspect="1"/>
          </p:cNvPicPr>
          <p:nvPr/>
        </p:nvPicPr>
        <p:blipFill rotWithShape="1">
          <a:blip r:embed="rId2"/>
          <a:srcRect l="2835" t="42569" r="-1" b="1373"/>
          <a:stretch/>
        </p:blipFill>
        <p:spPr>
          <a:xfrm>
            <a:off x="20" y="10"/>
            <a:ext cx="12191981" cy="6857990"/>
          </a:xfrm>
          <a:prstGeom prst="rect">
            <a:avLst/>
          </a:prstGeom>
        </p:spPr>
      </p:pic>
      <p:sp>
        <p:nvSpPr>
          <p:cNvPr id="31" name="Rectangle 30">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5" y="-1524511"/>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E208AAD-245D-4FE3-95B5-22854D6B09A9}"/>
              </a:ext>
            </a:extLst>
          </p:cNvPr>
          <p:cNvSpPr>
            <a:spLocks noGrp="1"/>
          </p:cNvSpPr>
          <p:nvPr>
            <p:ph type="ctrTitle"/>
          </p:nvPr>
        </p:nvSpPr>
        <p:spPr>
          <a:xfrm>
            <a:off x="404553" y="3091928"/>
            <a:ext cx="9078562" cy="2387600"/>
          </a:xfrm>
        </p:spPr>
        <p:txBody>
          <a:bodyPr>
            <a:normAutofit/>
          </a:bodyPr>
          <a:lstStyle/>
          <a:p>
            <a:pPr algn="l"/>
            <a:r>
              <a:rPr lang="en-US" sz="6600">
                <a:solidFill>
                  <a:schemeClr val="bg1"/>
                </a:solidFill>
              </a:rPr>
              <a:t>Understanding Ethereum &amp; Blockchain</a:t>
            </a:r>
          </a:p>
        </p:txBody>
      </p:sp>
      <p:sp>
        <p:nvSpPr>
          <p:cNvPr id="33" name="Rectangle: Rounded Corners 32">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1A05F181-0AF3-E2BF-F13A-382FEA4B5F4D}"/>
              </a:ext>
            </a:extLst>
          </p:cNvPr>
          <p:cNvSpPr>
            <a:spLocks noGrp="1"/>
          </p:cNvSpPr>
          <p:nvPr>
            <p:ph type="subTitle" idx="1"/>
          </p:nvPr>
        </p:nvSpPr>
        <p:spPr>
          <a:xfrm>
            <a:off x="404553" y="5624945"/>
            <a:ext cx="9078562" cy="592975"/>
          </a:xfrm>
        </p:spPr>
        <p:txBody>
          <a:bodyPr anchor="ctr">
            <a:normAutofit/>
          </a:bodyPr>
          <a:lstStyle/>
          <a:p>
            <a:pPr algn="l"/>
            <a:r>
              <a:rPr lang="en-US" dirty="0">
                <a:solidFill>
                  <a:schemeClr val="bg1"/>
                </a:solidFill>
              </a:rPr>
              <a:t>Six questions answered</a:t>
            </a:r>
          </a:p>
        </p:txBody>
      </p:sp>
    </p:spTree>
    <p:extLst>
      <p:ext uri="{BB962C8B-B14F-4D97-AF65-F5344CB8AC3E}">
        <p14:creationId xmlns:p14="http://schemas.microsoft.com/office/powerpoint/2010/main" val="3628973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ue logo with a swirl">
            <a:extLst>
              <a:ext uri="{FF2B5EF4-FFF2-40B4-BE49-F238E27FC236}">
                <a16:creationId xmlns:a16="http://schemas.microsoft.com/office/drawing/2014/main" id="{B55A99C0-B206-49AE-D938-6557028825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1997" y="6075485"/>
            <a:ext cx="862995" cy="675840"/>
          </a:xfrm>
          <a:prstGeom prst="rect">
            <a:avLst/>
          </a:prstGeom>
        </p:spPr>
      </p:pic>
      <p:sp>
        <p:nvSpPr>
          <p:cNvPr id="4" name="Title 3">
            <a:extLst>
              <a:ext uri="{FF2B5EF4-FFF2-40B4-BE49-F238E27FC236}">
                <a16:creationId xmlns:a16="http://schemas.microsoft.com/office/drawing/2014/main" id="{48DC5F26-E005-B433-2D9B-AE87F2A7532D}"/>
              </a:ext>
            </a:extLst>
          </p:cNvPr>
          <p:cNvSpPr>
            <a:spLocks noGrp="1"/>
          </p:cNvSpPr>
          <p:nvPr>
            <p:ph type="title" idx="4294967295"/>
          </p:nvPr>
        </p:nvSpPr>
        <p:spPr>
          <a:xfrm>
            <a:off x="606670" y="365125"/>
            <a:ext cx="10972800" cy="949609"/>
          </a:xfrm>
        </p:spPr>
        <p:txBody>
          <a:bodyPr>
            <a:normAutofit/>
          </a:bodyPr>
          <a:lstStyle/>
          <a:p>
            <a:r>
              <a:rPr lang="en-US" sz="5400" dirty="0">
                <a:solidFill>
                  <a:srgbClr val="FFC000"/>
                </a:solidFill>
                <a:latin typeface="STXingkai" panose="02010800040101010101" pitchFamily="2" charset="-122"/>
                <a:ea typeface="STXingkai" panose="02010800040101010101" pitchFamily="2" charset="-122"/>
              </a:rPr>
              <a:t>4.</a:t>
            </a:r>
            <a:r>
              <a:rPr lang="en-US" sz="4400" dirty="0">
                <a:solidFill>
                  <a:srgbClr val="FFC000"/>
                </a:solidFill>
                <a:latin typeface="STXingkai" panose="02010800040101010101" pitchFamily="2" charset="-122"/>
                <a:ea typeface="STXingkai" panose="02010800040101010101" pitchFamily="2" charset="-122"/>
              </a:rPr>
              <a:t> </a:t>
            </a:r>
            <a:r>
              <a:rPr lang="en-US" dirty="0"/>
              <a:t>How does proof-of-stake work in Ethereum?</a:t>
            </a:r>
          </a:p>
        </p:txBody>
      </p:sp>
      <p:sp>
        <p:nvSpPr>
          <p:cNvPr id="6" name="TextBox 5">
            <a:extLst>
              <a:ext uri="{FF2B5EF4-FFF2-40B4-BE49-F238E27FC236}">
                <a16:creationId xmlns:a16="http://schemas.microsoft.com/office/drawing/2014/main" id="{08DF5353-6252-7A75-146D-F855B3969CB7}"/>
              </a:ext>
            </a:extLst>
          </p:cNvPr>
          <p:cNvSpPr txBox="1"/>
          <p:nvPr/>
        </p:nvSpPr>
        <p:spPr>
          <a:xfrm>
            <a:off x="606670" y="1445823"/>
            <a:ext cx="11003574" cy="5160387"/>
          </a:xfrm>
          <a:prstGeom prst="rect">
            <a:avLst/>
          </a:prstGeom>
          <a:noFill/>
        </p:spPr>
        <p:txBody>
          <a:bodyPr wrap="square" rtlCol="0">
            <a:spAutoFit/>
          </a:bodyPr>
          <a:lstStyle/>
          <a:p>
            <a:pPr marL="287337">
              <a:spcBef>
                <a:spcPts val="400"/>
              </a:spcBef>
            </a:pPr>
            <a:r>
              <a:rPr lang="en-US" dirty="0"/>
              <a:t>Proof-of-stake (</a:t>
            </a:r>
            <a:r>
              <a:rPr lang="en-US" dirty="0" err="1"/>
              <a:t>PoS</a:t>
            </a:r>
            <a:r>
              <a:rPr lang="en-US" dirty="0"/>
              <a:t>) is a way to prove that </a:t>
            </a:r>
            <a:r>
              <a:rPr lang="en-US" i="1" dirty="0"/>
              <a:t>validators</a:t>
            </a:r>
            <a:r>
              <a:rPr lang="en-US" dirty="0"/>
              <a:t> have put something of value into the network that can be destroyed if they act dishonestly. In Ethereum’s </a:t>
            </a:r>
            <a:r>
              <a:rPr lang="en-US" dirty="0" err="1"/>
              <a:t>PoS</a:t>
            </a:r>
            <a:r>
              <a:rPr lang="en-US" dirty="0"/>
              <a:t>, validators explicitly stake capital in the form of ETH into a smart contract on Ethereum. The validator is then responsible for checking that new blocks propagated over the network are valid and occasionally creating and propagating new blocks themselves. If they try to defraud the network (for example by proposing multiple blocks when they ought to send one or sending conflicting attestations), some or all of their staked ETH can be destroyed.</a:t>
            </a:r>
          </a:p>
          <a:p>
            <a:pPr marL="287337">
              <a:spcBef>
                <a:spcPts val="1200"/>
              </a:spcBef>
            </a:pPr>
            <a:r>
              <a:rPr lang="en-US" dirty="0">
                <a:solidFill>
                  <a:srgbClr val="FFC000"/>
                </a:solidFill>
                <a:sym typeface="Wingdings 3" panose="05040102010807070707" pitchFamily="18" charset="2"/>
              </a:rPr>
              <a:t></a:t>
            </a:r>
            <a:r>
              <a:rPr lang="en-US" dirty="0">
                <a:sym typeface="Wingdings 3" panose="05040102010807070707" pitchFamily="18" charset="2"/>
              </a:rPr>
              <a:t> </a:t>
            </a:r>
            <a:r>
              <a:rPr lang="en-US" dirty="0"/>
              <a:t>Additional info…</a:t>
            </a:r>
          </a:p>
          <a:p>
            <a:pPr marL="514350" indent="-227013">
              <a:spcBef>
                <a:spcPts val="400"/>
              </a:spcBef>
              <a:buFont typeface="Wingdings" panose="05000000000000000000" pitchFamily="2" charset="2"/>
              <a:buChar char="§"/>
            </a:pPr>
            <a:r>
              <a:rPr lang="en-US" dirty="0" err="1"/>
              <a:t>PoS</a:t>
            </a:r>
            <a:r>
              <a:rPr lang="en-US" dirty="0"/>
              <a:t> is the underlying mechanism for Ethereum’s consensus algorithm.</a:t>
            </a:r>
          </a:p>
          <a:p>
            <a:pPr marL="514350" indent="-227013">
              <a:spcBef>
                <a:spcPts val="400"/>
              </a:spcBef>
              <a:buFont typeface="Wingdings" panose="05000000000000000000" pitchFamily="2" charset="2"/>
              <a:buChar char="§"/>
            </a:pPr>
            <a:r>
              <a:rPr lang="en-US" dirty="0"/>
              <a:t>Ethereum switched from Proof-of-Work (</a:t>
            </a:r>
            <a:r>
              <a:rPr lang="en-US" dirty="0" err="1"/>
              <a:t>PoW</a:t>
            </a:r>
            <a:r>
              <a:rPr lang="en-US" dirty="0"/>
              <a:t>) to the </a:t>
            </a:r>
            <a:r>
              <a:rPr lang="en-US" dirty="0" err="1"/>
              <a:t>PoS</a:t>
            </a:r>
            <a:r>
              <a:rPr lang="en-US" dirty="0"/>
              <a:t> mechanism, which is believed to be less energy-intensive and provides a platform for implementing new scaling solutions.</a:t>
            </a:r>
          </a:p>
          <a:p>
            <a:pPr marL="514350" indent="-227013">
              <a:spcBef>
                <a:spcPts val="400"/>
              </a:spcBef>
              <a:buFont typeface="Wingdings" panose="05000000000000000000" pitchFamily="2" charset="2"/>
              <a:buChar char="§"/>
            </a:pPr>
            <a:r>
              <a:rPr lang="en-US" dirty="0" err="1"/>
              <a:t>PoS</a:t>
            </a:r>
            <a:r>
              <a:rPr lang="en-US" dirty="0"/>
              <a:t> was created as an alternative to </a:t>
            </a:r>
            <a:r>
              <a:rPr lang="en-US" dirty="0" err="1"/>
              <a:t>PoW</a:t>
            </a:r>
            <a:r>
              <a:rPr lang="en-US" dirty="0"/>
              <a:t>, the original consensus mechanism used to </a:t>
            </a:r>
            <a:r>
              <a:rPr lang="en-US" u="sng" dirty="0"/>
              <a:t>validate transactions and open new blocks</a:t>
            </a:r>
            <a:r>
              <a:rPr lang="en-US" dirty="0"/>
              <a:t>. </a:t>
            </a:r>
            <a:r>
              <a:rPr lang="en-US" dirty="0" err="1"/>
              <a:t>PoS</a:t>
            </a:r>
            <a:r>
              <a:rPr lang="en-US" dirty="0"/>
              <a:t> changes the way blocks are verified using the machines of coin owners—</a:t>
            </a:r>
            <a:r>
              <a:rPr lang="en-US" i="1" dirty="0"/>
              <a:t>validator nodes</a:t>
            </a:r>
            <a:r>
              <a:rPr lang="en-US" dirty="0"/>
              <a:t>, to reduce the computational work done, as with </a:t>
            </a:r>
            <a:r>
              <a:rPr lang="en-US" dirty="0" err="1"/>
              <a:t>PoW</a:t>
            </a:r>
            <a:r>
              <a:rPr lang="en-US" dirty="0"/>
              <a:t>. Validator nodes offer their coins as collateral—</a:t>
            </a:r>
            <a:r>
              <a:rPr lang="en-US" i="1" dirty="0"/>
              <a:t>staking</a:t>
            </a:r>
            <a:r>
              <a:rPr lang="en-US" dirty="0"/>
              <a:t>—for the chance to validate blocks and earn rewards.</a:t>
            </a:r>
          </a:p>
          <a:p>
            <a:pPr marL="514350" indent="-227013">
              <a:spcBef>
                <a:spcPts val="400"/>
              </a:spcBef>
              <a:buFont typeface="Wingdings" panose="05000000000000000000" pitchFamily="2" charset="2"/>
              <a:buChar char="§"/>
            </a:pPr>
            <a:r>
              <a:rPr lang="en-US" dirty="0"/>
              <a:t>Validators run nodes that can add new blocks to the Ethereum blockchain. A validator node participates in the consensus-building process of a </a:t>
            </a:r>
            <a:r>
              <a:rPr lang="en-US" dirty="0" err="1"/>
              <a:t>PoS</a:t>
            </a:r>
            <a:r>
              <a:rPr lang="en-US" dirty="0"/>
              <a:t> blockchain by voting on the authenticity of a </a:t>
            </a:r>
            <a:r>
              <a:rPr lang="en-US" u="sng" dirty="0"/>
              <a:t>new block of transactions</a:t>
            </a:r>
            <a:r>
              <a:rPr lang="en-US" dirty="0"/>
              <a:t>, thus communally ensuring new blocks are valid before permanently adding them to the blockchain.</a:t>
            </a:r>
          </a:p>
        </p:txBody>
      </p:sp>
    </p:spTree>
    <p:extLst>
      <p:ext uri="{BB962C8B-B14F-4D97-AF65-F5344CB8AC3E}">
        <p14:creationId xmlns:p14="http://schemas.microsoft.com/office/powerpoint/2010/main" val="4261922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ue logo with a swirl">
            <a:extLst>
              <a:ext uri="{FF2B5EF4-FFF2-40B4-BE49-F238E27FC236}">
                <a16:creationId xmlns:a16="http://schemas.microsoft.com/office/drawing/2014/main" id="{B55A99C0-B206-49AE-D938-6557028825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1997" y="6075485"/>
            <a:ext cx="862995" cy="675840"/>
          </a:xfrm>
          <a:prstGeom prst="rect">
            <a:avLst/>
          </a:prstGeom>
        </p:spPr>
      </p:pic>
      <p:sp>
        <p:nvSpPr>
          <p:cNvPr id="4" name="Title 3">
            <a:extLst>
              <a:ext uri="{FF2B5EF4-FFF2-40B4-BE49-F238E27FC236}">
                <a16:creationId xmlns:a16="http://schemas.microsoft.com/office/drawing/2014/main" id="{48DC5F26-E005-B433-2D9B-AE87F2A7532D}"/>
              </a:ext>
            </a:extLst>
          </p:cNvPr>
          <p:cNvSpPr>
            <a:spLocks noGrp="1"/>
          </p:cNvSpPr>
          <p:nvPr>
            <p:ph type="title" idx="4294967295"/>
          </p:nvPr>
        </p:nvSpPr>
        <p:spPr>
          <a:xfrm>
            <a:off x="574825" y="497053"/>
            <a:ext cx="10972800" cy="949609"/>
          </a:xfrm>
        </p:spPr>
        <p:txBody>
          <a:bodyPr>
            <a:normAutofit fontScale="90000"/>
          </a:bodyPr>
          <a:lstStyle/>
          <a:p>
            <a:r>
              <a:rPr lang="en-US" sz="6000" dirty="0">
                <a:solidFill>
                  <a:srgbClr val="FFC000"/>
                </a:solidFill>
                <a:latin typeface="STXingkai" panose="02010800040101010101" pitchFamily="2" charset="-122"/>
                <a:ea typeface="STXingkai" panose="02010800040101010101" pitchFamily="2" charset="-122"/>
              </a:rPr>
              <a:t>4.</a:t>
            </a:r>
            <a:r>
              <a:rPr lang="en-US" sz="4400" dirty="0">
                <a:solidFill>
                  <a:srgbClr val="FFC000"/>
                </a:solidFill>
                <a:latin typeface="STXingkai" panose="02010800040101010101" pitchFamily="2" charset="-122"/>
                <a:ea typeface="STXingkai" panose="02010800040101010101" pitchFamily="2" charset="-122"/>
              </a:rPr>
              <a:t> </a:t>
            </a:r>
            <a:r>
              <a:rPr lang="en-US" dirty="0"/>
              <a:t>How does proof-of-stake work in Ethereum? </a:t>
            </a:r>
            <a:r>
              <a:rPr lang="en-US" dirty="0">
                <a:solidFill>
                  <a:srgbClr val="FFC000"/>
                </a:solidFill>
              </a:rPr>
              <a:t>(cont’d)</a:t>
            </a:r>
          </a:p>
        </p:txBody>
      </p:sp>
      <p:sp>
        <p:nvSpPr>
          <p:cNvPr id="6" name="TextBox 5">
            <a:extLst>
              <a:ext uri="{FF2B5EF4-FFF2-40B4-BE49-F238E27FC236}">
                <a16:creationId xmlns:a16="http://schemas.microsoft.com/office/drawing/2014/main" id="{08DF5353-6252-7A75-146D-F855B3969CB7}"/>
              </a:ext>
            </a:extLst>
          </p:cNvPr>
          <p:cNvSpPr txBox="1"/>
          <p:nvPr/>
        </p:nvSpPr>
        <p:spPr>
          <a:xfrm>
            <a:off x="606670" y="1764271"/>
            <a:ext cx="11003574" cy="2636619"/>
          </a:xfrm>
          <a:prstGeom prst="rect">
            <a:avLst/>
          </a:prstGeom>
          <a:noFill/>
        </p:spPr>
        <p:txBody>
          <a:bodyPr wrap="square" rtlCol="0">
            <a:spAutoFit/>
          </a:bodyPr>
          <a:lstStyle/>
          <a:p>
            <a:pPr marL="287337">
              <a:spcBef>
                <a:spcPts val="1200"/>
              </a:spcBef>
            </a:pPr>
            <a:r>
              <a:rPr lang="en-US" dirty="0">
                <a:solidFill>
                  <a:srgbClr val="FFC000"/>
                </a:solidFill>
                <a:sym typeface="Wingdings 3" panose="05040102010807070707" pitchFamily="18" charset="2"/>
              </a:rPr>
              <a:t></a:t>
            </a:r>
            <a:r>
              <a:rPr lang="en-US" dirty="0">
                <a:sym typeface="Wingdings 3" panose="05040102010807070707" pitchFamily="18" charset="2"/>
              </a:rPr>
              <a:t> Additional info</a:t>
            </a:r>
            <a:r>
              <a:rPr lang="en-US" dirty="0"/>
              <a:t>…</a:t>
            </a:r>
          </a:p>
          <a:p>
            <a:pPr marL="514350" indent="-227013">
              <a:spcBef>
                <a:spcPts val="400"/>
              </a:spcBef>
              <a:buFont typeface="Wingdings" panose="05000000000000000000" pitchFamily="2" charset="2"/>
              <a:buChar char="§"/>
            </a:pPr>
            <a:r>
              <a:rPr lang="en-US" dirty="0"/>
              <a:t>To participate as a validator, a user must deposit 32 ETH (~ $53,200 USD) into the deposit contract and run three separate pieces of software: an </a:t>
            </a:r>
            <a:r>
              <a:rPr lang="en-US" b="1" dirty="0"/>
              <a:t>execution client</a:t>
            </a:r>
            <a:r>
              <a:rPr lang="en-US" dirty="0"/>
              <a:t>, a </a:t>
            </a:r>
            <a:r>
              <a:rPr lang="en-US" b="1" dirty="0"/>
              <a:t>consensus client</a:t>
            </a:r>
            <a:r>
              <a:rPr lang="en-US" dirty="0"/>
              <a:t>, and a </a:t>
            </a:r>
            <a:r>
              <a:rPr lang="en-US" b="1" dirty="0"/>
              <a:t>validator</a:t>
            </a:r>
            <a:r>
              <a:rPr lang="en-US" dirty="0"/>
              <a:t>. On depositing their ETH, the user joins an activation queue that limits the rate of new validators joining the network. Once activated, validators receive new blocks from peers on the Ethereum network. The transactions delivered in the block are re-executed to check that the proposed changes to Ethereum's state are valid, and the block signature is checked. The validator then sends a vote (an </a:t>
            </a:r>
            <a:r>
              <a:rPr lang="en-US" i="1" dirty="0"/>
              <a:t>attestation</a:t>
            </a:r>
            <a:r>
              <a:rPr lang="en-US" dirty="0"/>
              <a:t>) in favor of that block across the network. &lt;The validator is part of the consensus client. Beacon node and validator make up the consensus client. See the </a:t>
            </a:r>
            <a:r>
              <a:rPr lang="en-US" dirty="0" err="1"/>
              <a:t>Besu</a:t>
            </a:r>
            <a:r>
              <a:rPr lang="en-US" dirty="0"/>
              <a:t> docs for a complete description of this.&gt;</a:t>
            </a:r>
          </a:p>
        </p:txBody>
      </p:sp>
    </p:spTree>
    <p:extLst>
      <p:ext uri="{BB962C8B-B14F-4D97-AF65-F5344CB8AC3E}">
        <p14:creationId xmlns:p14="http://schemas.microsoft.com/office/powerpoint/2010/main" val="2028405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ue logo with a swirl">
            <a:extLst>
              <a:ext uri="{FF2B5EF4-FFF2-40B4-BE49-F238E27FC236}">
                <a16:creationId xmlns:a16="http://schemas.microsoft.com/office/drawing/2014/main" id="{B55A99C0-B206-49AE-D938-6557028825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1997" y="6075485"/>
            <a:ext cx="862995" cy="675840"/>
          </a:xfrm>
          <a:prstGeom prst="rect">
            <a:avLst/>
          </a:prstGeom>
        </p:spPr>
      </p:pic>
      <p:sp>
        <p:nvSpPr>
          <p:cNvPr id="4" name="Title 3">
            <a:extLst>
              <a:ext uri="{FF2B5EF4-FFF2-40B4-BE49-F238E27FC236}">
                <a16:creationId xmlns:a16="http://schemas.microsoft.com/office/drawing/2014/main" id="{48DC5F26-E005-B433-2D9B-AE87F2A7532D}"/>
              </a:ext>
            </a:extLst>
          </p:cNvPr>
          <p:cNvSpPr>
            <a:spLocks noGrp="1"/>
          </p:cNvSpPr>
          <p:nvPr>
            <p:ph type="title" idx="4294967295"/>
          </p:nvPr>
        </p:nvSpPr>
        <p:spPr>
          <a:xfrm>
            <a:off x="606670" y="365125"/>
            <a:ext cx="10972800" cy="904117"/>
          </a:xfrm>
        </p:spPr>
        <p:txBody>
          <a:bodyPr>
            <a:normAutofit/>
          </a:bodyPr>
          <a:lstStyle/>
          <a:p>
            <a:r>
              <a:rPr lang="en-US" sz="5400" dirty="0">
                <a:solidFill>
                  <a:srgbClr val="FFC000"/>
                </a:solidFill>
                <a:latin typeface="STXingkai" panose="02010800040101010101" pitchFamily="2" charset="-122"/>
                <a:ea typeface="STXingkai" panose="02010800040101010101" pitchFamily="2" charset="-122"/>
              </a:rPr>
              <a:t>5.</a:t>
            </a:r>
            <a:r>
              <a:rPr lang="en-US" sz="4400" dirty="0">
                <a:solidFill>
                  <a:srgbClr val="FFC000"/>
                </a:solidFill>
                <a:latin typeface="STXingkai" panose="02010800040101010101" pitchFamily="2" charset="-122"/>
                <a:ea typeface="STXingkai" panose="02010800040101010101" pitchFamily="2" charset="-122"/>
              </a:rPr>
              <a:t> </a:t>
            </a:r>
            <a:r>
              <a:rPr lang="en-US" dirty="0"/>
              <a:t>What is the Ethereum JSON-RPC API?</a:t>
            </a:r>
          </a:p>
        </p:txBody>
      </p:sp>
      <p:sp>
        <p:nvSpPr>
          <p:cNvPr id="6" name="TextBox 5">
            <a:extLst>
              <a:ext uri="{FF2B5EF4-FFF2-40B4-BE49-F238E27FC236}">
                <a16:creationId xmlns:a16="http://schemas.microsoft.com/office/drawing/2014/main" id="{08DF5353-6252-7A75-146D-F855B3969CB7}"/>
              </a:ext>
            </a:extLst>
          </p:cNvPr>
          <p:cNvSpPr txBox="1"/>
          <p:nvPr/>
        </p:nvSpPr>
        <p:spPr>
          <a:xfrm>
            <a:off x="575896" y="2205548"/>
            <a:ext cx="11003574" cy="2728952"/>
          </a:xfrm>
          <a:prstGeom prst="rect">
            <a:avLst/>
          </a:prstGeom>
          <a:noFill/>
        </p:spPr>
        <p:txBody>
          <a:bodyPr wrap="square" rtlCol="0">
            <a:spAutoFit/>
          </a:bodyPr>
          <a:lstStyle/>
          <a:p>
            <a:r>
              <a:rPr lang="en-US" dirty="0"/>
              <a:t>The Ethereum JSON-RPC API is </a:t>
            </a:r>
            <a:r>
              <a:rPr lang="en-US" b="0" i="0" dirty="0">
                <a:solidFill>
                  <a:srgbClr val="202124"/>
                </a:solidFill>
                <a:effectLst/>
                <a:latin typeface="Google Sans"/>
              </a:rPr>
              <a:t>implemented as </a:t>
            </a:r>
            <a:r>
              <a:rPr lang="en-US" b="0" i="0" dirty="0">
                <a:solidFill>
                  <a:srgbClr val="040C28"/>
                </a:solidFill>
                <a:effectLst/>
                <a:latin typeface="Google Sans"/>
              </a:rPr>
              <a:t>a set of Web3 object methods that enable clients to interact with the Ethereum blockchain</a:t>
            </a:r>
            <a:r>
              <a:rPr lang="en-US" b="0" i="0" dirty="0">
                <a:solidFill>
                  <a:srgbClr val="202124"/>
                </a:solidFill>
                <a:effectLst/>
                <a:latin typeface="Google Sans"/>
              </a:rPr>
              <a:t>. This API is </a:t>
            </a:r>
            <a:r>
              <a:rPr lang="en-US" dirty="0"/>
              <a:t>a stateless, light-weight remote procedure call (RPC) protocol. It defines several data structures and the rules around their processing. It is transport agnostic in that the concepts can be used within the same process, over sockets, over HTTP, or in many various message-passing environments. It uses JSON as data format.</a:t>
            </a:r>
          </a:p>
          <a:p>
            <a:pPr marL="914400">
              <a:spcBef>
                <a:spcPts val="400"/>
              </a:spcBef>
            </a:pPr>
            <a:r>
              <a:rPr lang="en-US" sz="1600" dirty="0">
                <a:solidFill>
                  <a:srgbClr val="0070C0"/>
                </a:solidFill>
              </a:rPr>
              <a:t>Stateless: REST APIs are stateless, meaning that calls can be made independently of one another, and each call contains all of the data necessary to complete itself successfully.</a:t>
            </a:r>
          </a:p>
          <a:p>
            <a:pPr>
              <a:spcBef>
                <a:spcPts val="1200"/>
              </a:spcBef>
            </a:pPr>
            <a:r>
              <a:rPr lang="en-US" dirty="0"/>
              <a:t>When users create and sign a transaction with their private key, this is usually handled by a wallet or a library. But in the backend, the user is making a request to a node using the Ethereum JSON-RPC API. </a:t>
            </a:r>
          </a:p>
        </p:txBody>
      </p:sp>
    </p:spTree>
    <p:extLst>
      <p:ext uri="{BB962C8B-B14F-4D97-AF65-F5344CB8AC3E}">
        <p14:creationId xmlns:p14="http://schemas.microsoft.com/office/powerpoint/2010/main" val="1267357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ue logo with a swirl">
            <a:extLst>
              <a:ext uri="{FF2B5EF4-FFF2-40B4-BE49-F238E27FC236}">
                <a16:creationId xmlns:a16="http://schemas.microsoft.com/office/drawing/2014/main" id="{B55A99C0-B206-49AE-D938-6557028825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1997" y="6075485"/>
            <a:ext cx="862995" cy="675840"/>
          </a:xfrm>
          <a:prstGeom prst="rect">
            <a:avLst/>
          </a:prstGeom>
        </p:spPr>
      </p:pic>
      <p:sp>
        <p:nvSpPr>
          <p:cNvPr id="4" name="Title 3">
            <a:extLst>
              <a:ext uri="{FF2B5EF4-FFF2-40B4-BE49-F238E27FC236}">
                <a16:creationId xmlns:a16="http://schemas.microsoft.com/office/drawing/2014/main" id="{48DC5F26-E005-B433-2D9B-AE87F2A7532D}"/>
              </a:ext>
            </a:extLst>
          </p:cNvPr>
          <p:cNvSpPr>
            <a:spLocks noGrp="1"/>
          </p:cNvSpPr>
          <p:nvPr>
            <p:ph type="title" idx="4294967295"/>
          </p:nvPr>
        </p:nvSpPr>
        <p:spPr>
          <a:xfrm>
            <a:off x="606670" y="365125"/>
            <a:ext cx="10972800" cy="831329"/>
          </a:xfrm>
        </p:spPr>
        <p:txBody>
          <a:bodyPr>
            <a:normAutofit fontScale="90000"/>
          </a:bodyPr>
          <a:lstStyle/>
          <a:p>
            <a:r>
              <a:rPr lang="en-US" sz="6000" dirty="0">
                <a:solidFill>
                  <a:srgbClr val="FFC000"/>
                </a:solidFill>
                <a:latin typeface="STXingkai" panose="02010800040101010101" pitchFamily="2" charset="-122"/>
                <a:ea typeface="STXingkai" panose="02010800040101010101" pitchFamily="2" charset="-122"/>
              </a:rPr>
              <a:t>6.</a:t>
            </a:r>
            <a:r>
              <a:rPr lang="en-US" sz="4400" dirty="0">
                <a:solidFill>
                  <a:srgbClr val="FFC000"/>
                </a:solidFill>
                <a:latin typeface="STXingkai" panose="02010800040101010101" pitchFamily="2" charset="-122"/>
                <a:ea typeface="STXingkai" panose="02010800040101010101" pitchFamily="2" charset="-122"/>
              </a:rPr>
              <a:t> </a:t>
            </a:r>
            <a:r>
              <a:rPr lang="en-US" dirty="0"/>
              <a:t>How does Ethereum governance work?</a:t>
            </a:r>
          </a:p>
        </p:txBody>
      </p:sp>
      <p:sp>
        <p:nvSpPr>
          <p:cNvPr id="6" name="TextBox 5">
            <a:extLst>
              <a:ext uri="{FF2B5EF4-FFF2-40B4-BE49-F238E27FC236}">
                <a16:creationId xmlns:a16="http://schemas.microsoft.com/office/drawing/2014/main" id="{08DF5353-6252-7A75-146D-F855B3969CB7}"/>
              </a:ext>
            </a:extLst>
          </p:cNvPr>
          <p:cNvSpPr txBox="1"/>
          <p:nvPr/>
        </p:nvSpPr>
        <p:spPr>
          <a:xfrm>
            <a:off x="639920" y="1256467"/>
            <a:ext cx="11003574" cy="5950347"/>
          </a:xfrm>
          <a:prstGeom prst="rect">
            <a:avLst/>
          </a:prstGeom>
          <a:noFill/>
        </p:spPr>
        <p:txBody>
          <a:bodyPr wrap="square" rtlCol="0">
            <a:spAutoFit/>
          </a:bodyPr>
          <a:lstStyle/>
          <a:p>
            <a:pPr>
              <a:spcBef>
                <a:spcPts val="1200"/>
              </a:spcBef>
            </a:pPr>
            <a:r>
              <a:rPr lang="en-US" dirty="0"/>
              <a:t>Since so many people depend on Ethereum's stability, there is a very high coordination threshold for core changes, including social and technical processes, to ensure any changes to Ethereum are secure and widely supported by the community.</a:t>
            </a:r>
          </a:p>
          <a:p>
            <a:pPr>
              <a:spcBef>
                <a:spcPts val="1200"/>
              </a:spcBef>
            </a:pPr>
            <a:r>
              <a:rPr lang="en-US" dirty="0"/>
              <a:t>There are two types of Ethereum governances: </a:t>
            </a:r>
            <a:r>
              <a:rPr lang="en-US" i="1" dirty="0"/>
              <a:t>on-chain</a:t>
            </a:r>
            <a:r>
              <a:rPr lang="en-US" dirty="0"/>
              <a:t> and </a:t>
            </a:r>
            <a:r>
              <a:rPr lang="en-US" i="1" dirty="0"/>
              <a:t>off-chain</a:t>
            </a:r>
            <a:r>
              <a:rPr lang="en-US" dirty="0"/>
              <a:t>.</a:t>
            </a:r>
          </a:p>
          <a:p>
            <a:pPr>
              <a:spcBef>
                <a:spcPts val="400"/>
              </a:spcBef>
            </a:pPr>
            <a:r>
              <a:rPr lang="en-US" dirty="0">
                <a:solidFill>
                  <a:srgbClr val="FFC000"/>
                </a:solidFill>
                <a:sym typeface="Wingdings 3" panose="05040102010807070707" pitchFamily="18" charset="2"/>
              </a:rPr>
              <a:t></a:t>
            </a:r>
            <a:r>
              <a:rPr lang="en-US" dirty="0">
                <a:sym typeface="Wingdings 3" panose="05040102010807070707" pitchFamily="18" charset="2"/>
              </a:rPr>
              <a:t> </a:t>
            </a:r>
            <a:r>
              <a:rPr lang="en-US" dirty="0"/>
              <a:t>On-chain</a:t>
            </a:r>
          </a:p>
          <a:p>
            <a:pPr marL="514350" indent="-227013">
              <a:spcBef>
                <a:spcPts val="400"/>
              </a:spcBef>
              <a:buFont typeface="Wingdings" panose="05000000000000000000" pitchFamily="2" charset="2"/>
              <a:buChar char="§"/>
            </a:pPr>
            <a:r>
              <a:rPr lang="en-US" dirty="0"/>
              <a:t>This governance offers new capabilities. </a:t>
            </a:r>
          </a:p>
          <a:p>
            <a:pPr marL="514350" indent="-227013">
              <a:spcBef>
                <a:spcPts val="400"/>
              </a:spcBef>
              <a:buFont typeface="Wingdings" panose="05000000000000000000" pitchFamily="2" charset="2"/>
              <a:buChar char="§"/>
            </a:pPr>
            <a:r>
              <a:rPr lang="en-US" dirty="0"/>
              <a:t>Proposed protocol changes are decided by a stakeholder vote, usually by holders of a </a:t>
            </a:r>
            <a:r>
              <a:rPr lang="en-US" u="sng" dirty="0"/>
              <a:t>governance token</a:t>
            </a:r>
            <a:r>
              <a:rPr lang="en-US" dirty="0"/>
              <a:t>, and voting happens on the blockchain.</a:t>
            </a:r>
          </a:p>
          <a:p>
            <a:pPr marL="514350" indent="-227013">
              <a:spcBef>
                <a:spcPts val="400"/>
              </a:spcBef>
              <a:buFont typeface="Wingdings" panose="05000000000000000000" pitchFamily="2" charset="2"/>
              <a:buChar char="§"/>
            </a:pPr>
            <a:r>
              <a:rPr lang="en-US" dirty="0"/>
              <a:t>With some forms of this governance, proposed protocol changes are already written in code and implemented automatically if the stakeholders approve the changes via signing a transaction.</a:t>
            </a:r>
          </a:p>
          <a:p>
            <a:pPr marL="514350" indent="-227013">
              <a:spcBef>
                <a:spcPts val="400"/>
              </a:spcBef>
              <a:buFont typeface="Wingdings" panose="05000000000000000000" pitchFamily="2" charset="2"/>
              <a:buChar char="§"/>
            </a:pPr>
            <a:r>
              <a:rPr lang="en-US" dirty="0"/>
              <a:t>While at the protocol level Ethereum governance is off-chain, many use cases built on top of Ethereum, such as DAOs, use on-chain governance.</a:t>
            </a:r>
          </a:p>
          <a:p>
            <a:pPr>
              <a:spcBef>
                <a:spcPts val="400"/>
              </a:spcBef>
            </a:pPr>
            <a:r>
              <a:rPr lang="en-US" dirty="0">
                <a:solidFill>
                  <a:srgbClr val="FFC000"/>
                </a:solidFill>
                <a:sym typeface="Wingdings 3" panose="05040102010807070707" pitchFamily="18" charset="2"/>
              </a:rPr>
              <a:t></a:t>
            </a:r>
            <a:r>
              <a:rPr lang="en-US" dirty="0">
                <a:sym typeface="Wingdings 3" panose="05040102010807070707" pitchFamily="18" charset="2"/>
              </a:rPr>
              <a:t> </a:t>
            </a:r>
            <a:r>
              <a:rPr lang="en-US" dirty="0"/>
              <a:t>Off-chain</a:t>
            </a:r>
          </a:p>
          <a:p>
            <a:pPr marL="514350" indent="-230188">
              <a:spcBef>
                <a:spcPts val="400"/>
              </a:spcBef>
              <a:buFont typeface="Wingdings" panose="05000000000000000000" pitchFamily="2" charset="2"/>
              <a:buChar char="§"/>
            </a:pPr>
            <a:r>
              <a:rPr lang="en-US" dirty="0"/>
              <a:t>Any protocol change decisions happen through an informal process of social discussion, which, if approved, would be implemented in code.</a:t>
            </a:r>
          </a:p>
          <a:p>
            <a:pPr marL="514350" indent="-230188">
              <a:spcBef>
                <a:spcPts val="400"/>
              </a:spcBef>
              <a:buFont typeface="Wingdings" panose="05000000000000000000" pitchFamily="2" charset="2"/>
              <a:buChar char="§"/>
            </a:pPr>
            <a:r>
              <a:rPr lang="en-US" dirty="0"/>
              <a:t>Ethereum governance happens off-chain with a wide variety of stakeholders involved in the process.</a:t>
            </a:r>
          </a:p>
          <a:p>
            <a:pPr>
              <a:spcBef>
                <a:spcPts val="1200"/>
              </a:spcBef>
            </a:pPr>
            <a:endParaRPr lang="en-US" dirty="0"/>
          </a:p>
          <a:p>
            <a:pPr>
              <a:spcBef>
                <a:spcPts val="1200"/>
              </a:spcBef>
            </a:pPr>
            <a:endParaRPr lang="en-US" dirty="0"/>
          </a:p>
        </p:txBody>
      </p:sp>
    </p:spTree>
    <p:extLst>
      <p:ext uri="{BB962C8B-B14F-4D97-AF65-F5344CB8AC3E}">
        <p14:creationId xmlns:p14="http://schemas.microsoft.com/office/powerpoint/2010/main" val="593231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ue logo with a swirl">
            <a:extLst>
              <a:ext uri="{FF2B5EF4-FFF2-40B4-BE49-F238E27FC236}">
                <a16:creationId xmlns:a16="http://schemas.microsoft.com/office/drawing/2014/main" id="{B55A99C0-B206-49AE-D938-6557028825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1997" y="6075485"/>
            <a:ext cx="862995" cy="675840"/>
          </a:xfrm>
          <a:prstGeom prst="rect">
            <a:avLst/>
          </a:prstGeom>
        </p:spPr>
      </p:pic>
      <p:sp>
        <p:nvSpPr>
          <p:cNvPr id="4" name="Title 3">
            <a:extLst>
              <a:ext uri="{FF2B5EF4-FFF2-40B4-BE49-F238E27FC236}">
                <a16:creationId xmlns:a16="http://schemas.microsoft.com/office/drawing/2014/main" id="{48DC5F26-E005-B433-2D9B-AE87F2A7532D}"/>
              </a:ext>
            </a:extLst>
          </p:cNvPr>
          <p:cNvSpPr>
            <a:spLocks noGrp="1"/>
          </p:cNvSpPr>
          <p:nvPr>
            <p:ph type="title" idx="4294967295"/>
          </p:nvPr>
        </p:nvSpPr>
        <p:spPr>
          <a:xfrm>
            <a:off x="606670" y="365125"/>
            <a:ext cx="10972800" cy="831329"/>
          </a:xfrm>
        </p:spPr>
        <p:txBody>
          <a:bodyPr>
            <a:normAutofit fontScale="90000"/>
          </a:bodyPr>
          <a:lstStyle/>
          <a:p>
            <a:r>
              <a:rPr lang="en-US" sz="6000" dirty="0">
                <a:solidFill>
                  <a:srgbClr val="FFC000"/>
                </a:solidFill>
                <a:latin typeface="STXingkai" panose="02010800040101010101" pitchFamily="2" charset="-122"/>
                <a:ea typeface="STXingkai" panose="02010800040101010101" pitchFamily="2" charset="-122"/>
              </a:rPr>
              <a:t>6.</a:t>
            </a:r>
            <a:r>
              <a:rPr lang="en-US" sz="4400" dirty="0">
                <a:solidFill>
                  <a:srgbClr val="FFC000"/>
                </a:solidFill>
                <a:latin typeface="STXingkai" panose="02010800040101010101" pitchFamily="2" charset="-122"/>
                <a:ea typeface="STXingkai" panose="02010800040101010101" pitchFamily="2" charset="-122"/>
              </a:rPr>
              <a:t> </a:t>
            </a:r>
            <a:r>
              <a:rPr lang="en-US" dirty="0"/>
              <a:t>How does Ethereum governance work? </a:t>
            </a:r>
            <a:r>
              <a:rPr lang="en-US" dirty="0">
                <a:solidFill>
                  <a:srgbClr val="FFC000"/>
                </a:solidFill>
              </a:rPr>
              <a:t>(cont’d)</a:t>
            </a:r>
          </a:p>
        </p:txBody>
      </p:sp>
      <p:sp>
        <p:nvSpPr>
          <p:cNvPr id="6" name="TextBox 5">
            <a:extLst>
              <a:ext uri="{FF2B5EF4-FFF2-40B4-BE49-F238E27FC236}">
                <a16:creationId xmlns:a16="http://schemas.microsoft.com/office/drawing/2014/main" id="{08DF5353-6252-7A75-146D-F855B3969CB7}"/>
              </a:ext>
            </a:extLst>
          </p:cNvPr>
          <p:cNvSpPr txBox="1"/>
          <p:nvPr/>
        </p:nvSpPr>
        <p:spPr>
          <a:xfrm>
            <a:off x="639920" y="1256467"/>
            <a:ext cx="11003574" cy="5160387"/>
          </a:xfrm>
          <a:prstGeom prst="rect">
            <a:avLst/>
          </a:prstGeom>
          <a:noFill/>
        </p:spPr>
        <p:txBody>
          <a:bodyPr wrap="square" rtlCol="0">
            <a:spAutoFit/>
          </a:bodyPr>
          <a:lstStyle/>
          <a:p>
            <a:pPr>
              <a:spcBef>
                <a:spcPts val="1200"/>
              </a:spcBef>
            </a:pPr>
            <a:r>
              <a:rPr lang="en-US" dirty="0"/>
              <a:t>Ethereum Improvement Proposals (EIPs) are standards specifying potential new features or processes for Ethereum. Anyone within the Ethereum community can create an EIP. </a:t>
            </a:r>
          </a:p>
          <a:p>
            <a:pPr>
              <a:spcBef>
                <a:spcPts val="400"/>
              </a:spcBef>
            </a:pPr>
            <a:r>
              <a:rPr lang="en-US" dirty="0">
                <a:solidFill>
                  <a:srgbClr val="FFC000"/>
                </a:solidFill>
                <a:sym typeface="Wingdings 3" panose="05040102010807070707" pitchFamily="18" charset="2"/>
              </a:rPr>
              <a:t></a:t>
            </a:r>
            <a:r>
              <a:rPr lang="en-US" dirty="0">
                <a:sym typeface="Wingdings 3" panose="05040102010807070707" pitchFamily="18" charset="2"/>
              </a:rPr>
              <a:t> </a:t>
            </a:r>
            <a:r>
              <a:rPr lang="en-US" dirty="0"/>
              <a:t>The process…</a:t>
            </a:r>
          </a:p>
          <a:p>
            <a:pPr marL="573088" indent="-287338">
              <a:spcBef>
                <a:spcPts val="400"/>
              </a:spcBef>
              <a:buFont typeface="+mj-lt"/>
              <a:buAutoNum type="arabicPeriod"/>
            </a:pPr>
            <a:r>
              <a:rPr lang="en-US" dirty="0"/>
              <a:t>Familiarize yourself with prior work and proposals before creating an EIP.</a:t>
            </a:r>
            <a:br>
              <a:rPr lang="en-US" dirty="0"/>
            </a:br>
            <a:r>
              <a:rPr lang="en-US" dirty="0"/>
              <a:t>This helps to ensure that the EIP brings something to the Ethereum Mainnet, and not something already rejected.</a:t>
            </a:r>
          </a:p>
          <a:p>
            <a:pPr marL="573088" indent="-287338">
              <a:spcBef>
                <a:spcPts val="400"/>
              </a:spcBef>
              <a:buFont typeface="+mj-lt"/>
              <a:buAutoNum type="arabicPeriod"/>
            </a:pPr>
            <a:r>
              <a:rPr lang="en-US" dirty="0"/>
              <a:t>Propose an EIP.</a:t>
            </a:r>
            <a:br>
              <a:rPr lang="en-US" dirty="0"/>
            </a:br>
            <a:r>
              <a:rPr lang="en-US" dirty="0"/>
              <a:t>Detailing a proposed change in a Core EIP will act as the official specification for an EIP that Protocol Developers will implement if accepted.</a:t>
            </a:r>
          </a:p>
          <a:p>
            <a:pPr marL="573088" indent="-287338">
              <a:spcBef>
                <a:spcPts val="400"/>
              </a:spcBef>
              <a:buFont typeface="+mj-lt"/>
              <a:buAutoNum type="arabicPeriod"/>
            </a:pPr>
            <a:r>
              <a:rPr lang="en-US" dirty="0"/>
              <a:t>Present your EIP to Protocol Developers.</a:t>
            </a:r>
          </a:p>
          <a:p>
            <a:pPr marL="573088" indent="-287338">
              <a:spcBef>
                <a:spcPts val="400"/>
              </a:spcBef>
              <a:buFont typeface="+mj-lt"/>
              <a:buAutoNum type="arabicPeriod"/>
            </a:pPr>
            <a:r>
              <a:rPr lang="en-US" dirty="0"/>
              <a:t>Iterate towards a final proposal.</a:t>
            </a:r>
            <a:br>
              <a:rPr lang="en-US" dirty="0"/>
            </a:br>
            <a:r>
              <a:rPr lang="en-US" dirty="0"/>
              <a:t>This effort may require multiple rounds of reviews and changes.</a:t>
            </a:r>
          </a:p>
          <a:p>
            <a:pPr marL="573088" indent="-287338">
              <a:spcBef>
                <a:spcPts val="400"/>
              </a:spcBef>
              <a:buFont typeface="+mj-lt"/>
              <a:buAutoNum type="arabicPeriod"/>
            </a:pPr>
            <a:r>
              <a:rPr lang="en-US" dirty="0"/>
              <a:t>EIP Included in Network Upgrade.</a:t>
            </a:r>
            <a:br>
              <a:rPr lang="en-US" dirty="0"/>
            </a:br>
            <a:r>
              <a:rPr lang="en-US" dirty="0"/>
              <a:t>Given the high coordination costs of network upgrades (everyone needs to upgrade simultaneously), EIPs are generally bundled together in upgrades.</a:t>
            </a:r>
          </a:p>
          <a:p>
            <a:pPr marL="573088" indent="-287338">
              <a:spcBef>
                <a:spcPts val="400"/>
              </a:spcBef>
              <a:buFont typeface="+mj-lt"/>
              <a:buAutoNum type="arabicPeriod"/>
            </a:pPr>
            <a:r>
              <a:rPr lang="en-US" dirty="0"/>
              <a:t>Network Upgrade Activated.</a:t>
            </a:r>
            <a:br>
              <a:rPr lang="en-US" dirty="0"/>
            </a:br>
            <a:r>
              <a:rPr lang="en-US" dirty="0"/>
              <a:t>Network upgrades are usually activated on </a:t>
            </a:r>
            <a:r>
              <a:rPr lang="en-US" dirty="0" err="1"/>
              <a:t>testnets</a:t>
            </a:r>
            <a:r>
              <a:rPr lang="en-US" dirty="0"/>
              <a:t> before being activated on the Ethereum Mainnet.</a:t>
            </a:r>
          </a:p>
        </p:txBody>
      </p:sp>
    </p:spTree>
    <p:extLst>
      <p:ext uri="{BB962C8B-B14F-4D97-AF65-F5344CB8AC3E}">
        <p14:creationId xmlns:p14="http://schemas.microsoft.com/office/powerpoint/2010/main" val="105870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ue logo with a swirl">
            <a:extLst>
              <a:ext uri="{FF2B5EF4-FFF2-40B4-BE49-F238E27FC236}">
                <a16:creationId xmlns:a16="http://schemas.microsoft.com/office/drawing/2014/main" id="{B55A99C0-B206-49AE-D938-6557028825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1997" y="6075485"/>
            <a:ext cx="862995" cy="675840"/>
          </a:xfrm>
          <a:prstGeom prst="rect">
            <a:avLst/>
          </a:prstGeom>
        </p:spPr>
      </p:pic>
      <p:sp>
        <p:nvSpPr>
          <p:cNvPr id="4" name="Title 3">
            <a:extLst>
              <a:ext uri="{FF2B5EF4-FFF2-40B4-BE49-F238E27FC236}">
                <a16:creationId xmlns:a16="http://schemas.microsoft.com/office/drawing/2014/main" id="{48DC5F26-E005-B433-2D9B-AE87F2A7532D}"/>
              </a:ext>
            </a:extLst>
          </p:cNvPr>
          <p:cNvSpPr>
            <a:spLocks noGrp="1"/>
          </p:cNvSpPr>
          <p:nvPr>
            <p:ph type="title" idx="4294967295"/>
          </p:nvPr>
        </p:nvSpPr>
        <p:spPr>
          <a:xfrm>
            <a:off x="606670" y="365125"/>
            <a:ext cx="10972800" cy="831329"/>
          </a:xfrm>
        </p:spPr>
        <p:txBody>
          <a:bodyPr>
            <a:normAutofit fontScale="90000"/>
          </a:bodyPr>
          <a:lstStyle/>
          <a:p>
            <a:r>
              <a:rPr lang="en-US" sz="6000" dirty="0">
                <a:solidFill>
                  <a:srgbClr val="FFC000"/>
                </a:solidFill>
                <a:latin typeface="STXingkai" panose="02010800040101010101" pitchFamily="2" charset="-122"/>
                <a:ea typeface="STXingkai" panose="02010800040101010101" pitchFamily="2" charset="-122"/>
              </a:rPr>
              <a:t>6.</a:t>
            </a:r>
            <a:r>
              <a:rPr lang="en-US" sz="4400" dirty="0">
                <a:solidFill>
                  <a:srgbClr val="FFC000"/>
                </a:solidFill>
                <a:latin typeface="STXingkai" panose="02010800040101010101" pitchFamily="2" charset="-122"/>
                <a:ea typeface="STXingkai" panose="02010800040101010101" pitchFamily="2" charset="-122"/>
              </a:rPr>
              <a:t> </a:t>
            </a:r>
            <a:r>
              <a:rPr lang="en-US" dirty="0"/>
              <a:t>How does Ethereum governance work? </a:t>
            </a:r>
            <a:r>
              <a:rPr lang="en-US" dirty="0">
                <a:solidFill>
                  <a:srgbClr val="FFC000"/>
                </a:solidFill>
              </a:rPr>
              <a:t>(cont’d)</a:t>
            </a:r>
          </a:p>
        </p:txBody>
      </p:sp>
      <p:sp>
        <p:nvSpPr>
          <p:cNvPr id="6" name="TextBox 5">
            <a:extLst>
              <a:ext uri="{FF2B5EF4-FFF2-40B4-BE49-F238E27FC236}">
                <a16:creationId xmlns:a16="http://schemas.microsoft.com/office/drawing/2014/main" id="{08DF5353-6252-7A75-146D-F855B3969CB7}"/>
              </a:ext>
            </a:extLst>
          </p:cNvPr>
          <p:cNvSpPr txBox="1"/>
          <p:nvPr/>
        </p:nvSpPr>
        <p:spPr>
          <a:xfrm>
            <a:off x="639920" y="1256467"/>
            <a:ext cx="11003574" cy="3949799"/>
          </a:xfrm>
          <a:prstGeom prst="rect">
            <a:avLst/>
          </a:prstGeom>
          <a:noFill/>
        </p:spPr>
        <p:txBody>
          <a:bodyPr wrap="square" rtlCol="0">
            <a:spAutoFit/>
          </a:bodyPr>
          <a:lstStyle/>
          <a:p>
            <a:pPr>
              <a:spcBef>
                <a:spcPts val="400"/>
              </a:spcBef>
            </a:pPr>
            <a:r>
              <a:rPr lang="en-US" dirty="0">
                <a:solidFill>
                  <a:srgbClr val="FFC000"/>
                </a:solidFill>
                <a:sym typeface="Wingdings 3" panose="05040102010807070707" pitchFamily="18" charset="2"/>
              </a:rPr>
              <a:t></a:t>
            </a:r>
            <a:r>
              <a:rPr lang="en-US" dirty="0">
                <a:sym typeface="Wingdings 3" panose="05040102010807070707" pitchFamily="18" charset="2"/>
              </a:rPr>
              <a:t> </a:t>
            </a:r>
            <a:r>
              <a:rPr lang="en-US" dirty="0"/>
              <a:t>Additional info…</a:t>
            </a:r>
          </a:p>
          <a:p>
            <a:pPr marL="514350" indent="-228600">
              <a:spcBef>
                <a:spcPts val="400"/>
              </a:spcBef>
              <a:buFont typeface="Wingdings" panose="05000000000000000000" pitchFamily="2" charset="2"/>
              <a:buChar char="§"/>
            </a:pPr>
            <a:r>
              <a:rPr lang="en-US" b="1" dirty="0"/>
              <a:t>Chain split</a:t>
            </a:r>
            <a:r>
              <a:rPr lang="en-US" dirty="0"/>
              <a:t> – When some stakeholders protest implementing a protocol change resulting in different, incompatible versions of the protocol operating, from which two distinct blockchains emerge.</a:t>
            </a:r>
          </a:p>
          <a:p>
            <a:pPr marL="514350" indent="-228600">
              <a:spcBef>
                <a:spcPts val="400"/>
              </a:spcBef>
              <a:buFont typeface="Wingdings" panose="05000000000000000000" pitchFamily="2" charset="2"/>
              <a:buChar char="§"/>
            </a:pPr>
            <a:r>
              <a:rPr lang="en-US" b="1" dirty="0"/>
              <a:t>(Network upgrade) Forks</a:t>
            </a:r>
            <a:r>
              <a:rPr lang="en-US" dirty="0"/>
              <a:t> – When major technical upgrades or changes need to be made to the network and change the "rules" of the protocol. Ethereum clients must update their software to implement the new fork rules.</a:t>
            </a:r>
          </a:p>
          <a:p>
            <a:pPr marL="514350" indent="-228600">
              <a:spcBef>
                <a:spcPts val="400"/>
              </a:spcBef>
              <a:buFont typeface="Wingdings" panose="05000000000000000000" pitchFamily="2" charset="2"/>
              <a:buChar char="§"/>
            </a:pPr>
            <a:r>
              <a:rPr lang="en-US" b="1" dirty="0"/>
              <a:t>DAO fork</a:t>
            </a:r>
            <a:r>
              <a:rPr lang="en-US" dirty="0"/>
              <a:t> – This fork was in response to the 2016 DAO attack where an insecure DAO contract was drained of over 3.6 million ETH in a hack. The fork moved the funds from the faulty contract to a new contract allowing anyone who lost funds in the hack to recover them.</a:t>
            </a:r>
          </a:p>
          <a:p>
            <a:pPr marL="514350" indent="-228600">
              <a:spcBef>
                <a:spcPts val="400"/>
              </a:spcBef>
              <a:buFont typeface="Wingdings" panose="05000000000000000000" pitchFamily="2" charset="2"/>
              <a:buChar char="§"/>
            </a:pPr>
            <a:r>
              <a:rPr lang="en-US" b="1" dirty="0"/>
              <a:t>Ethereum/Ethereum Classic fork</a:t>
            </a:r>
            <a:r>
              <a:rPr lang="en-US" dirty="0"/>
              <a:t> – An example of a healthy fork. When two groups who disagreed strongly enough with each other on some core values to feel it was worth the risks involved to pursue their specific courses of action.</a:t>
            </a:r>
          </a:p>
          <a:p>
            <a:pPr marL="514350" indent="-228600">
              <a:spcBef>
                <a:spcPts val="400"/>
              </a:spcBef>
              <a:buFont typeface="Wingdings" panose="05000000000000000000" pitchFamily="2" charset="2"/>
              <a:buChar char="§"/>
            </a:pPr>
            <a:r>
              <a:rPr lang="en-US" dirty="0"/>
              <a:t>Upgrade fork</a:t>
            </a:r>
          </a:p>
        </p:txBody>
      </p:sp>
    </p:spTree>
    <p:extLst>
      <p:ext uri="{BB962C8B-B14F-4D97-AF65-F5344CB8AC3E}">
        <p14:creationId xmlns:p14="http://schemas.microsoft.com/office/powerpoint/2010/main" val="3417640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ue logo with a swirl">
            <a:extLst>
              <a:ext uri="{FF2B5EF4-FFF2-40B4-BE49-F238E27FC236}">
                <a16:creationId xmlns:a16="http://schemas.microsoft.com/office/drawing/2014/main" id="{B55A99C0-B206-49AE-D938-6557028825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1997" y="6075485"/>
            <a:ext cx="862995" cy="675840"/>
          </a:xfrm>
          <a:prstGeom prst="rect">
            <a:avLst/>
          </a:prstGeom>
        </p:spPr>
      </p:pic>
      <p:sp>
        <p:nvSpPr>
          <p:cNvPr id="4" name="Title 3">
            <a:extLst>
              <a:ext uri="{FF2B5EF4-FFF2-40B4-BE49-F238E27FC236}">
                <a16:creationId xmlns:a16="http://schemas.microsoft.com/office/drawing/2014/main" id="{48DC5F26-E005-B433-2D9B-AE87F2A7532D}"/>
              </a:ext>
            </a:extLst>
          </p:cNvPr>
          <p:cNvSpPr>
            <a:spLocks noGrp="1"/>
          </p:cNvSpPr>
          <p:nvPr>
            <p:ph type="title" idx="4294967295"/>
          </p:nvPr>
        </p:nvSpPr>
        <p:spPr>
          <a:xfrm>
            <a:off x="606670" y="365126"/>
            <a:ext cx="10972800" cy="640260"/>
          </a:xfrm>
        </p:spPr>
        <p:txBody>
          <a:bodyPr>
            <a:normAutofit fontScale="90000"/>
          </a:bodyPr>
          <a:lstStyle/>
          <a:p>
            <a:r>
              <a:rPr lang="en-US" sz="6000" dirty="0">
                <a:solidFill>
                  <a:srgbClr val="FFC000"/>
                </a:solidFill>
                <a:latin typeface="STXingkai" panose="02010800040101010101" pitchFamily="2" charset="-122"/>
                <a:ea typeface="STXingkai" panose="02010800040101010101" pitchFamily="2" charset="-122"/>
              </a:rPr>
              <a:t>1.</a:t>
            </a:r>
            <a:r>
              <a:rPr lang="en-US" sz="4400" dirty="0">
                <a:solidFill>
                  <a:srgbClr val="FFC000"/>
                </a:solidFill>
                <a:latin typeface="STXingkai" panose="02010800040101010101" pitchFamily="2" charset="-122"/>
                <a:ea typeface="STXingkai" panose="02010800040101010101" pitchFamily="2" charset="-122"/>
              </a:rPr>
              <a:t> </a:t>
            </a:r>
            <a:r>
              <a:rPr lang="en-US" dirty="0"/>
              <a:t>What makes Ethereum unique as a blockchain?</a:t>
            </a:r>
          </a:p>
        </p:txBody>
      </p:sp>
      <p:sp>
        <p:nvSpPr>
          <p:cNvPr id="6" name="TextBox 5">
            <a:extLst>
              <a:ext uri="{FF2B5EF4-FFF2-40B4-BE49-F238E27FC236}">
                <a16:creationId xmlns:a16="http://schemas.microsoft.com/office/drawing/2014/main" id="{08DF5353-6252-7A75-146D-F855B3969CB7}"/>
              </a:ext>
            </a:extLst>
          </p:cNvPr>
          <p:cNvSpPr txBox="1"/>
          <p:nvPr/>
        </p:nvSpPr>
        <p:spPr>
          <a:xfrm>
            <a:off x="575897" y="1894741"/>
            <a:ext cx="10793003" cy="3580467"/>
          </a:xfrm>
          <a:prstGeom prst="rect">
            <a:avLst/>
          </a:prstGeom>
          <a:noFill/>
        </p:spPr>
        <p:txBody>
          <a:bodyPr wrap="square" rtlCol="0">
            <a:spAutoFit/>
          </a:bodyPr>
          <a:lstStyle/>
          <a:p>
            <a:r>
              <a:rPr lang="en-US" dirty="0"/>
              <a:t>Ethereum is a decentralized blockchain that runs </a:t>
            </a:r>
            <a:r>
              <a:rPr lang="en-US" i="1" dirty="0"/>
              <a:t>smart contracts</a:t>
            </a:r>
            <a:r>
              <a:rPr lang="en-US" dirty="0"/>
              <a:t>.</a:t>
            </a:r>
          </a:p>
          <a:p>
            <a:pPr marL="914400">
              <a:spcBef>
                <a:spcPts val="800"/>
              </a:spcBef>
            </a:pPr>
            <a:r>
              <a:rPr lang="en-US" sz="1600" b="1" dirty="0">
                <a:solidFill>
                  <a:srgbClr val="0070C0"/>
                </a:solidFill>
              </a:rPr>
              <a:t>Smart contracts</a:t>
            </a:r>
            <a:r>
              <a:rPr lang="en-US" sz="1600" dirty="0">
                <a:solidFill>
                  <a:srgbClr val="0070C0"/>
                </a:solidFill>
              </a:rPr>
              <a:t> are code written into a blockchain that executes the terms of an agreement or contract from outside the chain. It automates the actions that would otherwise be completed by the parties if certain conditions are met without requiring the help of an intermediary company or entity. Smart contracts run on the Ethereum Virtual Machine (EVM); a distributed computing network made up of all the devices running Ethereum nodes.</a:t>
            </a:r>
          </a:p>
          <a:p>
            <a:pPr marL="914400">
              <a:spcBef>
                <a:spcPts val="800"/>
              </a:spcBef>
            </a:pPr>
            <a:r>
              <a:rPr lang="en-US" sz="1600" dirty="0">
                <a:solidFill>
                  <a:srgbClr val="0070C0"/>
                </a:solidFill>
              </a:rPr>
              <a:t>Smart contracts can be used for: automated payments and settlements, decentralized lending and borrowing, insurance and risk management, and supply chain finance.</a:t>
            </a:r>
          </a:p>
          <a:p>
            <a:pPr marL="914400">
              <a:spcBef>
                <a:spcPts val="800"/>
              </a:spcBef>
            </a:pPr>
            <a:r>
              <a:rPr lang="en-US" sz="1600" dirty="0">
                <a:solidFill>
                  <a:srgbClr val="0070C0"/>
                </a:solidFill>
              </a:rPr>
              <a:t>A blockchain consists of a growing list of records, called </a:t>
            </a:r>
            <a:r>
              <a:rPr lang="en-US" sz="1600" b="1" dirty="0">
                <a:solidFill>
                  <a:srgbClr val="0070C0"/>
                </a:solidFill>
              </a:rPr>
              <a:t>blocks</a:t>
            </a:r>
            <a:r>
              <a:rPr lang="en-US" sz="1600" dirty="0">
                <a:solidFill>
                  <a:srgbClr val="0070C0"/>
                </a:solidFill>
              </a:rPr>
              <a:t>, that are securely linked together using </a:t>
            </a:r>
            <a:r>
              <a:rPr lang="en-US" sz="1600" b="1" dirty="0">
                <a:solidFill>
                  <a:srgbClr val="0070C0"/>
                </a:solidFill>
              </a:rPr>
              <a:t>cryptography</a:t>
            </a:r>
            <a:r>
              <a:rPr lang="en-US" sz="1600" dirty="0">
                <a:solidFill>
                  <a:srgbClr val="0070C0"/>
                </a:solidFill>
              </a:rPr>
              <a:t>. Each block contains a cryptographic hash of the previous block, a timestamp, and transaction data.</a:t>
            </a:r>
          </a:p>
          <a:p>
            <a:pPr>
              <a:spcBef>
                <a:spcPts val="800"/>
              </a:spcBef>
            </a:pPr>
            <a:r>
              <a:rPr lang="en-US" dirty="0"/>
              <a:t>Ethereum is not the only blockchain to offer smart contracts. Other blockchains with smart contract functionalities include </a:t>
            </a:r>
            <a:r>
              <a:rPr lang="en-US" b="1" dirty="0"/>
              <a:t>Solana</a:t>
            </a:r>
            <a:r>
              <a:rPr lang="en-US" dirty="0"/>
              <a:t> and </a:t>
            </a:r>
            <a:r>
              <a:rPr lang="en-US" b="1" dirty="0"/>
              <a:t>Cardano</a:t>
            </a:r>
            <a:r>
              <a:rPr lang="en-US" dirty="0"/>
              <a:t>. However, Ethereum is widely considered the home of smart contract development in the crypto space and boasts more blockchain developers and DAOs than other competing networks.</a:t>
            </a:r>
          </a:p>
        </p:txBody>
      </p:sp>
    </p:spTree>
    <p:extLst>
      <p:ext uri="{BB962C8B-B14F-4D97-AF65-F5344CB8AC3E}">
        <p14:creationId xmlns:p14="http://schemas.microsoft.com/office/powerpoint/2010/main" val="1716386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ue logo with a swirl">
            <a:extLst>
              <a:ext uri="{FF2B5EF4-FFF2-40B4-BE49-F238E27FC236}">
                <a16:creationId xmlns:a16="http://schemas.microsoft.com/office/drawing/2014/main" id="{B55A99C0-B206-49AE-D938-6557028825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1997" y="6075485"/>
            <a:ext cx="862995" cy="675840"/>
          </a:xfrm>
          <a:prstGeom prst="rect">
            <a:avLst/>
          </a:prstGeom>
        </p:spPr>
      </p:pic>
      <p:sp>
        <p:nvSpPr>
          <p:cNvPr id="4" name="Title 3">
            <a:extLst>
              <a:ext uri="{FF2B5EF4-FFF2-40B4-BE49-F238E27FC236}">
                <a16:creationId xmlns:a16="http://schemas.microsoft.com/office/drawing/2014/main" id="{48DC5F26-E005-B433-2D9B-AE87F2A7532D}"/>
              </a:ext>
            </a:extLst>
          </p:cNvPr>
          <p:cNvSpPr>
            <a:spLocks noGrp="1"/>
          </p:cNvSpPr>
          <p:nvPr>
            <p:ph type="title" idx="4294967295"/>
          </p:nvPr>
        </p:nvSpPr>
        <p:spPr>
          <a:xfrm>
            <a:off x="606670" y="365125"/>
            <a:ext cx="10972800" cy="1190719"/>
          </a:xfrm>
        </p:spPr>
        <p:txBody>
          <a:bodyPr>
            <a:normAutofit fontScale="90000"/>
          </a:bodyPr>
          <a:lstStyle/>
          <a:p>
            <a:r>
              <a:rPr lang="en-US" sz="6000" dirty="0">
                <a:solidFill>
                  <a:srgbClr val="FFC000"/>
                </a:solidFill>
                <a:latin typeface="STXingkai" panose="02010800040101010101" pitchFamily="2" charset="-122"/>
                <a:ea typeface="STXingkai" panose="02010800040101010101" pitchFamily="2" charset="-122"/>
              </a:rPr>
              <a:t>1.</a:t>
            </a:r>
            <a:r>
              <a:rPr lang="en-US" sz="4400" dirty="0">
                <a:solidFill>
                  <a:srgbClr val="FFC000"/>
                </a:solidFill>
                <a:latin typeface="STXingkai" panose="02010800040101010101" pitchFamily="2" charset="-122"/>
                <a:ea typeface="STXingkai" panose="02010800040101010101" pitchFamily="2" charset="-122"/>
              </a:rPr>
              <a:t> </a:t>
            </a:r>
            <a:r>
              <a:rPr lang="en-US" dirty="0"/>
              <a:t>What makes Ethereum unique as a blockchain </a:t>
            </a:r>
            <a:r>
              <a:rPr lang="en-US" dirty="0">
                <a:solidFill>
                  <a:srgbClr val="FFC000"/>
                </a:solidFill>
              </a:rPr>
              <a:t>(cont’d)</a:t>
            </a:r>
            <a:r>
              <a:rPr lang="en-US" dirty="0"/>
              <a:t>?</a:t>
            </a:r>
          </a:p>
        </p:txBody>
      </p:sp>
      <p:sp>
        <p:nvSpPr>
          <p:cNvPr id="6" name="TextBox 5">
            <a:extLst>
              <a:ext uri="{FF2B5EF4-FFF2-40B4-BE49-F238E27FC236}">
                <a16:creationId xmlns:a16="http://schemas.microsoft.com/office/drawing/2014/main" id="{08DF5353-6252-7A75-146D-F855B3969CB7}"/>
              </a:ext>
            </a:extLst>
          </p:cNvPr>
          <p:cNvSpPr txBox="1"/>
          <p:nvPr/>
        </p:nvSpPr>
        <p:spPr>
          <a:xfrm>
            <a:off x="575897" y="1894741"/>
            <a:ext cx="10793003" cy="1302921"/>
          </a:xfrm>
          <a:prstGeom prst="rect">
            <a:avLst/>
          </a:prstGeom>
          <a:noFill/>
        </p:spPr>
        <p:txBody>
          <a:bodyPr wrap="square" rtlCol="0">
            <a:spAutoFit/>
          </a:bodyPr>
          <a:lstStyle/>
          <a:p>
            <a:pPr>
              <a:spcBef>
                <a:spcPts val="800"/>
              </a:spcBef>
            </a:pPr>
            <a:r>
              <a:rPr lang="en-US" dirty="0"/>
              <a:t>A blockchain consists of a growing list of records, called </a:t>
            </a:r>
            <a:r>
              <a:rPr lang="en-US" b="1" dirty="0"/>
              <a:t>blocks</a:t>
            </a:r>
            <a:r>
              <a:rPr lang="en-US" dirty="0"/>
              <a:t>, that are securely linked together using </a:t>
            </a:r>
            <a:r>
              <a:rPr lang="en-US" b="1" dirty="0"/>
              <a:t>cryptography</a:t>
            </a:r>
            <a:r>
              <a:rPr lang="en-US" dirty="0"/>
              <a:t>. Each block contains a cryptographic hash of the previous block, a timestamp, and transaction data. Since a smart contract control the execution of a transaction, the contract is part of the transaction data.</a:t>
            </a:r>
          </a:p>
          <a:p>
            <a:pPr>
              <a:spcBef>
                <a:spcPts val="800"/>
              </a:spcBef>
            </a:pPr>
            <a:endParaRPr lang="en-US" dirty="0"/>
          </a:p>
        </p:txBody>
      </p:sp>
      <p:pic>
        <p:nvPicPr>
          <p:cNvPr id="5" name="Picture 4" descr="A diagram of a block chain diagram&#10;&#10;Description automatically generated">
            <a:extLst>
              <a:ext uri="{FF2B5EF4-FFF2-40B4-BE49-F238E27FC236}">
                <a16:creationId xmlns:a16="http://schemas.microsoft.com/office/drawing/2014/main" id="{8DA28A21-D8FB-3D2F-AC88-3466B65ED5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897" y="4084802"/>
            <a:ext cx="4924247" cy="2328603"/>
          </a:xfrm>
          <a:prstGeom prst="rect">
            <a:avLst/>
          </a:prstGeom>
        </p:spPr>
      </p:pic>
      <p:pic>
        <p:nvPicPr>
          <p:cNvPr id="8" name="Picture 7" descr="A diagram of a cube&#10;&#10;Description automatically generated">
            <a:extLst>
              <a:ext uri="{FF2B5EF4-FFF2-40B4-BE49-F238E27FC236}">
                <a16:creationId xmlns:a16="http://schemas.microsoft.com/office/drawing/2014/main" id="{FAD46F45-3FC0-AA3A-CB81-11E9276503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6077" y="4084801"/>
            <a:ext cx="3837045" cy="2328604"/>
          </a:xfrm>
          <a:prstGeom prst="rect">
            <a:avLst/>
          </a:prstGeom>
        </p:spPr>
      </p:pic>
    </p:spTree>
    <p:extLst>
      <p:ext uri="{BB962C8B-B14F-4D97-AF65-F5344CB8AC3E}">
        <p14:creationId xmlns:p14="http://schemas.microsoft.com/office/powerpoint/2010/main" val="161880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ue logo with a swirl">
            <a:extLst>
              <a:ext uri="{FF2B5EF4-FFF2-40B4-BE49-F238E27FC236}">
                <a16:creationId xmlns:a16="http://schemas.microsoft.com/office/drawing/2014/main" id="{B55A99C0-B206-49AE-D938-6557028825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1997" y="6075485"/>
            <a:ext cx="862995" cy="675840"/>
          </a:xfrm>
          <a:prstGeom prst="rect">
            <a:avLst/>
          </a:prstGeom>
        </p:spPr>
      </p:pic>
      <p:sp>
        <p:nvSpPr>
          <p:cNvPr id="4" name="Title 3">
            <a:extLst>
              <a:ext uri="{FF2B5EF4-FFF2-40B4-BE49-F238E27FC236}">
                <a16:creationId xmlns:a16="http://schemas.microsoft.com/office/drawing/2014/main" id="{48DC5F26-E005-B433-2D9B-AE87F2A7532D}"/>
              </a:ext>
            </a:extLst>
          </p:cNvPr>
          <p:cNvSpPr>
            <a:spLocks noGrp="1"/>
          </p:cNvSpPr>
          <p:nvPr>
            <p:ph type="title" idx="4294967295"/>
          </p:nvPr>
        </p:nvSpPr>
        <p:spPr>
          <a:xfrm>
            <a:off x="606670" y="365125"/>
            <a:ext cx="10972800" cy="1325563"/>
          </a:xfrm>
        </p:spPr>
        <p:txBody>
          <a:bodyPr>
            <a:normAutofit fontScale="90000"/>
          </a:bodyPr>
          <a:lstStyle/>
          <a:p>
            <a:r>
              <a:rPr lang="en-US" sz="6000" dirty="0">
                <a:solidFill>
                  <a:srgbClr val="FFC000"/>
                </a:solidFill>
                <a:latin typeface="STXingkai" panose="02010800040101010101" pitchFamily="2" charset="-122"/>
                <a:ea typeface="STXingkai" panose="02010800040101010101" pitchFamily="2" charset="-122"/>
              </a:rPr>
              <a:t>2.</a:t>
            </a:r>
            <a:r>
              <a:rPr lang="en-US" sz="4400" dirty="0">
                <a:solidFill>
                  <a:srgbClr val="FFC000"/>
                </a:solidFill>
                <a:latin typeface="STXingkai" panose="02010800040101010101" pitchFamily="2" charset="-122"/>
                <a:ea typeface="STXingkai" panose="02010800040101010101" pitchFamily="2" charset="-122"/>
              </a:rPr>
              <a:t> </a:t>
            </a:r>
            <a:r>
              <a:rPr lang="en-US" dirty="0"/>
              <a:t>What is the role of an execution client and consensus client in Ethereum?</a:t>
            </a:r>
          </a:p>
        </p:txBody>
      </p:sp>
      <p:sp>
        <p:nvSpPr>
          <p:cNvPr id="6" name="TextBox 5">
            <a:extLst>
              <a:ext uri="{FF2B5EF4-FFF2-40B4-BE49-F238E27FC236}">
                <a16:creationId xmlns:a16="http://schemas.microsoft.com/office/drawing/2014/main" id="{08DF5353-6252-7A75-146D-F855B3969CB7}"/>
              </a:ext>
            </a:extLst>
          </p:cNvPr>
          <p:cNvSpPr txBox="1"/>
          <p:nvPr/>
        </p:nvSpPr>
        <p:spPr>
          <a:xfrm>
            <a:off x="594213" y="1894742"/>
            <a:ext cx="11003574" cy="4411464"/>
          </a:xfrm>
          <a:prstGeom prst="rect">
            <a:avLst/>
          </a:prstGeom>
          <a:noFill/>
        </p:spPr>
        <p:txBody>
          <a:bodyPr wrap="square" rtlCol="0">
            <a:spAutoFit/>
          </a:bodyPr>
          <a:lstStyle/>
          <a:p>
            <a:r>
              <a:rPr lang="en-US" dirty="0"/>
              <a:t>Ethereum is a distributed network of computers (nodes) running software that can verify blocks and transaction data. The software running on a computer make it an Ethereum node. There are two separate pieces of software (known as clients) required to form a node: an </a:t>
            </a:r>
            <a:r>
              <a:rPr lang="en-US" i="1" dirty="0"/>
              <a:t>execution client </a:t>
            </a:r>
            <a:r>
              <a:rPr lang="en-US" dirty="0"/>
              <a:t>and a</a:t>
            </a:r>
            <a:r>
              <a:rPr lang="en-US" i="1" dirty="0"/>
              <a:t> consensus client</a:t>
            </a:r>
            <a:r>
              <a:rPr lang="en-US" dirty="0"/>
              <a:t>. These two clients work together to sync the Ethereum state.</a:t>
            </a:r>
          </a:p>
          <a:p>
            <a:pPr>
              <a:spcBef>
                <a:spcPts val="1200"/>
              </a:spcBef>
            </a:pPr>
            <a:r>
              <a:rPr lang="en-US" dirty="0">
                <a:solidFill>
                  <a:srgbClr val="FFC000"/>
                </a:solidFill>
                <a:sym typeface="Wingdings 3" panose="05040102010807070707" pitchFamily="18" charset="2"/>
              </a:rPr>
              <a:t></a:t>
            </a:r>
            <a:r>
              <a:rPr lang="en-US" dirty="0">
                <a:sym typeface="Wingdings 3" panose="05040102010807070707" pitchFamily="18" charset="2"/>
              </a:rPr>
              <a:t> </a:t>
            </a:r>
            <a:r>
              <a:rPr lang="en-US" b="1" dirty="0"/>
              <a:t>Execution Client</a:t>
            </a:r>
            <a:r>
              <a:rPr lang="en-US" dirty="0"/>
              <a:t> (</a:t>
            </a:r>
            <a:r>
              <a:rPr lang="en-US" b="0" i="0" dirty="0">
                <a:effectLst/>
                <a:latin typeface="Inter"/>
              </a:rPr>
              <a:t>Execution Engine or EL client</a:t>
            </a:r>
            <a:r>
              <a:rPr lang="en-US" dirty="0"/>
              <a:t>)</a:t>
            </a:r>
          </a:p>
          <a:p>
            <a:pPr marL="285750" indent="-285750">
              <a:spcBef>
                <a:spcPts val="400"/>
              </a:spcBef>
              <a:buFont typeface="Wingdings" panose="05000000000000000000" pitchFamily="2" charset="2"/>
              <a:buChar char="§"/>
            </a:pPr>
            <a:r>
              <a:rPr lang="en-US" dirty="0"/>
              <a:t>Executes </a:t>
            </a:r>
            <a:r>
              <a:rPr lang="en-US" u="sng" dirty="0"/>
              <a:t>smart contracts</a:t>
            </a:r>
            <a:r>
              <a:rPr lang="en-US" dirty="0"/>
              <a:t> and </a:t>
            </a:r>
            <a:r>
              <a:rPr lang="en-US" dirty="0" err="1"/>
              <a:t>dApps</a:t>
            </a:r>
            <a:endParaRPr lang="en-US" dirty="0"/>
          </a:p>
          <a:p>
            <a:pPr marL="285750" indent="-285750">
              <a:spcBef>
                <a:spcPts val="400"/>
              </a:spcBef>
              <a:buFont typeface="Wingdings" panose="05000000000000000000" pitchFamily="2" charset="2"/>
              <a:buChar char="§"/>
            </a:pPr>
            <a:r>
              <a:rPr lang="en-US" dirty="0"/>
              <a:t>Listens and executes </a:t>
            </a:r>
            <a:r>
              <a:rPr lang="en-US" u="sng" dirty="0"/>
              <a:t>transactions</a:t>
            </a:r>
            <a:r>
              <a:rPr lang="en-US" dirty="0"/>
              <a:t> and maintains the latest state and database of all Ethereum data</a:t>
            </a:r>
          </a:p>
          <a:p>
            <a:pPr>
              <a:spcBef>
                <a:spcPts val="1200"/>
              </a:spcBef>
            </a:pPr>
            <a:r>
              <a:rPr lang="en-US" dirty="0">
                <a:solidFill>
                  <a:srgbClr val="FFC000"/>
                </a:solidFill>
                <a:sym typeface="Wingdings 3" panose="05040102010807070707" pitchFamily="18" charset="2"/>
              </a:rPr>
              <a:t></a:t>
            </a:r>
            <a:r>
              <a:rPr lang="en-US" dirty="0">
                <a:sym typeface="Wingdings 3" panose="05040102010807070707" pitchFamily="18" charset="2"/>
              </a:rPr>
              <a:t> </a:t>
            </a:r>
            <a:r>
              <a:rPr lang="en-US" b="1" dirty="0"/>
              <a:t>Consensus Client</a:t>
            </a:r>
            <a:r>
              <a:rPr lang="en-US" dirty="0"/>
              <a:t> (Beacon Node or CL client)</a:t>
            </a:r>
          </a:p>
          <a:p>
            <a:pPr marL="285750" indent="-285750">
              <a:spcBef>
                <a:spcPts val="400"/>
              </a:spcBef>
              <a:buFont typeface="Wingdings" panose="05000000000000000000" pitchFamily="2" charset="2"/>
              <a:buChar char="§"/>
            </a:pPr>
            <a:r>
              <a:rPr lang="en-US" dirty="0"/>
              <a:t>Ensures that </a:t>
            </a:r>
            <a:r>
              <a:rPr lang="en-US" u="sng" dirty="0"/>
              <a:t>transactions are validated</a:t>
            </a:r>
            <a:r>
              <a:rPr lang="en-US" dirty="0"/>
              <a:t>, and consensus is maintained across the network </a:t>
            </a:r>
          </a:p>
          <a:p>
            <a:pPr marL="285750" indent="-285750">
              <a:spcBef>
                <a:spcPts val="400"/>
              </a:spcBef>
              <a:buFont typeface="Wingdings" panose="05000000000000000000" pitchFamily="2" charset="2"/>
              <a:buChar char="§"/>
            </a:pPr>
            <a:r>
              <a:rPr lang="en-US" dirty="0"/>
              <a:t>Provides consensus </a:t>
            </a:r>
            <a:r>
              <a:rPr lang="en-US" u="sng" dirty="0"/>
              <a:t>(using Proof-of-Stake (</a:t>
            </a:r>
            <a:r>
              <a:rPr lang="en-US" u="sng" dirty="0" err="1"/>
              <a:t>PoS</a:t>
            </a:r>
            <a:r>
              <a:rPr lang="en-US" u="sng" dirty="0"/>
              <a:t>) algorithm)</a:t>
            </a:r>
            <a:r>
              <a:rPr lang="en-US" dirty="0"/>
              <a:t> from validated data from the Execution Client</a:t>
            </a:r>
          </a:p>
          <a:p>
            <a:pPr marL="914400">
              <a:spcBef>
                <a:spcPts val="400"/>
              </a:spcBef>
            </a:pPr>
            <a:r>
              <a:rPr lang="en-US" sz="1600" dirty="0">
                <a:solidFill>
                  <a:srgbClr val="0070C0"/>
                </a:solidFill>
              </a:rPr>
              <a:t>Proof-of-Stake (</a:t>
            </a:r>
            <a:r>
              <a:rPr lang="en-US" sz="1600" dirty="0" err="1">
                <a:solidFill>
                  <a:srgbClr val="0070C0"/>
                </a:solidFill>
              </a:rPr>
              <a:t>PoS</a:t>
            </a:r>
            <a:r>
              <a:rPr lang="en-US" sz="1600" dirty="0">
                <a:solidFill>
                  <a:srgbClr val="0070C0"/>
                </a:solidFill>
              </a:rPr>
              <a:t>) was created as an alternative to Proof-of-Work (</a:t>
            </a:r>
            <a:r>
              <a:rPr lang="en-US" sz="1600" dirty="0" err="1">
                <a:solidFill>
                  <a:srgbClr val="0070C0"/>
                </a:solidFill>
              </a:rPr>
              <a:t>PoW</a:t>
            </a:r>
            <a:r>
              <a:rPr lang="en-US" sz="1600" dirty="0">
                <a:solidFill>
                  <a:srgbClr val="0070C0"/>
                </a:solidFill>
              </a:rPr>
              <a:t>), the original consensus mechanism used to validate transactions and open new blocks. </a:t>
            </a:r>
            <a:r>
              <a:rPr lang="en-US" sz="1600" dirty="0" err="1">
                <a:solidFill>
                  <a:srgbClr val="0070C0"/>
                </a:solidFill>
              </a:rPr>
              <a:t>PoS</a:t>
            </a:r>
            <a:r>
              <a:rPr lang="en-US" sz="1600" dirty="0">
                <a:solidFill>
                  <a:srgbClr val="0070C0"/>
                </a:solidFill>
              </a:rPr>
              <a:t> changes the way blocks are verified using the machines of coin owners, so there doesn't need to be as much computational work done, as with </a:t>
            </a:r>
            <a:r>
              <a:rPr lang="en-US" sz="1600" dirty="0" err="1">
                <a:solidFill>
                  <a:srgbClr val="0070C0"/>
                </a:solidFill>
              </a:rPr>
              <a:t>PoW</a:t>
            </a:r>
            <a:r>
              <a:rPr lang="en-US" sz="1600" dirty="0">
                <a:solidFill>
                  <a:srgbClr val="0070C0"/>
                </a:solidFill>
              </a:rPr>
              <a:t>. The owners offer their coins as collateral—</a:t>
            </a:r>
            <a:r>
              <a:rPr lang="en-US" sz="1600" i="1" dirty="0">
                <a:solidFill>
                  <a:srgbClr val="0070C0"/>
                </a:solidFill>
              </a:rPr>
              <a:t>staking</a:t>
            </a:r>
            <a:r>
              <a:rPr lang="en-US" sz="1600" dirty="0">
                <a:solidFill>
                  <a:srgbClr val="0070C0"/>
                </a:solidFill>
              </a:rPr>
              <a:t>—for the chance to validate blocks and earn rewards.</a:t>
            </a:r>
          </a:p>
        </p:txBody>
      </p:sp>
    </p:spTree>
    <p:extLst>
      <p:ext uri="{BB962C8B-B14F-4D97-AF65-F5344CB8AC3E}">
        <p14:creationId xmlns:p14="http://schemas.microsoft.com/office/powerpoint/2010/main" val="1366576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ue logo with a swirl">
            <a:extLst>
              <a:ext uri="{FF2B5EF4-FFF2-40B4-BE49-F238E27FC236}">
                <a16:creationId xmlns:a16="http://schemas.microsoft.com/office/drawing/2014/main" id="{B55A99C0-B206-49AE-D938-6557028825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1997" y="6075485"/>
            <a:ext cx="862995" cy="675840"/>
          </a:xfrm>
          <a:prstGeom prst="rect">
            <a:avLst/>
          </a:prstGeom>
        </p:spPr>
      </p:pic>
      <p:sp>
        <p:nvSpPr>
          <p:cNvPr id="4" name="Title 3">
            <a:extLst>
              <a:ext uri="{FF2B5EF4-FFF2-40B4-BE49-F238E27FC236}">
                <a16:creationId xmlns:a16="http://schemas.microsoft.com/office/drawing/2014/main" id="{48DC5F26-E005-B433-2D9B-AE87F2A7532D}"/>
              </a:ext>
            </a:extLst>
          </p:cNvPr>
          <p:cNvSpPr>
            <a:spLocks noGrp="1"/>
          </p:cNvSpPr>
          <p:nvPr>
            <p:ph type="title" idx="4294967295"/>
          </p:nvPr>
        </p:nvSpPr>
        <p:spPr>
          <a:xfrm>
            <a:off x="606670" y="365125"/>
            <a:ext cx="10972800" cy="1325563"/>
          </a:xfrm>
        </p:spPr>
        <p:txBody>
          <a:bodyPr>
            <a:normAutofit fontScale="90000"/>
          </a:bodyPr>
          <a:lstStyle/>
          <a:p>
            <a:r>
              <a:rPr lang="en-US" sz="6000" dirty="0">
                <a:solidFill>
                  <a:srgbClr val="FFC000"/>
                </a:solidFill>
                <a:latin typeface="STXingkai" panose="02010800040101010101" pitchFamily="2" charset="-122"/>
                <a:ea typeface="STXingkai" panose="02010800040101010101" pitchFamily="2" charset="-122"/>
              </a:rPr>
              <a:t>3.</a:t>
            </a:r>
            <a:r>
              <a:rPr lang="en-US" dirty="0"/>
              <a:t> What are the different networks in Ethereum? Describe Mainnet vs. </a:t>
            </a:r>
            <a:r>
              <a:rPr lang="en-US" dirty="0" err="1"/>
              <a:t>Testnets</a:t>
            </a:r>
            <a:r>
              <a:rPr lang="en-US" dirty="0"/>
              <a:t>. Describe public vs. private networks.</a:t>
            </a:r>
          </a:p>
        </p:txBody>
      </p:sp>
      <p:sp>
        <p:nvSpPr>
          <p:cNvPr id="6" name="TextBox 5">
            <a:extLst>
              <a:ext uri="{FF2B5EF4-FFF2-40B4-BE49-F238E27FC236}">
                <a16:creationId xmlns:a16="http://schemas.microsoft.com/office/drawing/2014/main" id="{08DF5353-6252-7A75-146D-F855B3969CB7}"/>
              </a:ext>
            </a:extLst>
          </p:cNvPr>
          <p:cNvSpPr txBox="1"/>
          <p:nvPr/>
        </p:nvSpPr>
        <p:spPr>
          <a:xfrm>
            <a:off x="606670" y="2399709"/>
            <a:ext cx="11003574" cy="2390398"/>
          </a:xfrm>
          <a:prstGeom prst="rect">
            <a:avLst/>
          </a:prstGeom>
          <a:noFill/>
        </p:spPr>
        <p:txBody>
          <a:bodyPr wrap="square" rtlCol="0">
            <a:spAutoFit/>
          </a:bodyPr>
          <a:lstStyle/>
          <a:p>
            <a:pPr>
              <a:spcBef>
                <a:spcPts val="1200"/>
              </a:spcBef>
            </a:pPr>
            <a:r>
              <a:rPr lang="en-US" dirty="0">
                <a:solidFill>
                  <a:srgbClr val="FFC000"/>
                </a:solidFill>
                <a:sym typeface="Wingdings 3" panose="05040102010807070707" pitchFamily="18" charset="2"/>
              </a:rPr>
              <a:t></a:t>
            </a:r>
            <a:r>
              <a:rPr lang="en-US" dirty="0">
                <a:sym typeface="Wingdings 3" panose="05040102010807070707" pitchFamily="18" charset="2"/>
              </a:rPr>
              <a:t> </a:t>
            </a:r>
            <a:r>
              <a:rPr lang="en-US" dirty="0"/>
              <a:t>There are two types of Ethereum networks:</a:t>
            </a:r>
          </a:p>
          <a:p>
            <a:pPr marL="285750" indent="-285750">
              <a:spcBef>
                <a:spcPts val="1200"/>
              </a:spcBef>
              <a:buFont typeface="Wingdings" panose="05000000000000000000" pitchFamily="2" charset="2"/>
              <a:buChar char="§"/>
            </a:pPr>
            <a:r>
              <a:rPr lang="en-US" dirty="0"/>
              <a:t>Public </a:t>
            </a:r>
            <a:r>
              <a:rPr lang="en-US" dirty="0" err="1"/>
              <a:t>mainnet</a:t>
            </a:r>
            <a:r>
              <a:rPr lang="en-US" dirty="0"/>
              <a:t>: accessible to anyone.</a:t>
            </a:r>
          </a:p>
          <a:p>
            <a:pPr>
              <a:spcBef>
                <a:spcPts val="400"/>
              </a:spcBef>
            </a:pPr>
            <a:r>
              <a:rPr lang="nb-NO" dirty="0"/>
              <a:t>	Private network: a private blockchain network</a:t>
            </a:r>
            <a:r>
              <a:rPr lang="en-US" dirty="0"/>
              <a:t>.</a:t>
            </a:r>
          </a:p>
          <a:p>
            <a:pPr marL="285750" indent="-285750">
              <a:spcBef>
                <a:spcPts val="400"/>
              </a:spcBef>
              <a:buFont typeface="Wingdings" panose="05000000000000000000" pitchFamily="2" charset="2"/>
              <a:buChar char="§"/>
            </a:pPr>
            <a:r>
              <a:rPr lang="en-US" dirty="0" err="1"/>
              <a:t>Testnet</a:t>
            </a:r>
            <a:r>
              <a:rPr lang="en-US" dirty="0"/>
              <a:t>: a test Ethereum </a:t>
            </a:r>
            <a:r>
              <a:rPr lang="nb-NO" dirty="0"/>
              <a:t>blockchain </a:t>
            </a:r>
            <a:r>
              <a:rPr lang="en-US" dirty="0"/>
              <a:t>network for collaborative testing on the network.</a:t>
            </a:r>
          </a:p>
          <a:p>
            <a:pPr marL="284163">
              <a:spcBef>
                <a:spcPts val="400"/>
              </a:spcBef>
            </a:pPr>
            <a:r>
              <a:rPr lang="en-US" dirty="0"/>
              <a:t>A new hybrid network called </a:t>
            </a:r>
            <a:r>
              <a:rPr lang="en-US" i="1" dirty="0"/>
              <a:t>Whisper Network</a:t>
            </a:r>
            <a:r>
              <a:rPr lang="en-US" dirty="0"/>
              <a:t> is under development.</a:t>
            </a:r>
          </a:p>
          <a:p>
            <a:pPr marL="287338">
              <a:spcBef>
                <a:spcPts val="400"/>
              </a:spcBef>
            </a:pPr>
            <a:r>
              <a:rPr lang="en-US" dirty="0">
                <a:solidFill>
                  <a:srgbClr val="0070C0"/>
                </a:solidFill>
              </a:rPr>
              <a:t>When there is a massive spike in smart contract traffic and transactions, the </a:t>
            </a:r>
            <a:r>
              <a:rPr lang="en-US" i="1" dirty="0">
                <a:solidFill>
                  <a:srgbClr val="0070C0"/>
                </a:solidFill>
              </a:rPr>
              <a:t>Ethereum Foundation</a:t>
            </a:r>
            <a:r>
              <a:rPr lang="en-US" dirty="0">
                <a:solidFill>
                  <a:srgbClr val="0070C0"/>
                </a:solidFill>
              </a:rPr>
              <a:t> will initially be responsible for managing the public network through a </a:t>
            </a:r>
            <a:r>
              <a:rPr lang="en-US" i="1" dirty="0">
                <a:solidFill>
                  <a:srgbClr val="0070C0"/>
                </a:solidFill>
              </a:rPr>
              <a:t>public-private hybrid consensus mechanism</a:t>
            </a:r>
            <a:r>
              <a:rPr lang="en-US" dirty="0">
                <a:solidFill>
                  <a:srgbClr val="0070C0"/>
                </a:solidFill>
              </a:rPr>
              <a:t>.</a:t>
            </a:r>
          </a:p>
        </p:txBody>
      </p:sp>
    </p:spTree>
    <p:extLst>
      <p:ext uri="{BB962C8B-B14F-4D97-AF65-F5344CB8AC3E}">
        <p14:creationId xmlns:p14="http://schemas.microsoft.com/office/powerpoint/2010/main" val="1683342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ue logo with a swirl">
            <a:extLst>
              <a:ext uri="{FF2B5EF4-FFF2-40B4-BE49-F238E27FC236}">
                <a16:creationId xmlns:a16="http://schemas.microsoft.com/office/drawing/2014/main" id="{B55A99C0-B206-49AE-D938-6557028825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1997" y="6075485"/>
            <a:ext cx="862995" cy="675840"/>
          </a:xfrm>
          <a:prstGeom prst="rect">
            <a:avLst/>
          </a:prstGeom>
        </p:spPr>
      </p:pic>
      <p:sp>
        <p:nvSpPr>
          <p:cNvPr id="4" name="Title 3">
            <a:extLst>
              <a:ext uri="{FF2B5EF4-FFF2-40B4-BE49-F238E27FC236}">
                <a16:creationId xmlns:a16="http://schemas.microsoft.com/office/drawing/2014/main" id="{48DC5F26-E005-B433-2D9B-AE87F2A7532D}"/>
              </a:ext>
            </a:extLst>
          </p:cNvPr>
          <p:cNvSpPr>
            <a:spLocks noGrp="1"/>
          </p:cNvSpPr>
          <p:nvPr>
            <p:ph type="title" idx="4294967295"/>
          </p:nvPr>
        </p:nvSpPr>
        <p:spPr>
          <a:xfrm>
            <a:off x="606670" y="365125"/>
            <a:ext cx="10972800" cy="1325563"/>
          </a:xfrm>
        </p:spPr>
        <p:txBody>
          <a:bodyPr>
            <a:normAutofit fontScale="90000"/>
          </a:bodyPr>
          <a:lstStyle/>
          <a:p>
            <a:r>
              <a:rPr lang="en-US" sz="6000" dirty="0">
                <a:solidFill>
                  <a:srgbClr val="FFC000"/>
                </a:solidFill>
                <a:latin typeface="STXingkai" panose="02010800040101010101" pitchFamily="2" charset="-122"/>
                <a:ea typeface="STXingkai" panose="02010800040101010101" pitchFamily="2" charset="-122"/>
              </a:rPr>
              <a:t>3.</a:t>
            </a:r>
            <a:r>
              <a:rPr lang="en-US" dirty="0"/>
              <a:t> What are the different networks in Ethereum? Describe Mainnet vs. </a:t>
            </a:r>
            <a:r>
              <a:rPr lang="en-US" dirty="0" err="1"/>
              <a:t>Testnets</a:t>
            </a:r>
            <a:r>
              <a:rPr lang="en-US" dirty="0"/>
              <a:t>. Describe public vs. private networks </a:t>
            </a:r>
            <a:r>
              <a:rPr lang="en-US" dirty="0">
                <a:solidFill>
                  <a:srgbClr val="FFC000"/>
                </a:solidFill>
              </a:rPr>
              <a:t>(cont’d)</a:t>
            </a:r>
            <a:r>
              <a:rPr lang="en-US" dirty="0"/>
              <a:t>.</a:t>
            </a:r>
          </a:p>
        </p:txBody>
      </p:sp>
      <p:sp>
        <p:nvSpPr>
          <p:cNvPr id="6" name="TextBox 5">
            <a:extLst>
              <a:ext uri="{FF2B5EF4-FFF2-40B4-BE49-F238E27FC236}">
                <a16:creationId xmlns:a16="http://schemas.microsoft.com/office/drawing/2014/main" id="{08DF5353-6252-7A75-146D-F855B3969CB7}"/>
              </a:ext>
            </a:extLst>
          </p:cNvPr>
          <p:cNvSpPr txBox="1"/>
          <p:nvPr/>
        </p:nvSpPr>
        <p:spPr>
          <a:xfrm>
            <a:off x="606670" y="2399709"/>
            <a:ext cx="11003574" cy="2944396"/>
          </a:xfrm>
          <a:prstGeom prst="rect">
            <a:avLst/>
          </a:prstGeom>
          <a:noFill/>
        </p:spPr>
        <p:txBody>
          <a:bodyPr wrap="square" rtlCol="0">
            <a:spAutoFit/>
          </a:bodyPr>
          <a:lstStyle/>
          <a:p>
            <a:pPr>
              <a:spcBef>
                <a:spcPts val="1200"/>
              </a:spcBef>
            </a:pPr>
            <a:r>
              <a:rPr lang="en-US" dirty="0">
                <a:solidFill>
                  <a:srgbClr val="FFC000"/>
                </a:solidFill>
                <a:sym typeface="Wingdings 3" panose="05040102010807070707" pitchFamily="18" charset="2"/>
              </a:rPr>
              <a:t></a:t>
            </a:r>
            <a:r>
              <a:rPr lang="en-US" dirty="0">
                <a:sym typeface="Wingdings 3" panose="05040102010807070707" pitchFamily="18" charset="2"/>
              </a:rPr>
              <a:t> </a:t>
            </a:r>
            <a:r>
              <a:rPr lang="en-US" dirty="0"/>
              <a:t>General things to know about Mainnet and </a:t>
            </a:r>
            <a:r>
              <a:rPr lang="en-US" dirty="0" err="1"/>
              <a:t>Testnet</a:t>
            </a:r>
            <a:r>
              <a:rPr lang="en-US" dirty="0"/>
              <a:t>…</a:t>
            </a:r>
          </a:p>
          <a:p>
            <a:pPr marL="514350" indent="-230188">
              <a:spcBef>
                <a:spcPts val="1200"/>
              </a:spcBef>
              <a:buFont typeface="Wingdings" panose="05000000000000000000" pitchFamily="2" charset="2"/>
              <a:buChar char="§"/>
            </a:pPr>
            <a:r>
              <a:rPr lang="en-US" dirty="0"/>
              <a:t>There is only one Ethereum Mainnet, but multiple independent networks—</a:t>
            </a:r>
            <a:r>
              <a:rPr lang="en-US" dirty="0" err="1"/>
              <a:t>Testnets</a:t>
            </a:r>
            <a:r>
              <a:rPr lang="en-US" dirty="0"/>
              <a:t>, conforming to the same protocol rules can be created for testing and development purposes.</a:t>
            </a:r>
          </a:p>
          <a:p>
            <a:pPr marL="514350" indent="-230188">
              <a:spcBef>
                <a:spcPts val="400"/>
              </a:spcBef>
              <a:buFont typeface="Wingdings" panose="05000000000000000000" pitchFamily="2" charset="2"/>
              <a:buChar char="§"/>
            </a:pPr>
            <a:r>
              <a:rPr lang="en-US" dirty="0"/>
              <a:t>You can join a </a:t>
            </a:r>
            <a:r>
              <a:rPr lang="en-US" dirty="0" err="1"/>
              <a:t>Testnet</a:t>
            </a:r>
            <a:r>
              <a:rPr lang="en-US" dirty="0"/>
              <a:t> locally on your own computer for testing smart contracts and web3 apps.</a:t>
            </a:r>
          </a:p>
          <a:p>
            <a:pPr marL="514350" indent="-230188">
              <a:spcBef>
                <a:spcPts val="400"/>
              </a:spcBef>
              <a:buFont typeface="Wingdings" panose="05000000000000000000" pitchFamily="2" charset="2"/>
              <a:buChar char="§"/>
            </a:pPr>
            <a:r>
              <a:rPr lang="en-US" dirty="0"/>
              <a:t>Your Ethereum account will work across different </a:t>
            </a:r>
            <a:r>
              <a:rPr lang="en-US" dirty="0" err="1"/>
              <a:t>Testnets</a:t>
            </a:r>
            <a:r>
              <a:rPr lang="en-US" dirty="0"/>
              <a:t>, but your account balance and transaction history won't carry over from the Mainnet.</a:t>
            </a:r>
          </a:p>
          <a:p>
            <a:pPr marL="514350" indent="-230188">
              <a:spcBef>
                <a:spcPts val="400"/>
              </a:spcBef>
              <a:buFont typeface="Wingdings" panose="05000000000000000000" pitchFamily="2" charset="2"/>
              <a:buChar char="§"/>
            </a:pPr>
            <a:r>
              <a:rPr lang="en-US" dirty="0"/>
              <a:t>For testing purposes, it's useful to know which </a:t>
            </a:r>
            <a:r>
              <a:rPr lang="en-US" dirty="0" err="1"/>
              <a:t>Testnets</a:t>
            </a:r>
            <a:r>
              <a:rPr lang="en-US" dirty="0"/>
              <a:t> are available and how to get </a:t>
            </a:r>
            <a:r>
              <a:rPr lang="en-US" dirty="0" err="1"/>
              <a:t>Testnet</a:t>
            </a:r>
            <a:r>
              <a:rPr lang="en-US" dirty="0"/>
              <a:t> ETH to play around with. </a:t>
            </a:r>
          </a:p>
          <a:p>
            <a:pPr marL="514350" indent="-230188">
              <a:spcBef>
                <a:spcPts val="400"/>
              </a:spcBef>
              <a:buFont typeface="Wingdings" panose="05000000000000000000" pitchFamily="2" charset="2"/>
              <a:buChar char="§"/>
            </a:pPr>
            <a:r>
              <a:rPr lang="en-US" dirty="0"/>
              <a:t>For security considerations, don’t reuse Mainnet accounts on </a:t>
            </a:r>
            <a:r>
              <a:rPr lang="en-US" dirty="0" err="1"/>
              <a:t>Testnets</a:t>
            </a:r>
            <a:r>
              <a:rPr lang="en-US" dirty="0"/>
              <a:t> or vice versa.</a:t>
            </a:r>
          </a:p>
        </p:txBody>
      </p:sp>
    </p:spTree>
    <p:extLst>
      <p:ext uri="{BB962C8B-B14F-4D97-AF65-F5344CB8AC3E}">
        <p14:creationId xmlns:p14="http://schemas.microsoft.com/office/powerpoint/2010/main" val="3679174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ue logo with a swirl">
            <a:extLst>
              <a:ext uri="{FF2B5EF4-FFF2-40B4-BE49-F238E27FC236}">
                <a16:creationId xmlns:a16="http://schemas.microsoft.com/office/drawing/2014/main" id="{B55A99C0-B206-49AE-D938-6557028825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1997" y="6075485"/>
            <a:ext cx="862995" cy="675840"/>
          </a:xfrm>
          <a:prstGeom prst="rect">
            <a:avLst/>
          </a:prstGeom>
        </p:spPr>
      </p:pic>
      <p:sp>
        <p:nvSpPr>
          <p:cNvPr id="4" name="Title 3">
            <a:extLst>
              <a:ext uri="{FF2B5EF4-FFF2-40B4-BE49-F238E27FC236}">
                <a16:creationId xmlns:a16="http://schemas.microsoft.com/office/drawing/2014/main" id="{48DC5F26-E005-B433-2D9B-AE87F2A7532D}"/>
              </a:ext>
            </a:extLst>
          </p:cNvPr>
          <p:cNvSpPr>
            <a:spLocks noGrp="1"/>
          </p:cNvSpPr>
          <p:nvPr>
            <p:ph type="title" idx="4294967295"/>
          </p:nvPr>
        </p:nvSpPr>
        <p:spPr>
          <a:xfrm>
            <a:off x="606670" y="365125"/>
            <a:ext cx="10972800" cy="1325563"/>
          </a:xfrm>
        </p:spPr>
        <p:txBody>
          <a:bodyPr>
            <a:normAutofit fontScale="90000"/>
          </a:bodyPr>
          <a:lstStyle/>
          <a:p>
            <a:r>
              <a:rPr lang="en-US" sz="6000" dirty="0">
                <a:solidFill>
                  <a:srgbClr val="FFC000"/>
                </a:solidFill>
                <a:latin typeface="STXingkai" panose="02010800040101010101" pitchFamily="2" charset="-122"/>
                <a:ea typeface="STXingkai" panose="02010800040101010101" pitchFamily="2" charset="-122"/>
              </a:rPr>
              <a:t>3.</a:t>
            </a:r>
            <a:r>
              <a:rPr lang="en-US" sz="4400" dirty="0">
                <a:solidFill>
                  <a:srgbClr val="FFC000"/>
                </a:solidFill>
                <a:latin typeface="STXingkai" panose="02010800040101010101" pitchFamily="2" charset="-122"/>
                <a:ea typeface="STXingkai" panose="02010800040101010101" pitchFamily="2" charset="-122"/>
              </a:rPr>
              <a:t> </a:t>
            </a:r>
            <a:r>
              <a:rPr lang="en-US" dirty="0"/>
              <a:t>What are the different networks in Ethereum? Describe Mainnet vs. </a:t>
            </a:r>
            <a:r>
              <a:rPr lang="en-US" dirty="0" err="1"/>
              <a:t>Testnets</a:t>
            </a:r>
            <a:r>
              <a:rPr lang="en-US" dirty="0"/>
              <a:t>. Describe public vs. private networks </a:t>
            </a:r>
            <a:r>
              <a:rPr lang="en-US" dirty="0">
                <a:solidFill>
                  <a:srgbClr val="FFC000"/>
                </a:solidFill>
              </a:rPr>
              <a:t>(cont’d)</a:t>
            </a:r>
            <a:r>
              <a:rPr lang="en-US" dirty="0"/>
              <a:t>.</a:t>
            </a:r>
          </a:p>
        </p:txBody>
      </p:sp>
      <p:sp>
        <p:nvSpPr>
          <p:cNvPr id="6" name="TextBox 5">
            <a:extLst>
              <a:ext uri="{FF2B5EF4-FFF2-40B4-BE49-F238E27FC236}">
                <a16:creationId xmlns:a16="http://schemas.microsoft.com/office/drawing/2014/main" id="{08DF5353-6252-7A75-146D-F855B3969CB7}"/>
              </a:ext>
            </a:extLst>
          </p:cNvPr>
          <p:cNvSpPr txBox="1"/>
          <p:nvPr/>
        </p:nvSpPr>
        <p:spPr>
          <a:xfrm>
            <a:off x="606670" y="2322371"/>
            <a:ext cx="11003574" cy="2790508"/>
          </a:xfrm>
          <a:prstGeom prst="rect">
            <a:avLst/>
          </a:prstGeom>
          <a:noFill/>
        </p:spPr>
        <p:txBody>
          <a:bodyPr wrap="square" rtlCol="0">
            <a:spAutoFit/>
          </a:bodyPr>
          <a:lstStyle/>
          <a:p>
            <a:pPr>
              <a:spcBef>
                <a:spcPts val="1200"/>
              </a:spcBef>
            </a:pPr>
            <a:r>
              <a:rPr lang="en-US" dirty="0">
                <a:solidFill>
                  <a:srgbClr val="FFC000"/>
                </a:solidFill>
                <a:sym typeface="Wingdings 3" panose="05040102010807070707" pitchFamily="18" charset="2"/>
              </a:rPr>
              <a:t></a:t>
            </a:r>
            <a:r>
              <a:rPr lang="en-US" dirty="0">
                <a:sym typeface="Wingdings 3" panose="05040102010807070707" pitchFamily="18" charset="2"/>
              </a:rPr>
              <a:t> </a:t>
            </a:r>
            <a:r>
              <a:rPr lang="en-US" dirty="0"/>
              <a:t>Mainnet</a:t>
            </a:r>
          </a:p>
          <a:p>
            <a:pPr marL="285750" indent="-285750">
              <a:spcBef>
                <a:spcPts val="400"/>
              </a:spcBef>
              <a:buFont typeface="Wingdings" panose="05000000000000000000" pitchFamily="2" charset="2"/>
              <a:buChar char="§"/>
            </a:pPr>
            <a:r>
              <a:rPr lang="en-US" b="0" i="0" dirty="0">
                <a:effectLst/>
                <a:latin typeface="Inter"/>
              </a:rPr>
              <a:t>The live, operational version of the public Ethereum blockchain where real transactions and operations are executed and recorded on the distributed ledger.</a:t>
            </a:r>
          </a:p>
          <a:p>
            <a:pPr marL="285750" indent="-285750">
              <a:spcBef>
                <a:spcPts val="400"/>
              </a:spcBef>
              <a:buFont typeface="Wingdings" panose="05000000000000000000" pitchFamily="2" charset="2"/>
              <a:buChar char="§"/>
            </a:pPr>
            <a:r>
              <a:rPr lang="en-US" b="0" i="0" dirty="0">
                <a:effectLst/>
                <a:latin typeface="Inter"/>
              </a:rPr>
              <a:t>All the rules, consensus mechanisms, and security protocols are enforced—enabling you to transact with cryptocurrencies and conduct various operations on the network, such as smart contracts, token issuance, and decentralized applications (</a:t>
            </a:r>
            <a:r>
              <a:rPr lang="en-US" b="0" i="0" dirty="0" err="1">
                <a:effectLst/>
                <a:latin typeface="Inter"/>
              </a:rPr>
              <a:t>dapps</a:t>
            </a:r>
            <a:r>
              <a:rPr lang="en-US" b="0" i="0" dirty="0">
                <a:effectLst/>
                <a:latin typeface="Inter"/>
              </a:rPr>
              <a:t>).</a:t>
            </a:r>
            <a:endParaRPr lang="en-US" dirty="0"/>
          </a:p>
          <a:p>
            <a:pPr marL="285750" indent="-285750">
              <a:spcBef>
                <a:spcPts val="400"/>
              </a:spcBef>
              <a:buFont typeface="Wingdings" panose="05000000000000000000" pitchFamily="2" charset="2"/>
              <a:buChar char="§"/>
            </a:pPr>
            <a:r>
              <a:rPr lang="en-US" dirty="0"/>
              <a:t>Provides users with the confidence that their transactions are secure and immutable— and thus operating a successful Mainnet is vital to a blockchain's adoption.</a:t>
            </a:r>
          </a:p>
          <a:p>
            <a:pPr marL="285750" indent="-285750">
              <a:spcBef>
                <a:spcPts val="400"/>
              </a:spcBef>
              <a:buFont typeface="Wingdings" panose="05000000000000000000" pitchFamily="2" charset="2"/>
              <a:buChar char="§"/>
            </a:pPr>
            <a:r>
              <a:rPr lang="en-US" b="0" i="0" dirty="0">
                <a:solidFill>
                  <a:srgbClr val="4C4C4C"/>
                </a:solidFill>
                <a:effectLst/>
                <a:latin typeface="Inter"/>
              </a:rPr>
              <a:t>Ether prices refer to Mainnet ETH.</a:t>
            </a:r>
            <a:endParaRPr lang="en-US" dirty="0"/>
          </a:p>
        </p:txBody>
      </p:sp>
    </p:spTree>
    <p:extLst>
      <p:ext uri="{BB962C8B-B14F-4D97-AF65-F5344CB8AC3E}">
        <p14:creationId xmlns:p14="http://schemas.microsoft.com/office/powerpoint/2010/main" val="1035816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ue logo with a swirl">
            <a:extLst>
              <a:ext uri="{FF2B5EF4-FFF2-40B4-BE49-F238E27FC236}">
                <a16:creationId xmlns:a16="http://schemas.microsoft.com/office/drawing/2014/main" id="{B55A99C0-B206-49AE-D938-6557028825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1997" y="6075485"/>
            <a:ext cx="862995" cy="675840"/>
          </a:xfrm>
          <a:prstGeom prst="rect">
            <a:avLst/>
          </a:prstGeom>
        </p:spPr>
      </p:pic>
      <p:sp>
        <p:nvSpPr>
          <p:cNvPr id="4" name="Title 3">
            <a:extLst>
              <a:ext uri="{FF2B5EF4-FFF2-40B4-BE49-F238E27FC236}">
                <a16:creationId xmlns:a16="http://schemas.microsoft.com/office/drawing/2014/main" id="{48DC5F26-E005-B433-2D9B-AE87F2A7532D}"/>
              </a:ext>
            </a:extLst>
          </p:cNvPr>
          <p:cNvSpPr>
            <a:spLocks noGrp="1"/>
          </p:cNvSpPr>
          <p:nvPr>
            <p:ph type="title" idx="4294967295"/>
          </p:nvPr>
        </p:nvSpPr>
        <p:spPr>
          <a:xfrm>
            <a:off x="606670" y="365125"/>
            <a:ext cx="10972800" cy="1325563"/>
          </a:xfrm>
        </p:spPr>
        <p:txBody>
          <a:bodyPr>
            <a:normAutofit fontScale="90000"/>
          </a:bodyPr>
          <a:lstStyle/>
          <a:p>
            <a:r>
              <a:rPr lang="en-US" sz="6000" dirty="0">
                <a:solidFill>
                  <a:srgbClr val="FFC000"/>
                </a:solidFill>
                <a:latin typeface="STXingkai" panose="02010800040101010101" pitchFamily="2" charset="-122"/>
                <a:ea typeface="STXingkai" panose="02010800040101010101" pitchFamily="2" charset="-122"/>
              </a:rPr>
              <a:t>3.</a:t>
            </a:r>
            <a:r>
              <a:rPr lang="en-US" sz="4400" dirty="0">
                <a:solidFill>
                  <a:srgbClr val="FFC000"/>
                </a:solidFill>
                <a:latin typeface="STXingkai" panose="02010800040101010101" pitchFamily="2" charset="-122"/>
                <a:ea typeface="STXingkai" panose="02010800040101010101" pitchFamily="2" charset="-122"/>
              </a:rPr>
              <a:t> </a:t>
            </a:r>
            <a:r>
              <a:rPr lang="en-US" dirty="0"/>
              <a:t>What are the different networks in Ethereum? Describe Mainnet vs. </a:t>
            </a:r>
            <a:r>
              <a:rPr lang="en-US" dirty="0" err="1"/>
              <a:t>Testnets</a:t>
            </a:r>
            <a:r>
              <a:rPr lang="en-US" dirty="0"/>
              <a:t>. Describe public vs. private networks </a:t>
            </a:r>
            <a:r>
              <a:rPr lang="en-US" dirty="0">
                <a:solidFill>
                  <a:srgbClr val="FFC000"/>
                </a:solidFill>
              </a:rPr>
              <a:t>(cont’d)</a:t>
            </a:r>
            <a:r>
              <a:rPr lang="en-US" dirty="0"/>
              <a:t>.</a:t>
            </a:r>
          </a:p>
        </p:txBody>
      </p:sp>
      <p:sp>
        <p:nvSpPr>
          <p:cNvPr id="6" name="TextBox 5">
            <a:extLst>
              <a:ext uri="{FF2B5EF4-FFF2-40B4-BE49-F238E27FC236}">
                <a16:creationId xmlns:a16="http://schemas.microsoft.com/office/drawing/2014/main" id="{08DF5353-6252-7A75-146D-F855B3969CB7}"/>
              </a:ext>
            </a:extLst>
          </p:cNvPr>
          <p:cNvSpPr txBox="1"/>
          <p:nvPr/>
        </p:nvSpPr>
        <p:spPr>
          <a:xfrm>
            <a:off x="606670" y="2237269"/>
            <a:ext cx="11003574" cy="4514056"/>
          </a:xfrm>
          <a:prstGeom prst="rect">
            <a:avLst/>
          </a:prstGeom>
          <a:noFill/>
        </p:spPr>
        <p:txBody>
          <a:bodyPr wrap="square" rtlCol="0">
            <a:spAutoFit/>
          </a:bodyPr>
          <a:lstStyle/>
          <a:p>
            <a:pPr>
              <a:spcBef>
                <a:spcPts val="1200"/>
              </a:spcBef>
            </a:pPr>
            <a:r>
              <a:rPr lang="en-US" dirty="0">
                <a:solidFill>
                  <a:srgbClr val="FFC000"/>
                </a:solidFill>
                <a:sym typeface="Wingdings 3" panose="05040102010807070707" pitchFamily="18" charset="2"/>
              </a:rPr>
              <a:t></a:t>
            </a:r>
            <a:r>
              <a:rPr lang="en-US" dirty="0">
                <a:sym typeface="Wingdings 3" panose="05040102010807070707" pitchFamily="18" charset="2"/>
              </a:rPr>
              <a:t> </a:t>
            </a:r>
            <a:r>
              <a:rPr lang="en-US" dirty="0" err="1"/>
              <a:t>Testnet</a:t>
            </a:r>
            <a:endParaRPr lang="en-US" dirty="0"/>
          </a:p>
          <a:p>
            <a:pPr marL="285750" indent="-285750">
              <a:spcBef>
                <a:spcPts val="400"/>
              </a:spcBef>
              <a:buFont typeface="Wingdings" panose="05000000000000000000" pitchFamily="2" charset="2"/>
              <a:buChar char="§"/>
            </a:pPr>
            <a:r>
              <a:rPr lang="en-US" dirty="0"/>
              <a:t>A version of the blockchain network that is used for testing purposes. It is a simulated version </a:t>
            </a:r>
            <a:r>
              <a:rPr lang="en-US" dirty="0" err="1"/>
              <a:t>mainnet</a:t>
            </a:r>
            <a:r>
              <a:rPr lang="en-US" dirty="0"/>
              <a:t> that enables users to explore new ideas and test applications without losing funds or impacting the </a:t>
            </a:r>
            <a:r>
              <a:rPr lang="en-US" dirty="0" err="1"/>
              <a:t>mainnet</a:t>
            </a:r>
            <a:r>
              <a:rPr lang="en-US" dirty="0"/>
              <a:t>. </a:t>
            </a:r>
          </a:p>
          <a:p>
            <a:pPr marL="285750" indent="-285750">
              <a:spcBef>
                <a:spcPts val="400"/>
              </a:spcBef>
              <a:buFont typeface="Wingdings" panose="05000000000000000000" pitchFamily="2" charset="2"/>
              <a:buChar char="§"/>
            </a:pPr>
            <a:r>
              <a:rPr lang="en-US" b="0" i="0" dirty="0">
                <a:effectLst/>
                <a:latin typeface="Inter"/>
              </a:rPr>
              <a:t>Most </a:t>
            </a:r>
            <a:r>
              <a:rPr lang="en-US" b="0" i="0" dirty="0" err="1">
                <a:effectLst/>
                <a:latin typeface="Inter"/>
              </a:rPr>
              <a:t>testnets</a:t>
            </a:r>
            <a:r>
              <a:rPr lang="en-US" b="0" i="0" dirty="0">
                <a:effectLst/>
                <a:latin typeface="Inter"/>
              </a:rPr>
              <a:t> start by using a permissioned </a:t>
            </a:r>
            <a:r>
              <a:rPr lang="en-US" b="0" i="1" dirty="0">
                <a:effectLst/>
                <a:latin typeface="Inter"/>
              </a:rPr>
              <a:t>proof-of-authority</a:t>
            </a:r>
            <a:r>
              <a:rPr lang="en-US" b="0" i="0" dirty="0">
                <a:effectLst/>
                <a:latin typeface="Inter"/>
              </a:rPr>
              <a:t> consensus mechanism. This means a small number of nodes are chosen to validate transactions and create new blocks – staking their identity in the process. Alternatively, some </a:t>
            </a:r>
            <a:r>
              <a:rPr lang="en-US" b="0" i="0" dirty="0" err="1">
                <a:effectLst/>
                <a:latin typeface="Inter"/>
              </a:rPr>
              <a:t>testnets</a:t>
            </a:r>
            <a:r>
              <a:rPr lang="en-US" b="0" i="0" dirty="0">
                <a:effectLst/>
                <a:latin typeface="Inter"/>
              </a:rPr>
              <a:t> feature an </a:t>
            </a:r>
            <a:r>
              <a:rPr lang="en-US" b="0" i="1" dirty="0">
                <a:effectLst/>
                <a:latin typeface="Inter"/>
              </a:rPr>
              <a:t>open proof-of-stake</a:t>
            </a:r>
            <a:r>
              <a:rPr lang="en-US" b="0" i="0" dirty="0">
                <a:effectLst/>
                <a:latin typeface="Inter"/>
              </a:rPr>
              <a:t> consensus mechanism where everyone can test running a validator, just like Ethereum Mainnet.</a:t>
            </a:r>
          </a:p>
          <a:p>
            <a:pPr marL="285750" indent="-285750">
              <a:spcBef>
                <a:spcPts val="400"/>
              </a:spcBef>
              <a:buFont typeface="Wingdings" panose="05000000000000000000" pitchFamily="2" charset="2"/>
              <a:buChar char="§"/>
            </a:pPr>
            <a:r>
              <a:rPr lang="en-US" dirty="0"/>
              <a:t>Since Ether (ETH) is necessary to interact with Ethereum (including </a:t>
            </a:r>
            <a:r>
              <a:rPr lang="en-US" dirty="0" err="1"/>
              <a:t>testnets</a:t>
            </a:r>
            <a:r>
              <a:rPr lang="en-US" dirty="0"/>
              <a:t>), you can get free </a:t>
            </a:r>
            <a:r>
              <a:rPr lang="en-US" dirty="0" err="1"/>
              <a:t>testnet</a:t>
            </a:r>
            <a:r>
              <a:rPr lang="en-US" dirty="0"/>
              <a:t> ETH from </a:t>
            </a:r>
            <a:r>
              <a:rPr lang="en-US" i="1" dirty="0"/>
              <a:t>crypto faucets</a:t>
            </a:r>
            <a:r>
              <a:rPr lang="en-US" dirty="0"/>
              <a:t>. Most faucets are webapps.</a:t>
            </a:r>
          </a:p>
          <a:p>
            <a:pPr marL="285750" indent="-285750">
              <a:spcBef>
                <a:spcPts val="400"/>
              </a:spcBef>
              <a:buFont typeface="Wingdings" panose="05000000000000000000" pitchFamily="2" charset="2"/>
              <a:buChar char="§"/>
            </a:pPr>
            <a:r>
              <a:rPr lang="en-US" dirty="0"/>
              <a:t>A </a:t>
            </a:r>
            <a:r>
              <a:rPr lang="en-US" dirty="0" err="1"/>
              <a:t>devnet</a:t>
            </a:r>
            <a:r>
              <a:rPr lang="en-US" dirty="0"/>
              <a:t> can either be local/private (in which case it's only running on a single machine for development and is very lightweight and fast) or public </a:t>
            </a:r>
            <a:r>
              <a:rPr lang="en-US" dirty="0" err="1"/>
              <a:t>testnet</a:t>
            </a:r>
            <a:r>
              <a:rPr lang="en-US" dirty="0"/>
              <a:t> with "fake gas" so it doesn't cost anything to use.</a:t>
            </a:r>
          </a:p>
          <a:p>
            <a:pPr marL="914400" lvl="1">
              <a:spcBef>
                <a:spcPts val="400"/>
              </a:spcBef>
            </a:pPr>
            <a:r>
              <a:rPr lang="en-US" sz="1600" dirty="0">
                <a:solidFill>
                  <a:srgbClr val="0070C0"/>
                </a:solidFill>
              </a:rPr>
              <a:t>Gas is the fee required to successfully conduct a transaction or execute a contract on the Ethereum blockchain platform.</a:t>
            </a:r>
          </a:p>
          <a:p>
            <a:pPr marL="285750" indent="-285750">
              <a:spcBef>
                <a:spcPts val="400"/>
              </a:spcBef>
              <a:buFont typeface="Wingdings" panose="05000000000000000000" pitchFamily="2" charset="2"/>
              <a:buChar char="§"/>
            </a:pPr>
            <a:r>
              <a:rPr lang="en-US" dirty="0"/>
              <a:t>The two public </a:t>
            </a:r>
            <a:r>
              <a:rPr lang="en-US" dirty="0" err="1"/>
              <a:t>testnets</a:t>
            </a:r>
            <a:r>
              <a:rPr lang="en-US" dirty="0"/>
              <a:t> that client developers are currently maintaining are </a:t>
            </a:r>
            <a:r>
              <a:rPr lang="en-US" i="1" dirty="0" err="1"/>
              <a:t>Sepolia</a:t>
            </a:r>
            <a:r>
              <a:rPr lang="en-US" dirty="0"/>
              <a:t> and </a:t>
            </a:r>
            <a:r>
              <a:rPr lang="en-US" i="1" dirty="0" err="1"/>
              <a:t>Goerli</a:t>
            </a:r>
            <a:r>
              <a:rPr lang="en-US" dirty="0"/>
              <a:t>.</a:t>
            </a:r>
          </a:p>
          <a:p>
            <a:pPr marL="914400">
              <a:spcBef>
                <a:spcPts val="400"/>
              </a:spcBef>
            </a:pPr>
            <a:r>
              <a:rPr lang="en-US" sz="1600" dirty="0" err="1">
                <a:solidFill>
                  <a:srgbClr val="0070C0"/>
                </a:solidFill>
              </a:rPr>
              <a:t>Sepolia</a:t>
            </a:r>
            <a:r>
              <a:rPr lang="en-US" sz="1600" dirty="0">
                <a:solidFill>
                  <a:srgbClr val="0070C0"/>
                </a:solidFill>
              </a:rPr>
              <a:t> is the recommended default </a:t>
            </a:r>
            <a:r>
              <a:rPr lang="en-US" sz="1600" dirty="0" err="1">
                <a:solidFill>
                  <a:srgbClr val="0070C0"/>
                </a:solidFill>
              </a:rPr>
              <a:t>testnet</a:t>
            </a:r>
            <a:r>
              <a:rPr lang="en-US" sz="1600" dirty="0">
                <a:solidFill>
                  <a:srgbClr val="0070C0"/>
                </a:solidFill>
              </a:rPr>
              <a:t> for application development. Because it’s fairly new, its state and history are both quite small. Therefore, the network is quick to sync to and that running a node on it requires less storage.</a:t>
            </a:r>
          </a:p>
        </p:txBody>
      </p:sp>
    </p:spTree>
    <p:extLst>
      <p:ext uri="{BB962C8B-B14F-4D97-AF65-F5344CB8AC3E}">
        <p14:creationId xmlns:p14="http://schemas.microsoft.com/office/powerpoint/2010/main" val="3438391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ue logo with a swirl">
            <a:extLst>
              <a:ext uri="{FF2B5EF4-FFF2-40B4-BE49-F238E27FC236}">
                <a16:creationId xmlns:a16="http://schemas.microsoft.com/office/drawing/2014/main" id="{B55A99C0-B206-49AE-D938-6557028825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1997" y="6075485"/>
            <a:ext cx="862995" cy="675840"/>
          </a:xfrm>
          <a:prstGeom prst="rect">
            <a:avLst/>
          </a:prstGeom>
        </p:spPr>
      </p:pic>
      <p:sp>
        <p:nvSpPr>
          <p:cNvPr id="4" name="Title 3">
            <a:extLst>
              <a:ext uri="{FF2B5EF4-FFF2-40B4-BE49-F238E27FC236}">
                <a16:creationId xmlns:a16="http://schemas.microsoft.com/office/drawing/2014/main" id="{48DC5F26-E005-B433-2D9B-AE87F2A7532D}"/>
              </a:ext>
            </a:extLst>
          </p:cNvPr>
          <p:cNvSpPr>
            <a:spLocks noGrp="1"/>
          </p:cNvSpPr>
          <p:nvPr>
            <p:ph type="title" idx="4294967295"/>
          </p:nvPr>
        </p:nvSpPr>
        <p:spPr>
          <a:xfrm>
            <a:off x="606670" y="365125"/>
            <a:ext cx="10972800" cy="1325563"/>
          </a:xfrm>
        </p:spPr>
        <p:txBody>
          <a:bodyPr>
            <a:normAutofit fontScale="90000"/>
          </a:bodyPr>
          <a:lstStyle/>
          <a:p>
            <a:r>
              <a:rPr lang="en-US" sz="6000" dirty="0">
                <a:solidFill>
                  <a:srgbClr val="FFC000"/>
                </a:solidFill>
                <a:latin typeface="STXingkai" panose="02010800040101010101" pitchFamily="2" charset="-122"/>
                <a:ea typeface="STXingkai" panose="02010800040101010101" pitchFamily="2" charset="-122"/>
              </a:rPr>
              <a:t>3.</a:t>
            </a:r>
            <a:r>
              <a:rPr lang="en-US" sz="4400" dirty="0">
                <a:solidFill>
                  <a:srgbClr val="FFC000"/>
                </a:solidFill>
                <a:latin typeface="STXingkai" panose="02010800040101010101" pitchFamily="2" charset="-122"/>
                <a:ea typeface="STXingkai" panose="02010800040101010101" pitchFamily="2" charset="-122"/>
              </a:rPr>
              <a:t> </a:t>
            </a:r>
            <a:r>
              <a:rPr lang="en-US" dirty="0"/>
              <a:t>What are the different networks in Ethereum? Describe Mainnet vs. </a:t>
            </a:r>
            <a:r>
              <a:rPr lang="en-US" dirty="0" err="1"/>
              <a:t>Testnets</a:t>
            </a:r>
            <a:r>
              <a:rPr lang="en-US" dirty="0"/>
              <a:t>. Describe public vs. private networks </a:t>
            </a:r>
            <a:r>
              <a:rPr lang="en-US" dirty="0">
                <a:solidFill>
                  <a:srgbClr val="FFC000"/>
                </a:solidFill>
              </a:rPr>
              <a:t>(cont’d)</a:t>
            </a:r>
            <a:r>
              <a:rPr lang="en-US" dirty="0"/>
              <a:t>.</a:t>
            </a:r>
          </a:p>
        </p:txBody>
      </p:sp>
      <p:sp>
        <p:nvSpPr>
          <p:cNvPr id="6" name="TextBox 5">
            <a:extLst>
              <a:ext uri="{FF2B5EF4-FFF2-40B4-BE49-F238E27FC236}">
                <a16:creationId xmlns:a16="http://schemas.microsoft.com/office/drawing/2014/main" id="{08DF5353-6252-7A75-146D-F855B3969CB7}"/>
              </a:ext>
            </a:extLst>
          </p:cNvPr>
          <p:cNvSpPr txBox="1"/>
          <p:nvPr/>
        </p:nvSpPr>
        <p:spPr>
          <a:xfrm>
            <a:off x="575896" y="2254133"/>
            <a:ext cx="11003574" cy="4052391"/>
          </a:xfrm>
          <a:prstGeom prst="rect">
            <a:avLst/>
          </a:prstGeom>
          <a:noFill/>
        </p:spPr>
        <p:txBody>
          <a:bodyPr wrap="square" rtlCol="0">
            <a:spAutoFit/>
          </a:bodyPr>
          <a:lstStyle/>
          <a:p>
            <a:pPr>
              <a:spcBef>
                <a:spcPts val="1200"/>
              </a:spcBef>
            </a:pPr>
            <a:r>
              <a:rPr lang="en-US" b="1" dirty="0"/>
              <a:t>Private network</a:t>
            </a:r>
            <a:endParaRPr lang="en-US" dirty="0"/>
          </a:p>
          <a:p>
            <a:pPr marL="285750" indent="-285750">
              <a:spcBef>
                <a:spcPts val="400"/>
              </a:spcBef>
              <a:buFont typeface="Wingdings" panose="05000000000000000000" pitchFamily="2" charset="2"/>
              <a:buChar char="§"/>
            </a:pPr>
            <a:r>
              <a:rPr lang="en-US" b="0" i="0" dirty="0">
                <a:effectLst/>
                <a:latin typeface="Inter"/>
              </a:rPr>
              <a:t>An Ethereum network is private if its nodes are not connected to a public network (p</a:t>
            </a:r>
            <a:r>
              <a:rPr lang="en-US" dirty="0"/>
              <a:t>ublic </a:t>
            </a:r>
            <a:r>
              <a:rPr lang="en-US" dirty="0" err="1"/>
              <a:t>mainnet</a:t>
            </a:r>
            <a:r>
              <a:rPr lang="en-US" b="0" i="0" dirty="0">
                <a:effectLst/>
                <a:latin typeface="Inter"/>
              </a:rPr>
              <a:t> or a </a:t>
            </a:r>
            <a:r>
              <a:rPr lang="en-US" b="0" i="0" dirty="0" err="1">
                <a:effectLst/>
                <a:latin typeface="Inter"/>
              </a:rPr>
              <a:t>testnet</a:t>
            </a:r>
            <a:r>
              <a:rPr lang="en-US" b="0" i="0" dirty="0">
                <a:effectLst/>
                <a:latin typeface="Inter"/>
              </a:rPr>
              <a:t>). Private only means reserved or isolated, rather than protected or secure.</a:t>
            </a:r>
            <a:endParaRPr lang="en-US" dirty="0"/>
          </a:p>
          <a:p>
            <a:pPr marL="285750" indent="-285750">
              <a:spcBef>
                <a:spcPts val="400"/>
              </a:spcBef>
              <a:buFont typeface="Wingdings" panose="05000000000000000000" pitchFamily="2" charset="2"/>
              <a:buChar char="§"/>
            </a:pPr>
            <a:r>
              <a:rPr lang="en-US" dirty="0"/>
              <a:t>To develop an Ethereum application, you'll want to run it on a private network to see how it works before deploying it. Similar to how you create a local server on your computer for web development, you can create a local blockchain instance to test your </a:t>
            </a:r>
            <a:r>
              <a:rPr lang="en-US" dirty="0" err="1"/>
              <a:t>dapp</a:t>
            </a:r>
            <a:r>
              <a:rPr lang="en-US" dirty="0"/>
              <a:t>. This allows for much faster iteration than a public </a:t>
            </a:r>
            <a:r>
              <a:rPr lang="en-US" dirty="0" err="1"/>
              <a:t>testnet</a:t>
            </a:r>
            <a:r>
              <a:rPr lang="en-US" dirty="0"/>
              <a:t>. &lt;Using a public </a:t>
            </a:r>
            <a:r>
              <a:rPr lang="en-US" dirty="0" err="1"/>
              <a:t>Testnet</a:t>
            </a:r>
            <a:r>
              <a:rPr lang="en-US" dirty="0"/>
              <a:t> may suffice in some cases&gt;</a:t>
            </a:r>
          </a:p>
          <a:p>
            <a:pPr>
              <a:spcBef>
                <a:spcPts val="1200"/>
              </a:spcBef>
            </a:pPr>
            <a:r>
              <a:rPr lang="en-US" b="1" dirty="0"/>
              <a:t>Public network</a:t>
            </a:r>
            <a:endParaRPr lang="en-US" dirty="0"/>
          </a:p>
          <a:p>
            <a:pPr marL="285750" indent="-285750">
              <a:spcBef>
                <a:spcPts val="400"/>
              </a:spcBef>
              <a:buFont typeface="Wingdings" panose="05000000000000000000" pitchFamily="2" charset="2"/>
              <a:buChar char="§"/>
            </a:pPr>
            <a:r>
              <a:rPr lang="en-US" dirty="0"/>
              <a:t>Public networks are accessible to anyone with an internet connection. Anyone can read or create transactions on a public blockchain and validate the transactions being executed. The consensus among peers decides on the inclusion of transactions and the state of the network. </a:t>
            </a:r>
          </a:p>
          <a:p>
            <a:pPr marL="285750" indent="-285750">
              <a:spcBef>
                <a:spcPts val="400"/>
              </a:spcBef>
              <a:buFont typeface="Wingdings" panose="05000000000000000000" pitchFamily="2" charset="2"/>
              <a:buChar char="§"/>
            </a:pPr>
            <a:r>
              <a:rPr lang="en-US" dirty="0"/>
              <a:t>Mainnet is the primary public Ethereum production blockchain, where actual-value transactions occur on the distributed ledger.</a:t>
            </a:r>
          </a:p>
        </p:txBody>
      </p:sp>
    </p:spTree>
    <p:extLst>
      <p:ext uri="{BB962C8B-B14F-4D97-AF65-F5344CB8AC3E}">
        <p14:creationId xmlns:p14="http://schemas.microsoft.com/office/powerpoint/2010/main" val="6949865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2168</TotalTime>
  <Words>2547</Words>
  <Application>Microsoft Office PowerPoint</Application>
  <PresentationFormat>Widescreen</PresentationFormat>
  <Paragraphs>96</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STXingkai</vt:lpstr>
      <vt:lpstr>Arial</vt:lpstr>
      <vt:lpstr>Calibri</vt:lpstr>
      <vt:lpstr>Calibri Light</vt:lpstr>
      <vt:lpstr>Google Sans</vt:lpstr>
      <vt:lpstr>Inter</vt:lpstr>
      <vt:lpstr>Wingdings</vt:lpstr>
      <vt:lpstr>Office Theme</vt:lpstr>
      <vt:lpstr>Understanding Ethereum &amp; Blockchain</vt:lpstr>
      <vt:lpstr>1. What makes Ethereum unique as a blockchain?</vt:lpstr>
      <vt:lpstr>1. What makes Ethereum unique as a blockchain (cont’d)?</vt:lpstr>
      <vt:lpstr>2. What is the role of an execution client and consensus client in Ethereum?</vt:lpstr>
      <vt:lpstr>3. What are the different networks in Ethereum? Describe Mainnet vs. Testnets. Describe public vs. private networks.</vt:lpstr>
      <vt:lpstr>3. What are the different networks in Ethereum? Describe Mainnet vs. Testnets. Describe public vs. private networks (cont’d).</vt:lpstr>
      <vt:lpstr>3. What are the different networks in Ethereum? Describe Mainnet vs. Testnets. Describe public vs. private networks (cont’d).</vt:lpstr>
      <vt:lpstr>3. What are the different networks in Ethereum? Describe Mainnet vs. Testnets. Describe public vs. private networks (cont’d).</vt:lpstr>
      <vt:lpstr>3. What are the different networks in Ethereum? Describe Mainnet vs. Testnets. Describe public vs. private networks (cont’d).</vt:lpstr>
      <vt:lpstr>4. How does proof-of-stake work in Ethereum?</vt:lpstr>
      <vt:lpstr>4. How does proof-of-stake work in Ethereum? (cont’d)</vt:lpstr>
      <vt:lpstr>5. What is the Ethereum JSON-RPC API?</vt:lpstr>
      <vt:lpstr>6. How does Ethereum governance work?</vt:lpstr>
      <vt:lpstr>6. How does Ethereum governance work? (cont’d)</vt:lpstr>
      <vt:lpstr>6. How does Ethereum governance work? (cont’d)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Ethereum &amp; Blockchain</dc:title>
  <dc:creator>Mike Sanko</dc:creator>
  <cp:lastModifiedBy>Mike Sanko</cp:lastModifiedBy>
  <cp:revision>68</cp:revision>
  <dcterms:created xsi:type="dcterms:W3CDTF">2023-08-23T02:52:54Z</dcterms:created>
  <dcterms:modified xsi:type="dcterms:W3CDTF">2023-08-25T18:22:27Z</dcterms:modified>
</cp:coreProperties>
</file>