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42"/>
  </p:notesMasterIdLst>
  <p:sldIdLst>
    <p:sldId id="256" r:id="rId2"/>
    <p:sldId id="257" r:id="rId3"/>
    <p:sldId id="299" r:id="rId4"/>
    <p:sldId id="273" r:id="rId5"/>
    <p:sldId id="258" r:id="rId6"/>
    <p:sldId id="268" r:id="rId7"/>
    <p:sldId id="297" r:id="rId8"/>
    <p:sldId id="259" r:id="rId9"/>
    <p:sldId id="298" r:id="rId10"/>
    <p:sldId id="275" r:id="rId11"/>
    <p:sldId id="260" r:id="rId12"/>
    <p:sldId id="288" r:id="rId13"/>
    <p:sldId id="261" r:id="rId14"/>
    <p:sldId id="300" r:id="rId15"/>
    <p:sldId id="287" r:id="rId16"/>
    <p:sldId id="284" r:id="rId17"/>
    <p:sldId id="285" r:id="rId18"/>
    <p:sldId id="282" r:id="rId19"/>
    <p:sldId id="280" r:id="rId20"/>
    <p:sldId id="295" r:id="rId21"/>
    <p:sldId id="302" r:id="rId22"/>
    <p:sldId id="296" r:id="rId23"/>
    <p:sldId id="272" r:id="rId24"/>
    <p:sldId id="283" r:id="rId25"/>
    <p:sldId id="289" r:id="rId26"/>
    <p:sldId id="286" r:id="rId27"/>
    <p:sldId id="290" r:id="rId28"/>
    <p:sldId id="291" r:id="rId29"/>
    <p:sldId id="292" r:id="rId30"/>
    <p:sldId id="293" r:id="rId31"/>
    <p:sldId id="294" r:id="rId32"/>
    <p:sldId id="263" r:id="rId33"/>
    <p:sldId id="265" r:id="rId34"/>
    <p:sldId id="301" r:id="rId35"/>
    <p:sldId id="269" r:id="rId36"/>
    <p:sldId id="270" r:id="rId37"/>
    <p:sldId id="271" r:id="rId38"/>
    <p:sldId id="303" r:id="rId39"/>
    <p:sldId id="281"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5"/>
    <p:restoredTop sz="97690"/>
  </p:normalViewPr>
  <p:slideViewPr>
    <p:cSldViewPr snapToGrid="0">
      <p:cViewPr varScale="1">
        <p:scale>
          <a:sx n="204" d="100"/>
          <a:sy n="204" d="100"/>
        </p:scale>
        <p:origin x="248" y="208"/>
      </p:cViewPr>
      <p:guideLst/>
    </p:cSldViewPr>
  </p:slideViewPr>
  <p:outlineViewPr>
    <p:cViewPr>
      <p:scale>
        <a:sx n="33" d="100"/>
        <a:sy n="33" d="100"/>
      </p:scale>
      <p:origin x="0" y="-54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09898-ABB9-6D4A-809D-0357C723F7F0}" type="datetimeFigureOut">
              <a:rPr lang="en-US" smtClean="0"/>
              <a:t>2/14/24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09B7C-B605-B143-AC71-B4B916F4A226}" type="slidenum">
              <a:rPr lang="en-US" smtClean="0"/>
              <a:t>‹#›</a:t>
            </a:fld>
            <a:endParaRPr lang="en-US"/>
          </a:p>
        </p:txBody>
      </p:sp>
    </p:spTree>
    <p:extLst>
      <p:ext uri="{BB962C8B-B14F-4D97-AF65-F5344CB8AC3E}">
        <p14:creationId xmlns:p14="http://schemas.microsoft.com/office/powerpoint/2010/main" val="23494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10</a:t>
            </a:fld>
            <a:endParaRPr lang="en-US"/>
          </a:p>
        </p:txBody>
      </p:sp>
    </p:spTree>
    <p:extLst>
      <p:ext uri="{BB962C8B-B14F-4D97-AF65-F5344CB8AC3E}">
        <p14:creationId xmlns:p14="http://schemas.microsoft.com/office/powerpoint/2010/main" val="114742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25</a:t>
            </a:fld>
            <a:endParaRPr lang="en-US"/>
          </a:p>
        </p:txBody>
      </p:sp>
    </p:spTree>
    <p:extLst>
      <p:ext uri="{BB962C8B-B14F-4D97-AF65-F5344CB8AC3E}">
        <p14:creationId xmlns:p14="http://schemas.microsoft.com/office/powerpoint/2010/main" val="2918637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26</a:t>
            </a:fld>
            <a:endParaRPr lang="en-US"/>
          </a:p>
        </p:txBody>
      </p:sp>
    </p:spTree>
    <p:extLst>
      <p:ext uri="{BB962C8B-B14F-4D97-AF65-F5344CB8AC3E}">
        <p14:creationId xmlns:p14="http://schemas.microsoft.com/office/powerpoint/2010/main" val="1223219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27</a:t>
            </a:fld>
            <a:endParaRPr lang="en-US"/>
          </a:p>
        </p:txBody>
      </p:sp>
    </p:spTree>
    <p:extLst>
      <p:ext uri="{BB962C8B-B14F-4D97-AF65-F5344CB8AC3E}">
        <p14:creationId xmlns:p14="http://schemas.microsoft.com/office/powerpoint/2010/main" val="404330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28</a:t>
            </a:fld>
            <a:endParaRPr lang="en-US"/>
          </a:p>
        </p:txBody>
      </p:sp>
    </p:spTree>
    <p:extLst>
      <p:ext uri="{BB962C8B-B14F-4D97-AF65-F5344CB8AC3E}">
        <p14:creationId xmlns:p14="http://schemas.microsoft.com/office/powerpoint/2010/main" val="8815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29</a:t>
            </a:fld>
            <a:endParaRPr lang="en-US"/>
          </a:p>
        </p:txBody>
      </p:sp>
    </p:spTree>
    <p:extLst>
      <p:ext uri="{BB962C8B-B14F-4D97-AF65-F5344CB8AC3E}">
        <p14:creationId xmlns:p14="http://schemas.microsoft.com/office/powerpoint/2010/main" val="2579352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30</a:t>
            </a:fld>
            <a:endParaRPr lang="en-US"/>
          </a:p>
        </p:txBody>
      </p:sp>
    </p:spTree>
    <p:extLst>
      <p:ext uri="{BB962C8B-B14F-4D97-AF65-F5344CB8AC3E}">
        <p14:creationId xmlns:p14="http://schemas.microsoft.com/office/powerpoint/2010/main" val="67816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31</a:t>
            </a:fld>
            <a:endParaRPr lang="en-US"/>
          </a:p>
        </p:txBody>
      </p:sp>
    </p:spTree>
    <p:extLst>
      <p:ext uri="{BB962C8B-B14F-4D97-AF65-F5344CB8AC3E}">
        <p14:creationId xmlns:p14="http://schemas.microsoft.com/office/powerpoint/2010/main" val="331050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11</a:t>
            </a:fld>
            <a:endParaRPr lang="en-US"/>
          </a:p>
        </p:txBody>
      </p:sp>
    </p:spTree>
    <p:extLst>
      <p:ext uri="{BB962C8B-B14F-4D97-AF65-F5344CB8AC3E}">
        <p14:creationId xmlns:p14="http://schemas.microsoft.com/office/powerpoint/2010/main" val="223354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12</a:t>
            </a:fld>
            <a:endParaRPr lang="en-US"/>
          </a:p>
        </p:txBody>
      </p:sp>
    </p:spTree>
    <p:extLst>
      <p:ext uri="{BB962C8B-B14F-4D97-AF65-F5344CB8AC3E}">
        <p14:creationId xmlns:p14="http://schemas.microsoft.com/office/powerpoint/2010/main" val="233687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13</a:t>
            </a:fld>
            <a:endParaRPr lang="en-US"/>
          </a:p>
        </p:txBody>
      </p:sp>
    </p:spTree>
    <p:extLst>
      <p:ext uri="{BB962C8B-B14F-4D97-AF65-F5344CB8AC3E}">
        <p14:creationId xmlns:p14="http://schemas.microsoft.com/office/powerpoint/2010/main" val="11702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14</a:t>
            </a:fld>
            <a:endParaRPr lang="en-US"/>
          </a:p>
        </p:txBody>
      </p:sp>
    </p:spTree>
    <p:extLst>
      <p:ext uri="{BB962C8B-B14F-4D97-AF65-F5344CB8AC3E}">
        <p14:creationId xmlns:p14="http://schemas.microsoft.com/office/powerpoint/2010/main" val="1409597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15</a:t>
            </a:fld>
            <a:endParaRPr lang="en-US"/>
          </a:p>
        </p:txBody>
      </p:sp>
    </p:spTree>
    <p:extLst>
      <p:ext uri="{BB962C8B-B14F-4D97-AF65-F5344CB8AC3E}">
        <p14:creationId xmlns:p14="http://schemas.microsoft.com/office/powerpoint/2010/main" val="167639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16</a:t>
            </a:fld>
            <a:endParaRPr lang="en-US"/>
          </a:p>
        </p:txBody>
      </p:sp>
    </p:spTree>
    <p:extLst>
      <p:ext uri="{BB962C8B-B14F-4D97-AF65-F5344CB8AC3E}">
        <p14:creationId xmlns:p14="http://schemas.microsoft.com/office/powerpoint/2010/main" val="107734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17</a:t>
            </a:fld>
            <a:endParaRPr lang="en-US"/>
          </a:p>
        </p:txBody>
      </p:sp>
    </p:spTree>
    <p:extLst>
      <p:ext uri="{BB962C8B-B14F-4D97-AF65-F5344CB8AC3E}">
        <p14:creationId xmlns:p14="http://schemas.microsoft.com/office/powerpoint/2010/main" val="1331315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C09B7C-B605-B143-AC71-B4B916F4A226}" type="slidenum">
              <a:rPr lang="en-US" smtClean="0"/>
              <a:t>24</a:t>
            </a:fld>
            <a:endParaRPr lang="en-US"/>
          </a:p>
        </p:txBody>
      </p:sp>
    </p:spTree>
    <p:extLst>
      <p:ext uri="{BB962C8B-B14F-4D97-AF65-F5344CB8AC3E}">
        <p14:creationId xmlns:p14="http://schemas.microsoft.com/office/powerpoint/2010/main" val="9161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27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5212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3068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7FE6A6-6200-E53E-22DD-821EBB6C885E}"/>
              </a:ext>
            </a:extLst>
          </p:cNvPr>
          <p:cNvPicPr>
            <a:picLocks noChangeAspect="1"/>
          </p:cNvPicPr>
          <p:nvPr userDrawn="1"/>
        </p:nvPicPr>
        <p:blipFill>
          <a:blip r:embed="rId2"/>
          <a:stretch>
            <a:fillRect/>
          </a:stretch>
        </p:blipFill>
        <p:spPr>
          <a:xfrm>
            <a:off x="161731" y="158895"/>
            <a:ext cx="11868538" cy="6540210"/>
          </a:xfrm>
          <a:prstGeom prst="rect">
            <a:avLst/>
          </a:prstGeom>
        </p:spPr>
      </p:pic>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41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6516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3515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8757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371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791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668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2/14/24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4616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2/14/24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68775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B9E69-07FA-60EF-AEFF-3AA8450CD10C}"/>
              </a:ext>
            </a:extLst>
          </p:cNvPr>
          <p:cNvSpPr>
            <a:spLocks noGrp="1"/>
          </p:cNvSpPr>
          <p:nvPr>
            <p:ph type="ctrTitle"/>
          </p:nvPr>
        </p:nvSpPr>
        <p:spPr>
          <a:xfrm>
            <a:off x="846827" y="1066801"/>
            <a:ext cx="4554747" cy="2077328"/>
          </a:xfrm>
        </p:spPr>
        <p:txBody>
          <a:bodyPr>
            <a:normAutofit/>
          </a:bodyPr>
          <a:lstStyle/>
          <a:p>
            <a:r>
              <a:rPr lang="en-US" dirty="0"/>
              <a:t>Intelligent Content &amp; Chatbots</a:t>
            </a:r>
          </a:p>
        </p:txBody>
      </p:sp>
      <p:sp>
        <p:nvSpPr>
          <p:cNvPr id="3" name="Subtitle 2">
            <a:extLst>
              <a:ext uri="{FF2B5EF4-FFF2-40B4-BE49-F238E27FC236}">
                <a16:creationId xmlns:a16="http://schemas.microsoft.com/office/drawing/2014/main" id="{7E614DE7-B27F-C94F-D6D7-F953AD53B9D3}"/>
              </a:ext>
            </a:extLst>
          </p:cNvPr>
          <p:cNvSpPr>
            <a:spLocks noGrp="1"/>
          </p:cNvSpPr>
          <p:nvPr>
            <p:ph type="subTitle" idx="1"/>
          </p:nvPr>
        </p:nvSpPr>
        <p:spPr>
          <a:xfrm>
            <a:off x="1096679" y="4876803"/>
            <a:ext cx="4055042" cy="1233323"/>
          </a:xfrm>
        </p:spPr>
        <p:txBody>
          <a:bodyPr anchor="t">
            <a:normAutofit/>
          </a:bodyPr>
          <a:lstStyle/>
          <a:p>
            <a:r>
              <a:rPr lang="en-US" dirty="0"/>
              <a:t>Positioning an organization to create chatbot-based user guidance</a:t>
            </a:r>
          </a:p>
        </p:txBody>
      </p:sp>
      <p:pic>
        <p:nvPicPr>
          <p:cNvPr id="4" name="Picture 3" descr="An abstract genetic concept">
            <a:extLst>
              <a:ext uri="{FF2B5EF4-FFF2-40B4-BE49-F238E27FC236}">
                <a16:creationId xmlns:a16="http://schemas.microsoft.com/office/drawing/2014/main" id="{F6E820E5-2A28-B825-5DC8-676BF7EA5058}"/>
              </a:ext>
            </a:extLst>
          </p:cNvPr>
          <p:cNvPicPr>
            <a:picLocks noChangeAspect="1"/>
          </p:cNvPicPr>
          <p:nvPr/>
        </p:nvPicPr>
        <p:blipFill rotWithShape="1">
          <a:blip r:embed="rId2"/>
          <a:srcRect l="12496" r="7504"/>
          <a:stretch/>
        </p:blipFill>
        <p:spPr>
          <a:xfrm>
            <a:off x="6898286" y="621857"/>
            <a:ext cx="4491429" cy="5614287"/>
          </a:xfrm>
          <a:prstGeom prst="rect">
            <a:avLst/>
          </a:prstGeom>
        </p:spPr>
      </p:pic>
      <p:grpSp>
        <p:nvGrpSpPr>
          <p:cNvPr id="28" name="Group 2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29" name="Rectangle 2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258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normAutofit/>
          </a:bodyPr>
          <a:lstStyle/>
          <a:p>
            <a:r>
              <a:rPr lang="en-US" dirty="0"/>
              <a:t>Chatbots need the right content and content structure</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77500" lnSpcReduction="20000"/>
          </a:bodyPr>
          <a:lstStyle/>
          <a:p>
            <a:pPr marL="4763">
              <a:buClr>
                <a:srgbClr val="0070C0"/>
              </a:buClr>
              <a:tabLst>
                <a:tab pos="279400" algn="l"/>
              </a:tabLst>
            </a:pPr>
            <a:r>
              <a:rPr lang="en-US" dirty="0">
                <a:solidFill>
                  <a:srgbClr val="0070C0"/>
                </a:solidFill>
              </a:rPr>
              <a:t>►	</a:t>
            </a:r>
            <a:r>
              <a:rPr lang="en-US" dirty="0"/>
              <a:t>Chatbots can be a powerful tool for improving user experiences. </a:t>
            </a:r>
          </a:p>
          <a:p>
            <a:pPr marL="515938" indent="-230188">
              <a:spcBef>
                <a:spcPts val="400"/>
              </a:spcBef>
              <a:buClr>
                <a:srgbClr val="0070C0"/>
              </a:buClr>
              <a:buFont typeface="Wingdings" pitchFamily="2" charset="2"/>
              <a:buChar char="§"/>
            </a:pPr>
            <a:r>
              <a:rPr lang="en-US" dirty="0"/>
              <a:t>They are commonly used for customer support, website help, and more.</a:t>
            </a:r>
          </a:p>
          <a:p>
            <a:pPr marL="515938" indent="-230188">
              <a:spcBef>
                <a:spcPts val="400"/>
              </a:spcBef>
              <a:buClr>
                <a:srgbClr val="0070C0"/>
              </a:buClr>
              <a:buFont typeface="Wingdings" pitchFamily="2" charset="2"/>
              <a:buChar char="§"/>
            </a:pPr>
            <a:r>
              <a:rPr lang="en-US" dirty="0"/>
              <a:t>If chatbots are not implemented correctly — with a structured content strategy — they'll produce little more than a headache for companies that use them. </a:t>
            </a:r>
          </a:p>
          <a:p>
            <a:pPr marL="4763">
              <a:buClr>
                <a:srgbClr val="0070C0"/>
              </a:buClr>
              <a:tabLst>
                <a:tab pos="279400" algn="l"/>
              </a:tabLst>
            </a:pPr>
            <a:r>
              <a:rPr lang="en-US" dirty="0">
                <a:solidFill>
                  <a:srgbClr val="0070C0"/>
                </a:solidFill>
              </a:rPr>
              <a:t>►	</a:t>
            </a:r>
            <a:r>
              <a:rPr lang="en-US" dirty="0"/>
              <a:t>Not all chatbots use AI.</a:t>
            </a:r>
          </a:p>
          <a:p>
            <a:pPr marL="515938" indent="-230188">
              <a:spcBef>
                <a:spcPts val="400"/>
              </a:spcBef>
              <a:buClr>
                <a:srgbClr val="0070C0"/>
              </a:buClr>
              <a:buFont typeface="Wingdings" pitchFamily="2" charset="2"/>
              <a:buChar char="§"/>
            </a:pPr>
            <a:r>
              <a:rPr lang="en-US" dirty="0"/>
              <a:t>Some basic chatbots work from a set of content that follows a decision-tree. </a:t>
            </a:r>
          </a:p>
          <a:p>
            <a:pPr marL="515938" indent="-230188">
              <a:spcBef>
                <a:spcPts val="400"/>
              </a:spcBef>
              <a:buClr>
                <a:srgbClr val="0070C0"/>
              </a:buClr>
              <a:buFont typeface="Wingdings" pitchFamily="2" charset="2"/>
              <a:buChar char="§"/>
            </a:pPr>
            <a:r>
              <a:rPr lang="en-US" dirty="0"/>
              <a:t>To deliver personalized experiences with a chatbot, you will need one that leverages AI and machine learning.</a:t>
            </a:r>
          </a:p>
          <a:p>
            <a:pPr marL="515938" indent="-230188">
              <a:spcBef>
                <a:spcPts val="400"/>
              </a:spcBef>
              <a:buClr>
                <a:srgbClr val="0070C0"/>
              </a:buClr>
              <a:buFont typeface="Wingdings" pitchFamily="2" charset="2"/>
              <a:buChar char="§"/>
            </a:pPr>
            <a:r>
              <a:rPr lang="en-US" dirty="0">
                <a:highlight>
                  <a:srgbClr val="FFFF00"/>
                </a:highlight>
              </a:rPr>
              <a:t>In both instances, structured content is critical for the chatbot to work properly.</a:t>
            </a:r>
          </a:p>
          <a:p>
            <a:pPr marL="4763">
              <a:buClr>
                <a:srgbClr val="0070C0"/>
              </a:buClr>
              <a:tabLst>
                <a:tab pos="279400" algn="l"/>
              </a:tabLst>
            </a:pPr>
            <a:r>
              <a:rPr lang="en-US" dirty="0">
                <a:solidFill>
                  <a:srgbClr val="0070C0"/>
                </a:solidFill>
              </a:rPr>
              <a:t>►	</a:t>
            </a:r>
            <a:r>
              <a:rPr lang="en-US" dirty="0"/>
              <a:t>You could copy and paste the content directly into a chatbot application.</a:t>
            </a:r>
          </a:p>
          <a:p>
            <a:pPr marL="515938" indent="-230188">
              <a:spcBef>
                <a:spcPts val="400"/>
              </a:spcBef>
              <a:buClr>
                <a:srgbClr val="0070C0"/>
              </a:buClr>
              <a:buFont typeface="Wingdings" pitchFamily="2" charset="2"/>
              <a:buChar char="§"/>
            </a:pPr>
            <a:r>
              <a:rPr lang="en-US" dirty="0"/>
              <a:t>It would be a nightmare to keep it up to date and synchronized with similar content on other digital properties. </a:t>
            </a:r>
          </a:p>
          <a:p>
            <a:pPr marL="4763">
              <a:buClr>
                <a:srgbClr val="0070C0"/>
              </a:buClr>
              <a:tabLst>
                <a:tab pos="279400" algn="l"/>
              </a:tabLst>
            </a:pPr>
            <a:r>
              <a:rPr lang="en-US" dirty="0">
                <a:solidFill>
                  <a:srgbClr val="0070C0"/>
                </a:solidFill>
              </a:rPr>
              <a:t>►	</a:t>
            </a:r>
            <a:r>
              <a:rPr lang="en-US" dirty="0"/>
              <a:t>Provide the best content to a chatbot, and in turn, to your customers and website visitors. </a:t>
            </a:r>
          </a:p>
          <a:p>
            <a:pPr marL="515938" indent="-230188">
              <a:spcBef>
                <a:spcPts val="400"/>
              </a:spcBef>
              <a:buClr>
                <a:srgbClr val="0070C0"/>
              </a:buClr>
              <a:buFont typeface="Wingdings" pitchFamily="2" charset="2"/>
              <a:buChar char="§"/>
            </a:pPr>
            <a:r>
              <a:rPr lang="en-US" dirty="0"/>
              <a:t>This is done by defining a complete structured (intelligent) content model, used across the organization, that incorporates the elements a chatbot requires.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5481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Chatbots need the right content and content structure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85000" lnSpcReduction="20000"/>
          </a:bodyPr>
          <a:lstStyle/>
          <a:p>
            <a:pPr>
              <a:tabLst>
                <a:tab pos="279400" algn="l"/>
              </a:tabLst>
            </a:pPr>
            <a:r>
              <a:rPr lang="en-US" dirty="0">
                <a:solidFill>
                  <a:srgbClr val="0070C0"/>
                </a:solidFill>
              </a:rPr>
              <a:t>►	</a:t>
            </a:r>
            <a:r>
              <a:rPr lang="en-US" dirty="0"/>
              <a:t>Three main elements to chatbot interactions:</a:t>
            </a:r>
          </a:p>
          <a:p>
            <a:pPr marL="515938" indent="-223838">
              <a:buClr>
                <a:srgbClr val="0070C0"/>
              </a:buClr>
              <a:buFont typeface="Wingdings" pitchFamily="2" charset="2"/>
              <a:buChar char="§"/>
            </a:pPr>
            <a:r>
              <a:rPr lang="en-US" b="1" dirty="0"/>
              <a:t>Context</a:t>
            </a:r>
            <a:r>
              <a:rPr lang="en-US" dirty="0"/>
              <a:t> – reason for the interaction </a:t>
            </a:r>
          </a:p>
          <a:p>
            <a:pPr marL="515938" indent="-223838">
              <a:buClr>
                <a:srgbClr val="0070C0"/>
              </a:buClr>
              <a:buFont typeface="Wingdings" pitchFamily="2" charset="2"/>
              <a:buChar char="§"/>
            </a:pPr>
            <a:r>
              <a:rPr lang="en-US" b="1" dirty="0"/>
              <a:t>Intent</a:t>
            </a:r>
            <a:r>
              <a:rPr lang="en-US" dirty="0"/>
              <a:t> – purpose or goal of the interaction</a:t>
            </a:r>
          </a:p>
          <a:p>
            <a:pPr marL="515938" indent="-223838">
              <a:buClr>
                <a:srgbClr val="0070C0"/>
              </a:buClr>
              <a:buFont typeface="Wingdings" pitchFamily="2" charset="2"/>
              <a:buChar char="§"/>
            </a:pPr>
            <a:r>
              <a:rPr lang="en-US" b="1" dirty="0"/>
              <a:t>Entity</a:t>
            </a:r>
            <a:r>
              <a:rPr lang="en-US" dirty="0"/>
              <a:t> – specific content (type and format considered) being delivered as a result of the interaction</a:t>
            </a:r>
          </a:p>
          <a:p>
            <a:pPr marL="285750"/>
            <a:r>
              <a:rPr lang="en-US" dirty="0"/>
              <a:t>Intelligent content supports all these elements. But we’ll get to that soon enough… </a:t>
            </a:r>
          </a:p>
          <a:p>
            <a:pPr marL="285750" indent="-285750">
              <a:tabLst>
                <a:tab pos="279400" algn="l"/>
              </a:tabLst>
            </a:pPr>
            <a:r>
              <a:rPr lang="en-US" dirty="0">
                <a:solidFill>
                  <a:srgbClr val="0070C0"/>
                </a:solidFill>
              </a:rPr>
              <a:t>► </a:t>
            </a:r>
            <a:r>
              <a:rPr lang="en-US" dirty="0"/>
              <a:t>Any entity can be a granular component of information and be semantically tagged. The chatbot can then interface with it and pull out a smaller piece of information it requires.</a:t>
            </a:r>
          </a:p>
          <a:p>
            <a:pPr marL="285750" indent="-285750">
              <a:tabLst>
                <a:tab pos="279400" algn="l"/>
              </a:tabLst>
            </a:pPr>
            <a:r>
              <a:rPr lang="en-US" dirty="0">
                <a:solidFill>
                  <a:srgbClr val="0070C0"/>
                </a:solidFill>
              </a:rPr>
              <a:t>► 	</a:t>
            </a:r>
            <a:r>
              <a:rPr lang="en-US" dirty="0"/>
              <a:t>When dealing with augmented reality (AR) or virtual reality (VR), structured content is the audio, video and animation content. This content is tagged with metadata that tells the service what the content is, who the person is using it, where they are located, and what they are looking at.</a:t>
            </a:r>
          </a:p>
          <a:p>
            <a:pPr marL="285750" indent="-285750">
              <a:tabLst>
                <a:tab pos="279400" algn="l"/>
              </a:tabLst>
            </a:pPr>
            <a:r>
              <a:rPr lang="en-US" dirty="0">
                <a:solidFill>
                  <a:srgbClr val="0070C0"/>
                </a:solidFill>
              </a:rPr>
              <a:t>► 	</a:t>
            </a:r>
            <a:r>
              <a:rPr lang="en-US" dirty="0">
                <a:highlight>
                  <a:srgbClr val="FFFF00"/>
                </a:highlight>
              </a:rPr>
              <a:t>While AI can work with unstructured content, it is often more robust and faster when it works with structured content.</a:t>
            </a:r>
          </a:p>
        </p:txBody>
      </p:sp>
    </p:spTree>
    <p:extLst>
      <p:ext uri="{BB962C8B-B14F-4D97-AF65-F5344CB8AC3E}">
        <p14:creationId xmlns:p14="http://schemas.microsoft.com/office/powerpoint/2010/main" val="23750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Chatbots need the right content and content structure (cont’d)</a:t>
            </a:r>
          </a:p>
        </p:txBody>
      </p:sp>
      <p:pic>
        <p:nvPicPr>
          <p:cNvPr id="4" name="Content Placeholder 3">
            <a:extLst>
              <a:ext uri="{FF2B5EF4-FFF2-40B4-BE49-F238E27FC236}">
                <a16:creationId xmlns:a16="http://schemas.microsoft.com/office/drawing/2014/main" id="{F6C2582F-77FE-B185-68DD-97F92DF2797E}"/>
              </a:ext>
            </a:extLst>
          </p:cNvPr>
          <p:cNvPicPr>
            <a:picLocks noGrp="1" noChangeAspect="1"/>
          </p:cNvPicPr>
          <p:nvPr>
            <p:ph idx="1"/>
          </p:nvPr>
        </p:nvPicPr>
        <p:blipFill>
          <a:blip r:embed="rId3"/>
          <a:stretch>
            <a:fillRect/>
          </a:stretch>
        </p:blipFill>
        <p:spPr>
          <a:xfrm>
            <a:off x="2588325" y="2162175"/>
            <a:ext cx="7015349" cy="3968750"/>
          </a:xfrm>
          <a:prstGeom prst="rect">
            <a:avLst/>
          </a:prstGeom>
        </p:spPr>
      </p:pic>
    </p:spTree>
    <p:extLst>
      <p:ext uri="{BB962C8B-B14F-4D97-AF65-F5344CB8AC3E}">
        <p14:creationId xmlns:p14="http://schemas.microsoft.com/office/powerpoint/2010/main" val="389868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Intelligent content is the content and content structure solution</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marL="285750" indent="-285750">
              <a:tabLst>
                <a:tab pos="279400" algn="l"/>
              </a:tabLst>
            </a:pPr>
            <a:r>
              <a:rPr lang="en-US" dirty="0">
                <a:solidFill>
                  <a:srgbClr val="0070C0"/>
                </a:solidFill>
              </a:rPr>
              <a:t>►	</a:t>
            </a:r>
            <a:r>
              <a:rPr lang="en-US" dirty="0">
                <a:solidFill>
                  <a:schemeClr val="tx1"/>
                </a:solidFill>
              </a:rPr>
              <a:t>What is intelligent content?</a:t>
            </a:r>
          </a:p>
          <a:p>
            <a:pPr marL="571500" indent="-230188">
              <a:spcBef>
                <a:spcPts val="400"/>
              </a:spcBef>
              <a:buClr>
                <a:srgbClr val="0070C0"/>
              </a:buClr>
              <a:buFont typeface="Wingdings" pitchFamily="2" charset="2"/>
              <a:buChar char="§"/>
            </a:pPr>
            <a:r>
              <a:rPr lang="en-US" dirty="0">
                <a:solidFill>
                  <a:schemeClr val="tx1"/>
                </a:solidFill>
              </a:rPr>
              <a:t>It’s not limited to one purpose, technology or output. </a:t>
            </a:r>
          </a:p>
          <a:p>
            <a:pPr marL="571500" indent="-230188">
              <a:buClr>
                <a:srgbClr val="0070C0"/>
              </a:buClr>
              <a:buFont typeface="Wingdings" pitchFamily="2" charset="2"/>
              <a:buChar char="§"/>
            </a:pPr>
            <a:r>
              <a:rPr lang="en-US" dirty="0">
                <a:solidFill>
                  <a:schemeClr val="tx1"/>
                </a:solidFill>
              </a:rPr>
              <a:t>It’s structurally rich and semantically aware, and is therefore discoverable, reusable, reconfigurable and adaptable. </a:t>
            </a:r>
          </a:p>
          <a:p>
            <a:pPr marL="571500" indent="-230188">
              <a:buClr>
                <a:srgbClr val="0070C0"/>
              </a:buClr>
              <a:buFont typeface="Wingdings" pitchFamily="2" charset="2"/>
              <a:buChar char="§"/>
            </a:pPr>
            <a:r>
              <a:rPr lang="en-US" dirty="0">
                <a:solidFill>
                  <a:schemeClr val="tx1"/>
                </a:solidFill>
              </a:rPr>
              <a:t>It helps you and your customers get the job done. It’s content that works for you and it’s limited only by your imagination. </a:t>
            </a:r>
          </a:p>
        </p:txBody>
      </p:sp>
    </p:spTree>
    <p:extLst>
      <p:ext uri="{BB962C8B-B14F-4D97-AF65-F5344CB8AC3E}">
        <p14:creationId xmlns:p14="http://schemas.microsoft.com/office/powerpoint/2010/main" val="274199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Intelligent content is the content and content structure solution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marL="4763">
              <a:tabLst>
                <a:tab pos="279400" algn="l"/>
              </a:tabLst>
            </a:pPr>
            <a:r>
              <a:rPr lang="en-US" dirty="0">
                <a:solidFill>
                  <a:srgbClr val="0070C0"/>
                </a:solidFill>
              </a:rPr>
              <a:t>►	</a:t>
            </a:r>
            <a:r>
              <a:rPr lang="en-US" dirty="0">
                <a:solidFill>
                  <a:schemeClr val="tx1"/>
                </a:solidFill>
              </a:rPr>
              <a:t> Benefits of intelligent content:</a:t>
            </a:r>
          </a:p>
          <a:p>
            <a:pPr marL="571500" lvl="1" indent="-230188">
              <a:buClr>
                <a:srgbClr val="0070C0"/>
              </a:buClr>
              <a:buFont typeface="Wingdings" pitchFamily="2" charset="2"/>
              <a:buChar char="§"/>
            </a:pPr>
            <a:r>
              <a:rPr lang="en-US" dirty="0">
                <a:solidFill>
                  <a:schemeClr val="tx1"/>
                </a:solidFill>
              </a:rPr>
              <a:t>More easily find information</a:t>
            </a:r>
          </a:p>
          <a:p>
            <a:pPr marL="571500" lvl="1" indent="-230188">
              <a:buClr>
                <a:srgbClr val="0070C0"/>
              </a:buClr>
              <a:buFont typeface="Wingdings" pitchFamily="2" charset="2"/>
              <a:buChar char="§"/>
            </a:pPr>
            <a:r>
              <a:rPr lang="en-US" dirty="0">
                <a:solidFill>
                  <a:schemeClr val="tx1"/>
                </a:solidFill>
              </a:rPr>
              <a:t>Customizable/scale it</a:t>
            </a:r>
          </a:p>
          <a:p>
            <a:pPr marL="571500" lvl="1" indent="-230188">
              <a:buClr>
                <a:srgbClr val="0070C0"/>
              </a:buClr>
              <a:buFont typeface="Wingdings" pitchFamily="2" charset="2"/>
              <a:buChar char="§"/>
            </a:pPr>
            <a:r>
              <a:rPr lang="en-US" dirty="0">
                <a:solidFill>
                  <a:schemeClr val="tx1"/>
                </a:solidFill>
              </a:rPr>
              <a:t>Personalize it (corner case are no longer a big concern)</a:t>
            </a:r>
          </a:p>
          <a:p>
            <a:pPr marL="571500" lvl="1" indent="-230188">
              <a:buClr>
                <a:srgbClr val="0070C0"/>
              </a:buClr>
              <a:buFont typeface="Wingdings" pitchFamily="2" charset="2"/>
              <a:buChar char="§"/>
            </a:pPr>
            <a:r>
              <a:rPr lang="en-US" dirty="0">
                <a:solidFill>
                  <a:schemeClr val="tx1"/>
                </a:solidFill>
              </a:rPr>
              <a:t>Automatically deliver it to multiple channels simultaneously</a:t>
            </a:r>
          </a:p>
          <a:p>
            <a:pPr marL="571500" lvl="1" indent="-230188">
              <a:buClr>
                <a:srgbClr val="0070C0"/>
              </a:buClr>
              <a:buFont typeface="Wingdings" pitchFamily="2" charset="2"/>
              <a:buChar char="§"/>
            </a:pPr>
            <a:r>
              <a:rPr lang="en-US" dirty="0">
                <a:solidFill>
                  <a:schemeClr val="tx1"/>
                </a:solidFill>
              </a:rPr>
              <a:t>Speeds up delivery time</a:t>
            </a:r>
          </a:p>
          <a:p>
            <a:pPr marL="571500" lvl="1" indent="-230188">
              <a:buClr>
                <a:srgbClr val="0070C0"/>
              </a:buClr>
              <a:buFont typeface="Wingdings" pitchFamily="2" charset="2"/>
              <a:buChar char="§"/>
            </a:pPr>
            <a:r>
              <a:rPr lang="en-US" dirty="0">
                <a:solidFill>
                  <a:schemeClr val="tx1"/>
                </a:solidFill>
              </a:rPr>
              <a:t>Optimizes resources</a:t>
            </a:r>
          </a:p>
          <a:p>
            <a:pPr marL="571500" lvl="1" indent="-230188">
              <a:buClr>
                <a:srgbClr val="0070C0"/>
              </a:buClr>
              <a:buFont typeface="Wingdings" pitchFamily="2" charset="2"/>
              <a:buChar char="§"/>
            </a:pPr>
            <a:r>
              <a:rPr lang="en-US" dirty="0">
                <a:solidFill>
                  <a:schemeClr val="tx1"/>
                </a:solidFill>
              </a:rPr>
              <a:t>Do more with the same resources</a:t>
            </a:r>
          </a:p>
          <a:p>
            <a:pPr marL="571500" lvl="1" indent="-230188">
              <a:buClr>
                <a:srgbClr val="0070C0"/>
              </a:buClr>
              <a:buFont typeface="Wingdings" pitchFamily="2" charset="2"/>
              <a:buChar char="§"/>
            </a:pPr>
            <a:r>
              <a:rPr lang="en-US" dirty="0">
                <a:solidFill>
                  <a:schemeClr val="tx1"/>
                </a:solidFill>
              </a:rPr>
              <a:t>Create more effective documentation</a:t>
            </a:r>
          </a:p>
          <a:p>
            <a:pPr marL="790258" lvl="1" indent="-230188">
              <a:buFont typeface="Wingdings" pitchFamily="2" charset="2"/>
              <a:buChar char="§"/>
            </a:pPr>
            <a:endParaRPr lang="en-US" dirty="0">
              <a:solidFill>
                <a:schemeClr val="tx1"/>
              </a:solidFill>
            </a:endParaRPr>
          </a:p>
        </p:txBody>
      </p:sp>
    </p:spTree>
    <p:extLst>
      <p:ext uri="{BB962C8B-B14F-4D97-AF65-F5344CB8AC3E}">
        <p14:creationId xmlns:p14="http://schemas.microsoft.com/office/powerpoint/2010/main" val="185225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Intelligent content is the content and content structure solution (cont’d)</a:t>
            </a:r>
          </a:p>
        </p:txBody>
      </p:sp>
      <p:pic>
        <p:nvPicPr>
          <p:cNvPr id="4" name="Content Placeholder 3">
            <a:extLst>
              <a:ext uri="{FF2B5EF4-FFF2-40B4-BE49-F238E27FC236}">
                <a16:creationId xmlns:a16="http://schemas.microsoft.com/office/drawing/2014/main" id="{3486753E-FC92-48C5-481F-47D925400ED1}"/>
              </a:ext>
            </a:extLst>
          </p:cNvPr>
          <p:cNvPicPr>
            <a:picLocks noGrp="1" noChangeAspect="1"/>
          </p:cNvPicPr>
          <p:nvPr>
            <p:ph idx="1"/>
          </p:nvPr>
        </p:nvPicPr>
        <p:blipFill>
          <a:blip r:embed="rId3"/>
          <a:stretch>
            <a:fillRect/>
          </a:stretch>
        </p:blipFill>
        <p:spPr>
          <a:xfrm>
            <a:off x="2464716" y="2012389"/>
            <a:ext cx="7461227" cy="4202372"/>
          </a:xfrm>
          <a:prstGeom prst="rect">
            <a:avLst/>
          </a:prstGeom>
        </p:spPr>
      </p:pic>
    </p:spTree>
    <p:extLst>
      <p:ext uri="{BB962C8B-B14F-4D97-AF65-F5344CB8AC3E}">
        <p14:creationId xmlns:p14="http://schemas.microsoft.com/office/powerpoint/2010/main" val="135458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Intelligent content is the content and content structure solution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lnSpc>
                <a:spcPct val="200000"/>
              </a:lnSpc>
              <a:buNone/>
              <a:tabLst>
                <a:tab pos="280988" algn="l"/>
                <a:tab pos="1941513" algn="l"/>
                <a:tab pos="2508250" algn="l"/>
              </a:tabLst>
            </a:pPr>
            <a:r>
              <a:rPr lang="en-US" b="1" dirty="0">
                <a:sym typeface="Wingdings 3" panose="05040102010807070707" pitchFamily="18" charset="2"/>
              </a:rPr>
              <a:t>Cognitive principle		Intelligent content convention</a:t>
            </a:r>
          </a:p>
          <a:p>
            <a:pPr>
              <a:buNone/>
              <a:tabLst>
                <a:tab pos="280988" algn="l"/>
                <a:tab pos="1941513" algn="l"/>
                <a:tab pos="2508250" algn="l"/>
              </a:tabLst>
            </a:pPr>
            <a:r>
              <a:rPr lang="en-US" dirty="0">
                <a:solidFill>
                  <a:srgbClr val="0070C0"/>
                </a:solidFill>
              </a:rPr>
              <a:t>► </a:t>
            </a:r>
            <a:r>
              <a:rPr lang="en-US" dirty="0"/>
              <a:t>Consistency	=	Structured style based in DITA and minimalism</a:t>
            </a:r>
          </a:p>
          <a:p>
            <a:pPr>
              <a:buNone/>
              <a:tabLst>
                <a:tab pos="280988" algn="l"/>
                <a:tab pos="1941513" algn="l"/>
                <a:tab pos="2508250" algn="l"/>
              </a:tabLst>
            </a:pPr>
            <a:r>
              <a:rPr lang="en-US" dirty="0">
                <a:solidFill>
                  <a:srgbClr val="0070C0"/>
                </a:solidFill>
              </a:rPr>
              <a:t>► </a:t>
            </a:r>
            <a:r>
              <a:rPr lang="en-US" dirty="0"/>
              <a:t>Chunking	=	Topic segments and normalized text</a:t>
            </a:r>
          </a:p>
          <a:p>
            <a:pPr>
              <a:buNone/>
              <a:tabLst>
                <a:tab pos="280988" algn="l"/>
                <a:tab pos="1941513" algn="l"/>
                <a:tab pos="2508250" algn="l"/>
              </a:tabLst>
            </a:pPr>
            <a:r>
              <a:rPr lang="en-US" dirty="0">
                <a:solidFill>
                  <a:srgbClr val="0070C0"/>
                </a:solidFill>
              </a:rPr>
              <a:t>► </a:t>
            </a:r>
            <a:r>
              <a:rPr lang="en-US" dirty="0"/>
              <a:t>Relevance	= 	Precise content at the point of need and ability to opt into more content</a:t>
            </a:r>
          </a:p>
          <a:p>
            <a:pPr>
              <a:buNone/>
              <a:tabLst>
                <a:tab pos="280988" algn="l"/>
                <a:tab pos="1941513" algn="l"/>
                <a:tab pos="2508250" algn="l"/>
              </a:tabLst>
            </a:pPr>
            <a:r>
              <a:rPr lang="en-US" dirty="0">
                <a:solidFill>
                  <a:srgbClr val="0070C0"/>
                </a:solidFill>
              </a:rPr>
              <a:t>►</a:t>
            </a:r>
            <a:r>
              <a:rPr lang="en-US" b="1" dirty="0">
                <a:solidFill>
                  <a:srgbClr val="00B050"/>
                </a:solidFill>
                <a:sym typeface="Wingdings 3" panose="05040102010807070707" pitchFamily="18" charset="2"/>
              </a:rPr>
              <a:t>	</a:t>
            </a:r>
            <a:r>
              <a:rPr lang="en-US" dirty="0"/>
              <a:t>Labeling	= 	Identify topic segments with labels and employ comprehensive topic titles</a:t>
            </a:r>
          </a:p>
        </p:txBody>
      </p:sp>
    </p:spTree>
    <p:extLst>
      <p:ext uri="{BB962C8B-B14F-4D97-AF65-F5344CB8AC3E}">
        <p14:creationId xmlns:p14="http://schemas.microsoft.com/office/powerpoint/2010/main" val="258226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Intelligent content is the content and content structure solution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85000" lnSpcReduction="10000"/>
          </a:bodyPr>
          <a:lstStyle/>
          <a:p>
            <a:pPr>
              <a:tabLst>
                <a:tab pos="341313" algn="l"/>
              </a:tabLst>
            </a:pPr>
            <a:r>
              <a:rPr lang="en-US" dirty="0">
                <a:solidFill>
                  <a:srgbClr val="0070C0"/>
                </a:solidFill>
              </a:rPr>
              <a:t>►	</a:t>
            </a:r>
            <a:r>
              <a:rPr lang="en-US" dirty="0">
                <a:effectLst/>
              </a:rPr>
              <a:t>Routes of Intelligent </a:t>
            </a:r>
            <a:r>
              <a:rPr lang="en-US" dirty="0"/>
              <a:t>C</a:t>
            </a:r>
            <a:r>
              <a:rPr lang="en-US" dirty="0">
                <a:effectLst/>
              </a:rPr>
              <a:t>ontent</a:t>
            </a:r>
          </a:p>
          <a:p>
            <a:pPr marL="347663"/>
            <a:r>
              <a:rPr lang="en-US" dirty="0">
                <a:effectLst/>
                <a:highlight>
                  <a:srgbClr val="FFFF00"/>
                </a:highlight>
              </a:rPr>
              <a:t>The effectiveness of intelligent </a:t>
            </a:r>
            <a:r>
              <a:rPr lang="en-US" dirty="0">
                <a:highlight>
                  <a:srgbClr val="FFFF00"/>
                </a:highlight>
              </a:rPr>
              <a:t>c</a:t>
            </a:r>
            <a:r>
              <a:rPr lang="en-US" dirty="0">
                <a:effectLst/>
                <a:highlight>
                  <a:srgbClr val="FFFF00"/>
                </a:highlight>
              </a:rPr>
              <a:t>ontent is dependent on how well content is gathered, stored, normalized, purposed, and then disseminated.</a:t>
            </a:r>
            <a:r>
              <a:rPr lang="en-US" dirty="0">
                <a:effectLst/>
              </a:rPr>
              <a:t> When all this is done well, content can easily take the form of some or all of the following:</a:t>
            </a:r>
          </a:p>
          <a:p>
            <a:pPr marL="571500" indent="-223838">
              <a:buClr>
                <a:srgbClr val="0070C0"/>
              </a:buClr>
              <a:buFont typeface="Wingdings" pitchFamily="2" charset="2"/>
              <a:buChar char="§"/>
            </a:pPr>
            <a:r>
              <a:rPr lang="en-US" dirty="0">
                <a:effectLst/>
              </a:rPr>
              <a:t>Traditional print (PDFs)</a:t>
            </a:r>
          </a:p>
          <a:p>
            <a:pPr marL="571500" indent="-223838">
              <a:buClr>
                <a:srgbClr val="0070C0"/>
              </a:buClr>
              <a:buFont typeface="Wingdings" pitchFamily="2" charset="2"/>
              <a:buChar char="§"/>
            </a:pPr>
            <a:r>
              <a:rPr lang="en-US" dirty="0">
                <a:effectLst/>
              </a:rPr>
              <a:t>Workflow summary topics</a:t>
            </a:r>
          </a:p>
          <a:p>
            <a:pPr marL="571500" indent="-223838">
              <a:buClr>
                <a:srgbClr val="0070C0"/>
              </a:buClr>
              <a:buFont typeface="Wingdings" pitchFamily="2" charset="2"/>
              <a:buChar char="§"/>
            </a:pPr>
            <a:r>
              <a:rPr lang="en-US" dirty="0">
                <a:effectLst/>
              </a:rPr>
              <a:t>Traditional online help (Web-based Help)</a:t>
            </a:r>
          </a:p>
          <a:p>
            <a:pPr marL="571500" indent="-223838">
              <a:buClr>
                <a:srgbClr val="0070C0"/>
              </a:buClr>
              <a:buFont typeface="Wingdings" pitchFamily="2" charset="2"/>
              <a:buChar char="§"/>
            </a:pPr>
            <a:r>
              <a:rPr lang="en-US" dirty="0">
                <a:effectLst/>
              </a:rPr>
              <a:t>Screen text</a:t>
            </a:r>
          </a:p>
          <a:p>
            <a:pPr marL="571500" indent="-223838">
              <a:buClr>
                <a:srgbClr val="0070C0"/>
              </a:buClr>
              <a:buFont typeface="Wingdings" pitchFamily="2" charset="2"/>
              <a:buChar char="§"/>
            </a:pPr>
            <a:r>
              <a:rPr lang="en-US" dirty="0">
                <a:effectLst/>
              </a:rPr>
              <a:t>Integrated information available in product UI (Integrated Information System)</a:t>
            </a:r>
          </a:p>
          <a:p>
            <a:pPr marL="571500" indent="-223838">
              <a:buClr>
                <a:srgbClr val="0070C0"/>
              </a:buClr>
              <a:buFont typeface="Wingdings" pitchFamily="2" charset="2"/>
              <a:buChar char="§"/>
            </a:pPr>
            <a:r>
              <a:rPr lang="en-US" dirty="0">
                <a:effectLst/>
              </a:rPr>
              <a:t>Chatbots! </a:t>
            </a:r>
            <a:r>
              <a:rPr lang="en-US" dirty="0">
                <a:effectLst/>
                <a:sym typeface="Wingdings" pitchFamily="2" charset="2"/>
              </a:rPr>
              <a:t></a:t>
            </a:r>
            <a:endParaRPr lang="en-US" dirty="0">
              <a:effectLst/>
            </a:endParaRPr>
          </a:p>
          <a:p>
            <a:pPr marL="571500" indent="-223838">
              <a:buClr>
                <a:srgbClr val="0070C0"/>
              </a:buClr>
              <a:buFont typeface="Wingdings" pitchFamily="2" charset="2"/>
              <a:buChar char="§"/>
            </a:pPr>
            <a:r>
              <a:rPr lang="en-US" dirty="0">
                <a:effectLst/>
              </a:rPr>
              <a:t>Other information forms not yet known</a:t>
            </a:r>
          </a:p>
          <a:p>
            <a:pPr marL="690563" indent="-342900">
              <a:buFont typeface="Wingdings" pitchFamily="2" charset="2"/>
              <a:buChar char="§"/>
            </a:pPr>
            <a:endParaRPr lang="en-US" dirty="0">
              <a:effectLst/>
            </a:endParaRPr>
          </a:p>
          <a:p>
            <a:endParaRPr lang="en-US" dirty="0">
              <a:effectLst/>
            </a:endParaRPr>
          </a:p>
          <a:p>
            <a:pPr marL="0" indent="0">
              <a:lnSpc>
                <a:spcPct val="200000"/>
              </a:lnSpc>
              <a:buNone/>
              <a:tabLst>
                <a:tab pos="280988" algn="l"/>
              </a:tabLst>
            </a:pPr>
            <a:endParaRPr lang="en-US" dirty="0"/>
          </a:p>
        </p:txBody>
      </p:sp>
    </p:spTree>
    <p:extLst>
      <p:ext uri="{BB962C8B-B14F-4D97-AF65-F5344CB8AC3E}">
        <p14:creationId xmlns:p14="http://schemas.microsoft.com/office/powerpoint/2010/main" val="397318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Intelligent content is the content and content structure solution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lnSpcReduction="10000"/>
              </a:bodyPr>
              <a:lstStyle/>
              <a:p>
                <a:pPr marL="285750" indent="-285750">
                  <a:tabLst>
                    <a:tab pos="279400" algn="l"/>
                  </a:tabLst>
                </a:pPr>
                <a:r>
                  <a:rPr lang="en-US" dirty="0">
                    <a:solidFill>
                      <a:srgbClr val="0070C0"/>
                    </a:solidFill>
                  </a:rPr>
                  <a:t>► </a:t>
                </a:r>
                <a:r>
                  <a:rPr lang="en-US" dirty="0">
                    <a:solidFill>
                      <a:schemeClr val="tx1"/>
                    </a:solidFill>
                  </a:rPr>
                  <a:t>Why use intelligent content when advanced forms of AI can take disordered content (using sophisticated algorithms) and often output orderly user guidance?</a:t>
                </a:r>
              </a:p>
              <a:p>
                <a:pPr marL="515938" indent="-223838">
                  <a:buClr>
                    <a:srgbClr val="0070C0"/>
                  </a:buClr>
                  <a:buFont typeface="Wingdings" pitchFamily="2" charset="2"/>
                  <a:buChar char="§"/>
                </a:pPr>
                <a:r>
                  <a:rPr lang="en-US" dirty="0"/>
                  <a:t>The processing of disordered content is expensive and difficult to achieve and will likely produce inferior results.</a:t>
                </a:r>
              </a:p>
              <a:p>
                <a:pPr marL="515938" indent="-223838">
                  <a:buClr>
                    <a:srgbClr val="0070C0"/>
                  </a:buClr>
                  <a:buFont typeface="Wingdings" pitchFamily="2" charset="2"/>
                  <a:buChar char="§"/>
                </a:pPr>
                <a:r>
                  <a:rPr lang="en-US" dirty="0"/>
                  <a:t>Using intelligent content, we can maintain (and probably improve) the quality of our current documentation while also maintaining the existing format.</a:t>
                </a:r>
                <a:endParaRPr lang="en-US" dirty="0">
                  <a:solidFill>
                    <a:srgbClr val="0070C0"/>
                  </a:solidFill>
                </a:endParaRPr>
              </a:p>
              <a:p>
                <a:pPr>
                  <a:tabLst>
                    <a:tab pos="279400" algn="l"/>
                  </a:tabLst>
                </a:pPr>
                <a:r>
                  <a:rPr lang="en-US" dirty="0">
                    <a:solidFill>
                      <a:srgbClr val="0070C0"/>
                    </a:solidFill>
                  </a:rPr>
                  <a:t>►	</a:t>
                </a:r>
                <a:r>
                  <a:rPr lang="en-US" dirty="0"/>
                  <a:t>Words of wisdom…</a:t>
                </a:r>
              </a:p>
              <a:p>
                <a:pPr marL="285750"/>
                <a:r>
                  <a:rPr lang="en-US" dirty="0">
                    <a:solidFill>
                      <a:srgbClr val="0070C0"/>
                    </a:solidFill>
                  </a:rPr>
                  <a:t>We shouldn’t be thinking about where the content comes from for a chatbot. Instead, we should be figuring out how to prepare, organize, and structure that content so the chatbots can use it.</a:t>
                </a:r>
              </a:p>
              <a:p>
                <a:pPr marL="285750"/>
                <a14:m>
                  <m:oMath xmlns:m="http://schemas.openxmlformats.org/officeDocument/2006/math">
                    <m:r>
                      <a:rPr lang="en-US" i="1" dirty="0">
                        <a:latin typeface="Cambria Math" panose="02040503050406030204" pitchFamily="18" charset="0"/>
                      </a:rPr>
                      <m:t>—</m:t>
                    </m:r>
                  </m:oMath>
                </a14:m>
                <a:r>
                  <a:rPr lang="en-US" dirty="0"/>
                  <a:t> </a:t>
                </a:r>
                <a:r>
                  <a:rPr lang="en-US" dirty="0" err="1"/>
                  <a:t>Cruce</a:t>
                </a:r>
                <a:r>
                  <a:rPr lang="en-US" dirty="0"/>
                  <a:t> Saunders (expert in content intelligence and content engineer at [A])</a:t>
                </a:r>
              </a:p>
            </p:txBody>
          </p:sp>
        </mc:Choice>
        <mc:Fallback>
          <p:sp>
            <p:nvSpPr>
              <p:cNvPr id="3" name="Content Placeholder 2">
                <a:extLst>
                  <a:ext uri="{FF2B5EF4-FFF2-40B4-BE49-F238E27FC236}">
                    <a16:creationId xmlns:a16="http://schemas.microsoft.com/office/drawing/2014/main" id="{C9E659E3-97CA-2A5E-15C6-8A48DB5A5EC8}"/>
                  </a:ext>
                </a:extLst>
              </p:cNvPr>
              <p:cNvSpPr>
                <a:spLocks noGrp="1" noRot="1" noChangeAspect="1" noMove="1" noResize="1" noEditPoints="1" noAdjustHandles="1" noChangeArrowheads="1" noChangeShapeType="1" noTextEdit="1"/>
              </p:cNvSpPr>
              <p:nvPr>
                <p:ph idx="1"/>
              </p:nvPr>
            </p:nvSpPr>
            <p:spPr>
              <a:blipFill>
                <a:blip r:embed="rId2"/>
                <a:stretch>
                  <a:fillRect l="-752" t="-958" r="-1003"/>
                </a:stretch>
              </a:blipFill>
            </p:spPr>
            <p:txBody>
              <a:bodyPr/>
              <a:lstStyle/>
              <a:p>
                <a:r>
                  <a:rPr lang="en-US">
                    <a:noFill/>
                  </a:rPr>
                  <a:t> </a:t>
                </a:r>
              </a:p>
            </p:txBody>
          </p:sp>
        </mc:Fallback>
      </mc:AlternateContent>
    </p:spTree>
    <p:extLst>
      <p:ext uri="{BB962C8B-B14F-4D97-AF65-F5344CB8AC3E}">
        <p14:creationId xmlns:p14="http://schemas.microsoft.com/office/powerpoint/2010/main" val="3167861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The four pillars of intelligent content</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marL="230188" indent="-230188">
              <a:buClr>
                <a:srgbClr val="0070C0"/>
              </a:buClr>
              <a:buFont typeface="Wingdings" pitchFamily="2" charset="2"/>
              <a:buChar char="§"/>
            </a:pPr>
            <a:r>
              <a:rPr lang="en-US" dirty="0"/>
              <a:t>Create Once, Publish Everywhere (COPE)</a:t>
            </a:r>
          </a:p>
          <a:p>
            <a:pPr marL="230188" indent="-230188">
              <a:buClr>
                <a:srgbClr val="0070C0"/>
              </a:buClr>
              <a:buFont typeface="Wingdings" pitchFamily="2" charset="2"/>
              <a:buChar char="§"/>
            </a:pPr>
            <a:r>
              <a:rPr lang="en-US" dirty="0"/>
              <a:t>Respond in real time</a:t>
            </a:r>
          </a:p>
          <a:p>
            <a:pPr marL="230188" indent="-230188">
              <a:buClr>
                <a:srgbClr val="0070C0"/>
              </a:buClr>
              <a:buFont typeface="Wingdings" pitchFamily="2" charset="2"/>
              <a:buChar char="§"/>
            </a:pPr>
            <a:r>
              <a:rPr lang="en-US" dirty="0"/>
              <a:t>Enable content control</a:t>
            </a:r>
          </a:p>
          <a:p>
            <a:pPr marL="230188" indent="-230188">
              <a:buClr>
                <a:srgbClr val="0070C0"/>
              </a:buClr>
              <a:buFont typeface="Wingdings" pitchFamily="2" charset="2"/>
              <a:buChar char="§"/>
            </a:pPr>
            <a:r>
              <a:rPr lang="en-US" dirty="0"/>
              <a:t>Right person, right time, right content</a:t>
            </a:r>
          </a:p>
          <a:p>
            <a:pPr>
              <a:buClr>
                <a:srgbClr val="0070C0"/>
              </a:buClr>
            </a:pPr>
            <a:endParaRPr lang="en-US" dirty="0"/>
          </a:p>
          <a:p>
            <a:pPr>
              <a:buClr>
                <a:srgbClr val="0070C0"/>
              </a:buClr>
            </a:pPr>
            <a:r>
              <a:rPr lang="en-US" dirty="0"/>
              <a:t>These four pillars were foundational in creating integrated information systems and should prove helpful in creating effective chatbot content.</a:t>
            </a:r>
          </a:p>
        </p:txBody>
      </p:sp>
    </p:spTree>
    <p:extLst>
      <p:ext uri="{BB962C8B-B14F-4D97-AF65-F5344CB8AC3E}">
        <p14:creationId xmlns:p14="http://schemas.microsoft.com/office/powerpoint/2010/main" val="336458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What we’re in for today…</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lstStyle/>
          <a:p>
            <a:r>
              <a:rPr lang="en-US" dirty="0"/>
              <a:t>This presentation focuses on the power and benefits of Intelligent Content and how this authoring methodology could drive the content effort for chatbots.</a:t>
            </a:r>
          </a:p>
        </p:txBody>
      </p:sp>
    </p:spTree>
    <p:extLst>
      <p:ext uri="{BB962C8B-B14F-4D97-AF65-F5344CB8AC3E}">
        <p14:creationId xmlns:p14="http://schemas.microsoft.com/office/powerpoint/2010/main" val="274837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Supporting the pillars with intelligent content principles</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buClr>
                <a:srgbClr val="0070C0"/>
              </a:buClr>
              <a:tabLst>
                <a:tab pos="341313" algn="l"/>
              </a:tabLst>
            </a:pPr>
            <a:r>
              <a:rPr lang="en-US" dirty="0">
                <a:solidFill>
                  <a:srgbClr val="0070C0"/>
                </a:solidFill>
              </a:rPr>
              <a:t>►	</a:t>
            </a:r>
            <a:r>
              <a:rPr lang="en-US" dirty="0"/>
              <a:t>Semantically structured content (structurally rich)</a:t>
            </a:r>
          </a:p>
          <a:p>
            <a:pPr marL="573088" indent="-230188">
              <a:spcBef>
                <a:spcPts val="400"/>
              </a:spcBef>
              <a:buClr>
                <a:srgbClr val="0070C0"/>
              </a:buClr>
              <a:buFont typeface="Wingdings" panose="05000000000000000000" pitchFamily="2" charset="2"/>
              <a:buChar char="§"/>
            </a:pPr>
            <a:r>
              <a:rPr lang="en-US" dirty="0"/>
              <a:t>Content where the structure has meaning—a strong functional purpose, adds capability to the content. Enter, topic segments.</a:t>
            </a:r>
          </a:p>
          <a:p>
            <a:pPr marL="573088" indent="-230188">
              <a:spcBef>
                <a:spcPts val="400"/>
              </a:spcBef>
              <a:buClr>
                <a:srgbClr val="0070C0"/>
              </a:buClr>
              <a:buFont typeface="Wingdings" panose="05000000000000000000" pitchFamily="2" charset="2"/>
              <a:buChar char="§"/>
            </a:pPr>
            <a:r>
              <a:rPr lang="en-US" dirty="0"/>
              <a:t>Topic segmenting, also known as </a:t>
            </a:r>
            <a:r>
              <a:rPr lang="en-US" i="1" dirty="0"/>
              <a:t>modular content</a:t>
            </a:r>
            <a:r>
              <a:rPr lang="en-US" dirty="0"/>
              <a:t>, is a form of structured content that is designed (strategized), created, and delivered as discrete components within the context whole–the topic.</a:t>
            </a:r>
          </a:p>
          <a:p>
            <a:pPr marL="573088" indent="-230188">
              <a:spcBef>
                <a:spcPts val="400"/>
              </a:spcBef>
              <a:buClr>
                <a:srgbClr val="0070C0"/>
              </a:buClr>
              <a:buFont typeface="Wingdings" panose="05000000000000000000" pitchFamily="2" charset="2"/>
              <a:buChar char="§"/>
            </a:pPr>
            <a:r>
              <a:rPr lang="en-US" dirty="0"/>
              <a:t>Modular content enables device-independent delivery in multiple contexts, at multiple levels of detail, and with varying consumer focus. It enables the content strategist to meet today’s delivery challenges and prepare for tomorrow’s unknowns.</a:t>
            </a:r>
          </a:p>
        </p:txBody>
      </p:sp>
    </p:spTree>
    <p:extLst>
      <p:ext uri="{BB962C8B-B14F-4D97-AF65-F5344CB8AC3E}">
        <p14:creationId xmlns:p14="http://schemas.microsoft.com/office/powerpoint/2010/main" val="309692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Supporting the pillars with intelligent content principles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buClr>
                <a:srgbClr val="0070C0"/>
              </a:buClr>
              <a:tabLst>
                <a:tab pos="341313" algn="l"/>
              </a:tabLst>
            </a:pPr>
            <a:r>
              <a:rPr lang="en-US" dirty="0">
                <a:solidFill>
                  <a:srgbClr val="0070C0"/>
                </a:solidFill>
              </a:rPr>
              <a:t>►	</a:t>
            </a:r>
            <a:r>
              <a:rPr lang="en-US" dirty="0"/>
              <a:t>Semantically structured content (structurally rich)</a:t>
            </a:r>
          </a:p>
          <a:p>
            <a:pPr marL="515938" indent="-173038">
              <a:spcBef>
                <a:spcPts val="400"/>
              </a:spcBef>
              <a:buClr>
                <a:srgbClr val="0070C0"/>
              </a:buClr>
              <a:buFont typeface="Wingdings" panose="05000000000000000000" pitchFamily="2" charset="2"/>
              <a:buChar char="§"/>
            </a:pPr>
            <a:r>
              <a:rPr lang="en-US" dirty="0"/>
              <a:t>Modular content also enables a topic to be extensible. Content can be scaled, driven by the user’s needs</a:t>
            </a:r>
          </a:p>
          <a:p>
            <a:pPr marL="515938" indent="-173038">
              <a:spcBef>
                <a:spcPts val="400"/>
              </a:spcBef>
              <a:buClr>
                <a:srgbClr val="0070C0"/>
              </a:buClr>
              <a:buFont typeface="Wingdings" panose="05000000000000000000" pitchFamily="2" charset="2"/>
              <a:buChar char="§"/>
            </a:pPr>
            <a:r>
              <a:rPr lang="en-US" dirty="0"/>
              <a:t>Segmenting a topic also lends well to adaptive content—content that is designed to adapt to the needs of the user, not just cosmetically, but also in substance and in capability.</a:t>
            </a:r>
          </a:p>
          <a:p>
            <a:pPr marL="515938" indent="-173038">
              <a:spcBef>
                <a:spcPts val="400"/>
              </a:spcBef>
              <a:buClr>
                <a:srgbClr val="0070C0"/>
              </a:buClr>
              <a:buFont typeface="Wingdings" panose="05000000000000000000" pitchFamily="2" charset="2"/>
              <a:buChar char="§"/>
            </a:pPr>
            <a:r>
              <a:rPr lang="en-US" dirty="0"/>
              <a:t>Topic segmenting is fashioned after the elements of the Darwin Information Typing Architecture (DITA). The topic-based writing style described here groups information as either task, concept, or reference, as prescribed by DITA.</a:t>
            </a:r>
          </a:p>
        </p:txBody>
      </p:sp>
    </p:spTree>
    <p:extLst>
      <p:ext uri="{BB962C8B-B14F-4D97-AF65-F5344CB8AC3E}">
        <p14:creationId xmlns:p14="http://schemas.microsoft.com/office/powerpoint/2010/main" val="583821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Supporting the pillars with intelligent content principles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buClr>
                <a:srgbClr val="0070C0"/>
              </a:buClr>
              <a:tabLst>
                <a:tab pos="287338" algn="l"/>
              </a:tabLst>
            </a:pPr>
            <a:r>
              <a:rPr lang="en-US" dirty="0">
                <a:solidFill>
                  <a:srgbClr val="0070C0"/>
                </a:solidFill>
              </a:rPr>
              <a:t>►	</a:t>
            </a:r>
            <a:r>
              <a:rPr lang="en-US" dirty="0">
                <a:solidFill>
                  <a:schemeClr val="tx1"/>
                </a:solidFill>
              </a:rPr>
              <a:t>Semantically aware content</a:t>
            </a:r>
          </a:p>
          <a:p>
            <a:pPr marL="515938" indent="-228600">
              <a:spcBef>
                <a:spcPts val="400"/>
              </a:spcBef>
              <a:buClr>
                <a:srgbClr val="0070C0"/>
              </a:buClr>
              <a:buFont typeface="Wingdings" panose="05000000000000000000" pitchFamily="2" charset="2"/>
              <a:buChar char="§"/>
              <a:tabLst>
                <a:tab pos="287338" algn="l"/>
              </a:tabLst>
            </a:pPr>
            <a:r>
              <a:rPr lang="en-US" dirty="0">
                <a:solidFill>
                  <a:schemeClr val="tx1"/>
                </a:solidFill>
              </a:rPr>
              <a:t>Content is tagged with metadata to identify the kind of content within it.</a:t>
            </a:r>
          </a:p>
          <a:p>
            <a:pPr marL="515938" indent="-228600">
              <a:spcBef>
                <a:spcPts val="400"/>
              </a:spcBef>
              <a:buClr>
                <a:srgbClr val="0070C0"/>
              </a:buClr>
              <a:buFont typeface="Wingdings" panose="05000000000000000000" pitchFamily="2" charset="2"/>
              <a:buChar char="§"/>
              <a:tabLst>
                <a:tab pos="287338" algn="l"/>
              </a:tabLst>
            </a:pPr>
            <a:r>
              <a:rPr lang="en-US" dirty="0">
                <a:solidFill>
                  <a:schemeClr val="tx1"/>
                </a:solidFill>
              </a:rPr>
              <a:t>Content tagged with semantic metadata can be used to automatically build customized information sets based on audience, product, or industry. The </a:t>
            </a:r>
            <a:r>
              <a:rPr lang="en-US" i="1" dirty="0">
                <a:solidFill>
                  <a:schemeClr val="tx1"/>
                </a:solidFill>
              </a:rPr>
              <a:t>COPE</a:t>
            </a:r>
            <a:r>
              <a:rPr lang="en-US" dirty="0">
                <a:solidFill>
                  <a:schemeClr val="tx1"/>
                </a:solidFill>
              </a:rPr>
              <a:t> principle is used here…Create Once Publish Everywhere.</a:t>
            </a:r>
          </a:p>
          <a:p>
            <a:pPr>
              <a:buClr>
                <a:srgbClr val="0070C0"/>
              </a:buClr>
              <a:tabLst>
                <a:tab pos="287338" algn="l"/>
              </a:tabLst>
            </a:pPr>
            <a:r>
              <a:rPr lang="en-US" dirty="0">
                <a:solidFill>
                  <a:srgbClr val="0070C0"/>
                </a:solidFill>
              </a:rPr>
              <a:t>►</a:t>
            </a:r>
            <a:r>
              <a:rPr lang="en-US" dirty="0">
                <a:solidFill>
                  <a:schemeClr val="tx1"/>
                </a:solidFill>
              </a:rPr>
              <a:t>	Every-Page-is-Page-One (EPPO) principle</a:t>
            </a:r>
          </a:p>
          <a:p>
            <a:pPr marL="515938" indent="-231775">
              <a:spcBef>
                <a:spcPts val="400"/>
              </a:spcBef>
              <a:buClr>
                <a:srgbClr val="0070C0"/>
              </a:buClr>
              <a:buFont typeface="Wingdings" panose="05000000000000000000" pitchFamily="2" charset="2"/>
              <a:buChar char="§"/>
              <a:tabLst>
                <a:tab pos="287338" algn="l"/>
              </a:tabLst>
            </a:pPr>
            <a:r>
              <a:rPr lang="en-US" dirty="0">
                <a:solidFill>
                  <a:schemeClr val="tx1"/>
                </a:solidFill>
              </a:rPr>
              <a:t>Based on the extent of implementation of the above disciplines, a topic should be (as much as possible) “self-contained” — independent, having the potential to provide an abundance of information as close to the user’s point of need as possible. </a:t>
            </a:r>
          </a:p>
        </p:txBody>
      </p:sp>
    </p:spTree>
    <p:extLst>
      <p:ext uri="{BB962C8B-B14F-4D97-AF65-F5344CB8AC3E}">
        <p14:creationId xmlns:p14="http://schemas.microsoft.com/office/powerpoint/2010/main" val="66185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Learning intelligent content from an IIS</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85000" lnSpcReduction="10000"/>
          </a:bodyPr>
          <a:lstStyle/>
          <a:p>
            <a:pPr marL="347663" indent="-347663">
              <a:tabLst>
                <a:tab pos="341313" algn="l"/>
              </a:tabLst>
            </a:pPr>
            <a:r>
              <a:rPr lang="en-US" dirty="0">
                <a:solidFill>
                  <a:srgbClr val="0070C0"/>
                </a:solidFill>
              </a:rPr>
              <a:t>►	</a:t>
            </a:r>
            <a:r>
              <a:rPr lang="en-US"/>
              <a:t>Intelligent content </a:t>
            </a:r>
            <a:r>
              <a:rPr lang="en-US" dirty="0"/>
              <a:t>principles that I used in my Integrated Information Systems (IIS’s) can be used in a like manner to create the content for chatbots.</a:t>
            </a:r>
          </a:p>
          <a:p>
            <a:pPr marL="347663" indent="-347663">
              <a:tabLst>
                <a:tab pos="341313" algn="l"/>
              </a:tabLst>
            </a:pPr>
            <a:r>
              <a:rPr lang="en-US" dirty="0">
                <a:solidFill>
                  <a:srgbClr val="0070C0"/>
                </a:solidFill>
              </a:rPr>
              <a:t>►	</a:t>
            </a:r>
            <a:r>
              <a:rPr lang="en-US" dirty="0"/>
              <a:t>I did not use AI to create IIS’s. (Not all chatbots use AI.) The information patterns followed were based on possible workflows (and even FAQs).</a:t>
            </a:r>
          </a:p>
          <a:p>
            <a:pPr marL="347663" indent="-347663">
              <a:tabLst>
                <a:tab pos="341313" algn="l"/>
              </a:tabLst>
            </a:pPr>
            <a:r>
              <a:rPr lang="en-US" dirty="0">
                <a:solidFill>
                  <a:srgbClr val="0070C0"/>
                </a:solidFill>
              </a:rPr>
              <a:t>►	</a:t>
            </a:r>
            <a:r>
              <a:rPr lang="en-US" dirty="0"/>
              <a:t>A chatbot and an IIS are both information dissemination systems with the following basic similarities:</a:t>
            </a:r>
          </a:p>
          <a:p>
            <a:pPr marL="571500" indent="-223838">
              <a:buClr>
                <a:srgbClr val="0070C0"/>
              </a:buClr>
              <a:buFont typeface="Wingdings" pitchFamily="2" charset="2"/>
              <a:buChar char="§"/>
            </a:pPr>
            <a:r>
              <a:rPr lang="en-US" dirty="0"/>
              <a:t>Bring relevant information to the user’s point of need</a:t>
            </a:r>
          </a:p>
          <a:p>
            <a:pPr marL="845820" lvl="1" indent="-223838">
              <a:buClr>
                <a:srgbClr val="0070C0"/>
              </a:buClr>
              <a:buFont typeface="Wingdings" pitchFamily="2" charset="2"/>
              <a:buChar char="§"/>
            </a:pPr>
            <a:r>
              <a:rPr lang="en-US" dirty="0"/>
              <a:t>Present pertinent information based on the user type, function, and needs</a:t>
            </a:r>
          </a:p>
          <a:p>
            <a:pPr marL="845820" lvl="1" indent="-223838">
              <a:buClr>
                <a:srgbClr val="0070C0"/>
              </a:buClr>
              <a:buFont typeface="Wingdings" pitchFamily="2" charset="2"/>
              <a:buChar char="§"/>
            </a:pPr>
            <a:r>
              <a:rPr lang="en-US" dirty="0"/>
              <a:t>Correct information is delivered due in large part to an accurate understanding of user workflows</a:t>
            </a:r>
          </a:p>
          <a:p>
            <a:pPr marL="571500" indent="-223838">
              <a:buClr>
                <a:srgbClr val="0070C0"/>
              </a:buClr>
              <a:buFont typeface="Wingdings" pitchFamily="2" charset="2"/>
              <a:buChar char="§"/>
            </a:pPr>
            <a:r>
              <a:rPr lang="en-US" dirty="0"/>
              <a:t>Enable users to opt into more info.</a:t>
            </a:r>
          </a:p>
          <a:p>
            <a:pPr marL="571500" indent="-223838">
              <a:buClr>
                <a:srgbClr val="0070C0"/>
              </a:buClr>
              <a:buFont typeface="Wingdings" pitchFamily="2" charset="2"/>
              <a:buChar char="§"/>
            </a:pPr>
            <a:r>
              <a:rPr lang="en-US" dirty="0"/>
              <a:t>Easy to use.</a:t>
            </a:r>
          </a:p>
          <a:p>
            <a:pPr marL="571500" indent="-223838">
              <a:buClr>
                <a:srgbClr val="0070C0"/>
              </a:buClr>
              <a:buFont typeface="Wingdings" pitchFamily="2" charset="2"/>
              <a:buChar char="§"/>
            </a:pPr>
            <a:r>
              <a:rPr lang="en-US" dirty="0"/>
              <a:t>Highly effective due to function and structure.</a:t>
            </a:r>
          </a:p>
        </p:txBody>
      </p:sp>
    </p:spTree>
    <p:extLst>
      <p:ext uri="{BB962C8B-B14F-4D97-AF65-F5344CB8AC3E}">
        <p14:creationId xmlns:p14="http://schemas.microsoft.com/office/powerpoint/2010/main" val="3405377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a:t>
            </a:r>
            <a:br>
              <a:rPr lang="en-US" dirty="0"/>
            </a:br>
            <a:r>
              <a:rPr lang="en-US" dirty="0"/>
              <a:t>an IIS</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700" y="2161903"/>
            <a:ext cx="4683168" cy="3969342"/>
          </a:xfrm>
        </p:spPr>
        <p:txBody>
          <a:bodyPr>
            <a:normAutofit fontScale="92500"/>
          </a:bodyPr>
          <a:lstStyle/>
          <a:p>
            <a:pPr marL="347663" indent="-347663">
              <a:tabLst>
                <a:tab pos="341313" algn="l"/>
              </a:tabLst>
            </a:pPr>
            <a:r>
              <a:rPr lang="en-US" dirty="0">
                <a:solidFill>
                  <a:srgbClr val="0070C0"/>
                </a:solidFill>
              </a:rPr>
              <a:t>► </a:t>
            </a:r>
            <a:r>
              <a:rPr lang="en-US" dirty="0"/>
              <a:t>Traditional print content + Intelligent Content</a:t>
            </a:r>
          </a:p>
          <a:p>
            <a:pPr marL="631825" indent="-285750">
              <a:buClr>
                <a:srgbClr val="0070C0"/>
              </a:buClr>
              <a:buFont typeface="Wingdings" pitchFamily="2" charset="2"/>
              <a:buChar char="§"/>
            </a:pPr>
            <a:r>
              <a:rPr lang="en-US" dirty="0"/>
              <a:t>In this print example, the cognitive load is distributed across the topic segments of About (concepts and reference info), Procedure (task info), and See Also.</a:t>
            </a:r>
          </a:p>
          <a:p>
            <a:pPr marL="631825" indent="-285750">
              <a:buClr>
                <a:srgbClr val="0070C0"/>
              </a:buClr>
              <a:buFont typeface="Wingdings" pitchFamily="2" charset="2"/>
              <a:buChar char="§"/>
            </a:pPr>
            <a:r>
              <a:rPr lang="en-US" dirty="0"/>
              <a:t>The Location statement is an intelligent content convention that quickly and easily puts the user in the UI in order to start the first step of a workflow.</a:t>
            </a:r>
          </a:p>
          <a:p>
            <a:pPr marL="347663" indent="-347663">
              <a:tabLst>
                <a:tab pos="341313" algn="l"/>
              </a:tabLst>
            </a:pPr>
            <a:endParaRPr lang="en-US" dirty="0"/>
          </a:p>
        </p:txBody>
      </p:sp>
      <p:pic>
        <p:nvPicPr>
          <p:cNvPr id="4" name="Picture 3">
            <a:extLst>
              <a:ext uri="{FF2B5EF4-FFF2-40B4-BE49-F238E27FC236}">
                <a16:creationId xmlns:a16="http://schemas.microsoft.com/office/drawing/2014/main" id="{FAB46F4B-2A06-F230-D6B9-300F90C5E1ED}"/>
              </a:ext>
            </a:extLst>
          </p:cNvPr>
          <p:cNvPicPr>
            <a:picLocks noChangeAspect="1"/>
          </p:cNvPicPr>
          <p:nvPr/>
        </p:nvPicPr>
        <p:blipFill>
          <a:blip r:embed="rId3"/>
          <a:stretch>
            <a:fillRect/>
          </a:stretch>
        </p:blipFill>
        <p:spPr>
          <a:xfrm>
            <a:off x="5916634" y="470018"/>
            <a:ext cx="5788184" cy="5917964"/>
          </a:xfrm>
          <a:prstGeom prst="rect">
            <a:avLst/>
          </a:prstGeom>
        </p:spPr>
      </p:pic>
    </p:spTree>
    <p:extLst>
      <p:ext uri="{BB962C8B-B14F-4D97-AF65-F5344CB8AC3E}">
        <p14:creationId xmlns:p14="http://schemas.microsoft.com/office/powerpoint/2010/main" val="535972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a:t>
            </a:r>
            <a:br>
              <a:rPr lang="en-US" dirty="0"/>
            </a:br>
            <a:r>
              <a:rPr lang="en-US" dirty="0"/>
              <a:t>an IIS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699" y="2161903"/>
            <a:ext cx="5110843" cy="3969342"/>
          </a:xfrm>
        </p:spPr>
        <p:txBody>
          <a:bodyPr>
            <a:normAutofit fontScale="92500" lnSpcReduction="10000"/>
          </a:bodyPr>
          <a:lstStyle/>
          <a:p>
            <a:pPr marL="347663" indent="-347663">
              <a:tabLst>
                <a:tab pos="341313" algn="l"/>
              </a:tabLst>
            </a:pPr>
            <a:r>
              <a:rPr lang="en-US" dirty="0">
                <a:solidFill>
                  <a:srgbClr val="0070C0"/>
                </a:solidFill>
              </a:rPr>
              <a:t>► </a:t>
            </a:r>
            <a:r>
              <a:rPr lang="en-US" dirty="0"/>
              <a:t>Workflow summary topics +</a:t>
            </a:r>
            <a:br>
              <a:rPr lang="en-US" dirty="0"/>
            </a:br>
            <a:r>
              <a:rPr lang="en-US" dirty="0"/>
              <a:t>Intelligent Content</a:t>
            </a:r>
          </a:p>
          <a:p>
            <a:pPr marL="631825" indent="-285750">
              <a:buClr>
                <a:srgbClr val="0070C0"/>
              </a:buClr>
              <a:buFont typeface="Wingdings" pitchFamily="2" charset="2"/>
              <a:buChar char="§"/>
            </a:pPr>
            <a:r>
              <a:rPr lang="en-US" dirty="0"/>
              <a:t>Workflow summary topics provide all the necessary steps (and any optional steps) required to complete a workflow. New product features are called out in a workflow summary topic.</a:t>
            </a:r>
          </a:p>
          <a:p>
            <a:pPr marL="631825" indent="-285750">
              <a:buClr>
                <a:srgbClr val="0070C0"/>
              </a:buClr>
              <a:buFont typeface="Wingdings" pitchFamily="2" charset="2"/>
              <a:buChar char="§"/>
            </a:pPr>
            <a:r>
              <a:rPr lang="en-US" dirty="0"/>
              <a:t>There is at least one overall workflow summary topic that covers all the functionality of the product.</a:t>
            </a:r>
          </a:p>
          <a:p>
            <a:pPr marL="631825" indent="-285750">
              <a:buClr>
                <a:srgbClr val="0070C0"/>
              </a:buClr>
              <a:buFont typeface="Wingdings" pitchFamily="2" charset="2"/>
              <a:buChar char="§"/>
            </a:pPr>
            <a:r>
              <a:rPr lang="en-US" dirty="0"/>
              <a:t>There can be smaller workflow summary topics geared to specialized workflows.</a:t>
            </a:r>
          </a:p>
          <a:p>
            <a:pPr marL="347663" indent="-347663">
              <a:tabLst>
                <a:tab pos="341313" algn="l"/>
              </a:tabLst>
            </a:pPr>
            <a:endParaRPr lang="en-US" dirty="0"/>
          </a:p>
        </p:txBody>
      </p:sp>
      <p:pic>
        <p:nvPicPr>
          <p:cNvPr id="4" name="Picture 3">
            <a:extLst>
              <a:ext uri="{FF2B5EF4-FFF2-40B4-BE49-F238E27FC236}">
                <a16:creationId xmlns:a16="http://schemas.microsoft.com/office/drawing/2014/main" id="{79BCFC28-6DF9-F5E5-6717-CBBCD1CEA639}"/>
              </a:ext>
            </a:extLst>
          </p:cNvPr>
          <p:cNvPicPr>
            <a:picLocks noChangeAspect="1"/>
          </p:cNvPicPr>
          <p:nvPr/>
        </p:nvPicPr>
        <p:blipFill>
          <a:blip r:embed="rId3"/>
          <a:stretch>
            <a:fillRect/>
          </a:stretch>
        </p:blipFill>
        <p:spPr>
          <a:xfrm>
            <a:off x="7055110" y="530234"/>
            <a:ext cx="4524274" cy="5900634"/>
          </a:xfrm>
          <a:prstGeom prst="rect">
            <a:avLst/>
          </a:prstGeom>
        </p:spPr>
      </p:pic>
    </p:spTree>
    <p:extLst>
      <p:ext uri="{BB962C8B-B14F-4D97-AF65-F5344CB8AC3E}">
        <p14:creationId xmlns:p14="http://schemas.microsoft.com/office/powerpoint/2010/main" val="422363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a:t>
            </a:r>
            <a:br>
              <a:rPr lang="en-US" dirty="0"/>
            </a:br>
            <a:r>
              <a:rPr lang="en-US" dirty="0"/>
              <a:t>an IIS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699" y="2161903"/>
            <a:ext cx="4252291" cy="3969342"/>
          </a:xfrm>
        </p:spPr>
        <p:txBody>
          <a:bodyPr>
            <a:normAutofit fontScale="92500" lnSpcReduction="20000"/>
          </a:bodyPr>
          <a:lstStyle/>
          <a:p>
            <a:pPr marL="347663" indent="-347663">
              <a:tabLst>
                <a:tab pos="341313" algn="l"/>
              </a:tabLst>
            </a:pPr>
            <a:r>
              <a:rPr lang="en-US" dirty="0">
                <a:solidFill>
                  <a:srgbClr val="0070C0"/>
                </a:solidFill>
              </a:rPr>
              <a:t>► </a:t>
            </a:r>
            <a:r>
              <a:rPr lang="en-US" dirty="0"/>
              <a:t>Traditional online help + Intelligent Content</a:t>
            </a:r>
          </a:p>
          <a:p>
            <a:pPr marL="631825" indent="-285750">
              <a:buClr>
                <a:srgbClr val="0070C0"/>
              </a:buClr>
              <a:buFont typeface="Wingdings" pitchFamily="2" charset="2"/>
              <a:buChar char="§"/>
            </a:pPr>
            <a:r>
              <a:rPr lang="en-US" dirty="0"/>
              <a:t>Separating task information from other types of information can make it easier and more efficient to comprehend and retain the task information.</a:t>
            </a:r>
          </a:p>
          <a:p>
            <a:pPr marL="631825" indent="-285750">
              <a:buClr>
                <a:srgbClr val="0070C0"/>
              </a:buClr>
              <a:buFont typeface="Wingdings" pitchFamily="2" charset="2"/>
              <a:buChar char="§"/>
            </a:pPr>
            <a:r>
              <a:rPr lang="en-US" sz="2000" dirty="0"/>
              <a:t>Concept information has the highest cognitive loading for the brain since the reader is being asked to compare and evaluate information based on what the reader already knows</a:t>
            </a:r>
            <a:r>
              <a:rPr lang="en-US" dirty="0"/>
              <a:t>.</a:t>
            </a:r>
          </a:p>
          <a:p>
            <a:pPr marL="347663" indent="-347663">
              <a:tabLst>
                <a:tab pos="341313" algn="l"/>
              </a:tabLst>
            </a:pPr>
            <a:endParaRPr lang="en-US" dirty="0"/>
          </a:p>
        </p:txBody>
      </p:sp>
      <p:pic>
        <p:nvPicPr>
          <p:cNvPr id="5" name="Content Placeholder 7">
            <a:extLst>
              <a:ext uri="{FF2B5EF4-FFF2-40B4-BE49-F238E27FC236}">
                <a16:creationId xmlns:a16="http://schemas.microsoft.com/office/drawing/2014/main" id="{8E86AD68-0A41-8ECE-2EDD-2DCAE2BAD593}"/>
              </a:ext>
            </a:extLst>
          </p:cNvPr>
          <p:cNvPicPr>
            <a:picLocks noChangeAspect="1"/>
          </p:cNvPicPr>
          <p:nvPr/>
        </p:nvPicPr>
        <p:blipFill>
          <a:blip r:embed="rId3"/>
          <a:stretch>
            <a:fillRect/>
          </a:stretch>
        </p:blipFill>
        <p:spPr>
          <a:xfrm>
            <a:off x="5280991" y="1401618"/>
            <a:ext cx="6493565" cy="4846782"/>
          </a:xfrm>
          <a:prstGeom prst="rect">
            <a:avLst/>
          </a:prstGeom>
        </p:spPr>
      </p:pic>
    </p:spTree>
    <p:extLst>
      <p:ext uri="{BB962C8B-B14F-4D97-AF65-F5344CB8AC3E}">
        <p14:creationId xmlns:p14="http://schemas.microsoft.com/office/powerpoint/2010/main" val="1218935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a:t>
            </a:r>
            <a:br>
              <a:rPr lang="en-US" dirty="0"/>
            </a:br>
            <a:r>
              <a:rPr lang="en-US" dirty="0"/>
              <a:t>an IIS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699" y="2161903"/>
            <a:ext cx="4252291" cy="3969342"/>
          </a:xfrm>
        </p:spPr>
        <p:txBody>
          <a:bodyPr>
            <a:normAutofit/>
          </a:bodyPr>
          <a:lstStyle/>
          <a:p>
            <a:pPr marL="347663" indent="-347663">
              <a:tabLst>
                <a:tab pos="341313" algn="l"/>
              </a:tabLst>
            </a:pPr>
            <a:r>
              <a:rPr lang="en-US" dirty="0">
                <a:solidFill>
                  <a:srgbClr val="0070C0"/>
                </a:solidFill>
              </a:rPr>
              <a:t>► </a:t>
            </a:r>
            <a:r>
              <a:rPr lang="en-US" dirty="0"/>
              <a:t>Traditional online help + Intelligent Content (cont’d)</a:t>
            </a:r>
          </a:p>
        </p:txBody>
      </p:sp>
      <p:pic>
        <p:nvPicPr>
          <p:cNvPr id="4" name="Content Placeholder 9">
            <a:extLst>
              <a:ext uri="{FF2B5EF4-FFF2-40B4-BE49-F238E27FC236}">
                <a16:creationId xmlns:a16="http://schemas.microsoft.com/office/drawing/2014/main" id="{2132A0CA-AE24-3668-CC11-668D6D9E5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519236"/>
            <a:ext cx="5467680" cy="5884042"/>
          </a:xfrm>
          <a:prstGeom prst="rect">
            <a:avLst/>
          </a:prstGeom>
        </p:spPr>
      </p:pic>
    </p:spTree>
    <p:extLst>
      <p:ext uri="{BB962C8B-B14F-4D97-AF65-F5344CB8AC3E}">
        <p14:creationId xmlns:p14="http://schemas.microsoft.com/office/powerpoint/2010/main" val="2268621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a:t>
            </a:r>
            <a:br>
              <a:rPr lang="en-US" dirty="0"/>
            </a:br>
            <a:r>
              <a:rPr lang="en-US" dirty="0"/>
              <a:t>an IIS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700" y="2161902"/>
            <a:ext cx="3649318" cy="4371419"/>
          </a:xfrm>
        </p:spPr>
        <p:txBody>
          <a:bodyPr>
            <a:normAutofit/>
          </a:bodyPr>
          <a:lstStyle/>
          <a:p>
            <a:pPr marL="347663" indent="-347663">
              <a:tabLst>
                <a:tab pos="341313" algn="l"/>
              </a:tabLst>
            </a:pPr>
            <a:r>
              <a:rPr lang="en-US" dirty="0">
                <a:solidFill>
                  <a:srgbClr val="0070C0"/>
                </a:solidFill>
              </a:rPr>
              <a:t>► </a:t>
            </a:r>
            <a:r>
              <a:rPr lang="en-US" dirty="0"/>
              <a:t>Screen text + Intelligent Content</a:t>
            </a:r>
          </a:p>
          <a:p>
            <a:pPr marL="631825" indent="-285750">
              <a:buClr>
                <a:srgbClr val="0070C0"/>
              </a:buClr>
              <a:buFont typeface="Wingdings" pitchFamily="2" charset="2"/>
              <a:buChar char="§"/>
            </a:pPr>
            <a:r>
              <a:rPr lang="en-US" dirty="0"/>
              <a:t>The product UI is the starting place and the most significant place, to enhance the user experience. Therefore, precision content originating from the UI could be extremely useful in aiding in a workflow.</a:t>
            </a:r>
          </a:p>
          <a:p>
            <a:pPr marL="347663" indent="-347663">
              <a:tabLst>
                <a:tab pos="341313" algn="l"/>
              </a:tabLst>
            </a:pPr>
            <a:endParaRPr lang="en-US" dirty="0"/>
          </a:p>
          <a:p>
            <a:pPr marL="347663" indent="-347663">
              <a:tabLst>
                <a:tab pos="341313" algn="l"/>
              </a:tabLst>
            </a:pPr>
            <a:endParaRPr lang="en-US" dirty="0"/>
          </a:p>
        </p:txBody>
      </p:sp>
      <p:pic>
        <p:nvPicPr>
          <p:cNvPr id="5" name="Content Placeholder 10">
            <a:extLst>
              <a:ext uri="{FF2B5EF4-FFF2-40B4-BE49-F238E27FC236}">
                <a16:creationId xmlns:a16="http://schemas.microsoft.com/office/drawing/2014/main" id="{AD3880C2-2488-3B4E-A1D8-004EE9AA3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379" y="1297322"/>
            <a:ext cx="7035037" cy="5070347"/>
          </a:xfrm>
          <a:prstGeom prst="rect">
            <a:avLst/>
          </a:prstGeom>
        </p:spPr>
      </p:pic>
    </p:spTree>
    <p:extLst>
      <p:ext uri="{BB962C8B-B14F-4D97-AF65-F5344CB8AC3E}">
        <p14:creationId xmlns:p14="http://schemas.microsoft.com/office/powerpoint/2010/main" val="2532167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a:t>
            </a:r>
            <a:br>
              <a:rPr lang="en-US" dirty="0"/>
            </a:br>
            <a:r>
              <a:rPr lang="en-US" dirty="0"/>
              <a:t>an IIS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700" y="2161902"/>
            <a:ext cx="3649318" cy="4371419"/>
          </a:xfrm>
        </p:spPr>
        <p:txBody>
          <a:bodyPr>
            <a:normAutofit/>
          </a:bodyPr>
          <a:lstStyle/>
          <a:p>
            <a:pPr marL="347663" indent="-347663">
              <a:tabLst>
                <a:tab pos="341313" algn="l"/>
              </a:tabLst>
            </a:pPr>
            <a:r>
              <a:rPr lang="en-US" dirty="0">
                <a:solidFill>
                  <a:srgbClr val="0070C0"/>
                </a:solidFill>
              </a:rPr>
              <a:t>► </a:t>
            </a:r>
            <a:r>
              <a:rPr lang="en-US" dirty="0"/>
              <a:t>Integrated information in product UI + Intelligent</a:t>
            </a:r>
            <a:br>
              <a:rPr lang="en-US" dirty="0"/>
            </a:br>
            <a:r>
              <a:rPr lang="en-US" dirty="0"/>
              <a:t>Content</a:t>
            </a:r>
          </a:p>
          <a:p>
            <a:pPr marL="347663" indent="-347663">
              <a:tabLst>
                <a:tab pos="341313" algn="l"/>
              </a:tabLst>
            </a:pPr>
            <a:endParaRPr lang="en-US" dirty="0"/>
          </a:p>
        </p:txBody>
      </p:sp>
      <p:pic>
        <p:nvPicPr>
          <p:cNvPr id="5" name="Content Placeholder 10">
            <a:extLst>
              <a:ext uri="{FF2B5EF4-FFF2-40B4-BE49-F238E27FC236}">
                <a16:creationId xmlns:a16="http://schemas.microsoft.com/office/drawing/2014/main" id="{AD3880C2-2488-3B4E-A1D8-004EE9AA3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379" y="1297322"/>
            <a:ext cx="7035037" cy="5070347"/>
          </a:xfrm>
          <a:prstGeom prst="rect">
            <a:avLst/>
          </a:prstGeom>
        </p:spPr>
      </p:pic>
    </p:spTree>
    <p:extLst>
      <p:ext uri="{BB962C8B-B14F-4D97-AF65-F5344CB8AC3E}">
        <p14:creationId xmlns:p14="http://schemas.microsoft.com/office/powerpoint/2010/main" val="195668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Assumptions…the small print</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tabLst>
                <a:tab pos="341313" algn="l"/>
              </a:tabLst>
            </a:pPr>
            <a:r>
              <a:rPr lang="en-US" dirty="0">
                <a:solidFill>
                  <a:srgbClr val="0070C0"/>
                </a:solidFill>
              </a:rPr>
              <a:t>►	</a:t>
            </a:r>
            <a:r>
              <a:rPr lang="en-US" dirty="0"/>
              <a:t>Me</a:t>
            </a:r>
          </a:p>
          <a:p>
            <a:pPr marL="573088" indent="-230188">
              <a:buClr>
                <a:srgbClr val="0070C0"/>
              </a:buClr>
              <a:buFont typeface="Wingdings" pitchFamily="2" charset="2"/>
              <a:buChar char="§"/>
            </a:pPr>
            <a:r>
              <a:rPr lang="en-US" dirty="0"/>
              <a:t>I am not an expert in Chatbot/AI technology.</a:t>
            </a:r>
          </a:p>
          <a:p>
            <a:pPr marL="847408" lvl="1" indent="-230188">
              <a:buClr>
                <a:srgbClr val="0070C0"/>
              </a:buClr>
              <a:buFont typeface="Wingdings" pitchFamily="2" charset="2"/>
              <a:buChar char="§"/>
            </a:pPr>
            <a:r>
              <a:rPr lang="en-US" dirty="0"/>
              <a:t>This technology is still somewhat flued in Tech Comm. </a:t>
            </a:r>
          </a:p>
          <a:p>
            <a:pPr marL="847408" lvl="1" indent="-230188">
              <a:buClr>
                <a:srgbClr val="0070C0"/>
              </a:buClr>
              <a:buFont typeface="Wingdings" pitchFamily="2" charset="2"/>
              <a:buChar char="§"/>
            </a:pPr>
            <a:r>
              <a:rPr lang="en-US" dirty="0"/>
              <a:t>But I believe Intelligent Content can be foundational to the content effort for a chatbot.</a:t>
            </a:r>
          </a:p>
          <a:p>
            <a:pPr marL="573088" indent="-230188">
              <a:buClr>
                <a:srgbClr val="0070C0"/>
              </a:buClr>
              <a:buFont typeface="Wingdings" pitchFamily="2" charset="2"/>
              <a:buChar char="§"/>
            </a:pPr>
            <a:r>
              <a:rPr lang="en-US" dirty="0"/>
              <a:t>Because I’m still new and there are gaps in my knowledge of things Pliny/Consensys, some of my ideas may require adjusting or may not be feasible. </a:t>
            </a:r>
          </a:p>
        </p:txBody>
      </p:sp>
    </p:spTree>
    <p:extLst>
      <p:ext uri="{BB962C8B-B14F-4D97-AF65-F5344CB8AC3E}">
        <p14:creationId xmlns:p14="http://schemas.microsoft.com/office/powerpoint/2010/main" val="2120792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 an IIS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700" y="2161902"/>
            <a:ext cx="2569265" cy="4371419"/>
          </a:xfrm>
        </p:spPr>
        <p:txBody>
          <a:bodyPr>
            <a:normAutofit/>
          </a:bodyPr>
          <a:lstStyle/>
          <a:p>
            <a:pPr marL="347663" indent="-347663">
              <a:tabLst>
                <a:tab pos="341313" algn="l"/>
              </a:tabLst>
            </a:pPr>
            <a:r>
              <a:rPr lang="en-US" dirty="0">
                <a:solidFill>
                  <a:srgbClr val="0070C0"/>
                </a:solidFill>
              </a:rPr>
              <a:t>► </a:t>
            </a:r>
            <a:r>
              <a:rPr lang="en-US" dirty="0"/>
              <a:t>Integrated information in product UI + Intelligent</a:t>
            </a:r>
            <a:br>
              <a:rPr lang="en-US" dirty="0"/>
            </a:br>
            <a:r>
              <a:rPr lang="en-US" dirty="0"/>
              <a:t>Content (cont’d)</a:t>
            </a:r>
          </a:p>
          <a:p>
            <a:pPr marL="347663" indent="-347663">
              <a:tabLst>
                <a:tab pos="341313" algn="l"/>
              </a:tabLst>
            </a:pPr>
            <a:endParaRPr lang="en-US" dirty="0"/>
          </a:p>
        </p:txBody>
      </p:sp>
      <p:pic>
        <p:nvPicPr>
          <p:cNvPr id="4" name="Picture 3">
            <a:extLst>
              <a:ext uri="{FF2B5EF4-FFF2-40B4-BE49-F238E27FC236}">
                <a16:creationId xmlns:a16="http://schemas.microsoft.com/office/drawing/2014/main" id="{E09A48F9-B763-4775-87CE-A2DDAA8829E6}"/>
              </a:ext>
            </a:extLst>
          </p:cNvPr>
          <p:cNvPicPr>
            <a:picLocks noChangeAspect="1"/>
          </p:cNvPicPr>
          <p:nvPr/>
        </p:nvPicPr>
        <p:blipFill>
          <a:blip r:embed="rId3"/>
          <a:stretch>
            <a:fillRect/>
          </a:stretch>
        </p:blipFill>
        <p:spPr>
          <a:xfrm>
            <a:off x="3163692" y="2161902"/>
            <a:ext cx="8595593" cy="4257405"/>
          </a:xfrm>
          <a:prstGeom prst="rect">
            <a:avLst/>
          </a:prstGeom>
        </p:spPr>
      </p:pic>
    </p:spTree>
    <p:extLst>
      <p:ext uri="{BB962C8B-B14F-4D97-AF65-F5344CB8AC3E}">
        <p14:creationId xmlns:p14="http://schemas.microsoft.com/office/powerpoint/2010/main" val="1237278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Some real-life examples from an IIS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a:xfrm>
            <a:off x="1028700" y="2161902"/>
            <a:ext cx="3785404" cy="4152759"/>
          </a:xfrm>
        </p:spPr>
        <p:txBody>
          <a:bodyPr>
            <a:normAutofit/>
          </a:bodyPr>
          <a:lstStyle/>
          <a:p>
            <a:pPr marL="347663" indent="-347663">
              <a:tabLst>
                <a:tab pos="341313" algn="l"/>
              </a:tabLst>
            </a:pPr>
            <a:r>
              <a:rPr lang="en-US" dirty="0">
                <a:solidFill>
                  <a:srgbClr val="0070C0"/>
                </a:solidFill>
              </a:rPr>
              <a:t>► </a:t>
            </a:r>
            <a:r>
              <a:rPr lang="en-US" dirty="0"/>
              <a:t>Integrated information available in product UI + Intelligent Content (cont’d)</a:t>
            </a:r>
          </a:p>
          <a:p>
            <a:pPr marL="631825" indent="-285750">
              <a:buClr>
                <a:srgbClr val="0070C0"/>
              </a:buClr>
              <a:buFont typeface="Wingdings" pitchFamily="2" charset="2"/>
              <a:buChar char="§"/>
            </a:pPr>
            <a:r>
              <a:rPr lang="en-US" dirty="0"/>
              <a:t>Help panels extend the product UI and enables users to opt into granular content as needed.</a:t>
            </a:r>
          </a:p>
          <a:p>
            <a:pPr marL="347663" indent="-347663">
              <a:tabLst>
                <a:tab pos="341313" algn="l"/>
              </a:tabLst>
            </a:pPr>
            <a:endParaRPr lang="en-US" dirty="0"/>
          </a:p>
          <a:p>
            <a:pPr marL="347663" indent="-347663">
              <a:tabLst>
                <a:tab pos="341313" algn="l"/>
              </a:tabLst>
            </a:pPr>
            <a:endParaRPr lang="en-US" dirty="0"/>
          </a:p>
        </p:txBody>
      </p:sp>
      <p:pic>
        <p:nvPicPr>
          <p:cNvPr id="5" name="Content Placeholder 14">
            <a:extLst>
              <a:ext uri="{FF2B5EF4-FFF2-40B4-BE49-F238E27FC236}">
                <a16:creationId xmlns:a16="http://schemas.microsoft.com/office/drawing/2014/main" id="{9BEA5848-2FFA-34E5-59C8-536A2F1A0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545" y="1371599"/>
            <a:ext cx="1954854" cy="5032495"/>
          </a:xfrm>
          <a:prstGeom prst="rect">
            <a:avLst/>
          </a:prstGeom>
        </p:spPr>
      </p:pic>
      <p:pic>
        <p:nvPicPr>
          <p:cNvPr id="6" name="Picture 5">
            <a:extLst>
              <a:ext uri="{FF2B5EF4-FFF2-40B4-BE49-F238E27FC236}">
                <a16:creationId xmlns:a16="http://schemas.microsoft.com/office/drawing/2014/main" id="{F13636A8-7DC6-CBCA-BF42-376B531AC7AA}"/>
              </a:ext>
            </a:extLst>
          </p:cNvPr>
          <p:cNvPicPr>
            <a:picLocks noChangeAspect="1"/>
          </p:cNvPicPr>
          <p:nvPr/>
        </p:nvPicPr>
        <p:blipFill>
          <a:blip r:embed="rId4"/>
          <a:stretch>
            <a:fillRect/>
          </a:stretch>
        </p:blipFill>
        <p:spPr>
          <a:xfrm>
            <a:off x="7323478" y="1371600"/>
            <a:ext cx="2096072" cy="5032494"/>
          </a:xfrm>
          <a:prstGeom prst="rect">
            <a:avLst/>
          </a:prstGeom>
        </p:spPr>
      </p:pic>
      <p:pic>
        <p:nvPicPr>
          <p:cNvPr id="7" name="Picture 6">
            <a:extLst>
              <a:ext uri="{FF2B5EF4-FFF2-40B4-BE49-F238E27FC236}">
                <a16:creationId xmlns:a16="http://schemas.microsoft.com/office/drawing/2014/main" id="{4B573389-FB4C-3D1C-C64A-B49D47644F12}"/>
              </a:ext>
            </a:extLst>
          </p:cNvPr>
          <p:cNvPicPr>
            <a:picLocks noChangeAspect="1"/>
          </p:cNvPicPr>
          <p:nvPr/>
        </p:nvPicPr>
        <p:blipFill>
          <a:blip r:embed="rId5"/>
          <a:stretch>
            <a:fillRect/>
          </a:stretch>
        </p:blipFill>
        <p:spPr>
          <a:xfrm>
            <a:off x="5022099" y="1368144"/>
            <a:ext cx="2093384" cy="5032494"/>
          </a:xfrm>
          <a:prstGeom prst="rect">
            <a:avLst/>
          </a:prstGeom>
        </p:spPr>
      </p:pic>
    </p:spTree>
    <p:extLst>
      <p:ext uri="{BB962C8B-B14F-4D97-AF65-F5344CB8AC3E}">
        <p14:creationId xmlns:p14="http://schemas.microsoft.com/office/powerpoint/2010/main" val="1142383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Managing chatbot content</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85000" lnSpcReduction="10000"/>
          </a:bodyPr>
          <a:lstStyle/>
          <a:p>
            <a:pPr marL="347663" indent="-347663">
              <a:buClr>
                <a:srgbClr val="0070C0"/>
              </a:buClr>
              <a:tabLst>
                <a:tab pos="341313" algn="l"/>
              </a:tabLst>
            </a:pPr>
            <a:r>
              <a:rPr lang="en-US" dirty="0">
                <a:solidFill>
                  <a:srgbClr val="0070C0"/>
                </a:solidFill>
              </a:rPr>
              <a:t>►	</a:t>
            </a:r>
            <a:r>
              <a:rPr lang="en-US" dirty="0"/>
              <a:t>You could store your chatbot content directly in your chatbot software, but it makes more sense to manage it within your CMS, as part of your existing content.</a:t>
            </a:r>
          </a:p>
          <a:p>
            <a:pPr marL="628650" indent="-280988">
              <a:spcBef>
                <a:spcPts val="400"/>
              </a:spcBef>
              <a:buClr>
                <a:srgbClr val="0070C0"/>
              </a:buClr>
              <a:buFont typeface="Wingdings" pitchFamily="2" charset="2"/>
              <a:buChar char="§"/>
            </a:pPr>
            <a:r>
              <a:rPr lang="en-US" dirty="0"/>
              <a:t>The CMS must provide an open API that the chatbot can connect with to pull content.</a:t>
            </a:r>
          </a:p>
          <a:p>
            <a:pPr marL="628650" indent="-280988">
              <a:spcBef>
                <a:spcPts val="400"/>
              </a:spcBef>
              <a:buClr>
                <a:srgbClr val="0070C0"/>
              </a:buClr>
              <a:buFont typeface="Wingdings" pitchFamily="2" charset="2"/>
              <a:buChar char="§"/>
            </a:pPr>
            <a:r>
              <a:rPr lang="en-US" dirty="0"/>
              <a:t>The CMS must support a structured content model.</a:t>
            </a:r>
          </a:p>
          <a:p>
            <a:pPr marL="628650">
              <a:spcBef>
                <a:spcPts val="400"/>
              </a:spcBef>
              <a:buClr>
                <a:srgbClr val="0070C0"/>
              </a:buClr>
            </a:pPr>
            <a:r>
              <a:rPr lang="en-US" dirty="0"/>
              <a:t>A </a:t>
            </a:r>
            <a:r>
              <a:rPr lang="en-US" i="1" dirty="0"/>
              <a:t>content model</a:t>
            </a:r>
            <a:r>
              <a:rPr lang="en-US" dirty="0"/>
              <a:t> assists with the conversational UI aspect a chatbot, which helps to lay out attributes.</a:t>
            </a:r>
          </a:p>
          <a:p>
            <a:pPr marL="347663" indent="-347663">
              <a:buClr>
                <a:srgbClr val="0070C0"/>
              </a:buClr>
              <a:tabLst>
                <a:tab pos="341313" algn="l"/>
              </a:tabLst>
            </a:pPr>
            <a:r>
              <a:rPr lang="en-US" dirty="0">
                <a:solidFill>
                  <a:srgbClr val="0070C0"/>
                </a:solidFill>
              </a:rPr>
              <a:t>►	</a:t>
            </a:r>
            <a:r>
              <a:rPr lang="en-US" dirty="0"/>
              <a:t>The content model must include the elements required for AI and chatbots: </a:t>
            </a:r>
            <a:r>
              <a:rPr lang="en-US" i="1" dirty="0"/>
              <a:t>entities</a:t>
            </a:r>
            <a:r>
              <a:rPr lang="en-US" dirty="0"/>
              <a:t>, </a:t>
            </a:r>
            <a:r>
              <a:rPr lang="en-US" i="1" dirty="0"/>
              <a:t>intents</a:t>
            </a:r>
            <a:r>
              <a:rPr lang="en-US" dirty="0"/>
              <a:t>, and </a:t>
            </a:r>
            <a:r>
              <a:rPr lang="en-US" i="1" dirty="0"/>
              <a:t>responses</a:t>
            </a:r>
            <a:r>
              <a:rPr lang="en-US" dirty="0"/>
              <a:t>.</a:t>
            </a:r>
          </a:p>
          <a:p>
            <a:pPr marL="347663" indent="-347663">
              <a:buClr>
                <a:srgbClr val="0070C0"/>
              </a:buClr>
              <a:tabLst>
                <a:tab pos="341313" algn="l"/>
              </a:tabLst>
            </a:pPr>
            <a:r>
              <a:rPr lang="en-US" dirty="0">
                <a:solidFill>
                  <a:srgbClr val="0070C0"/>
                </a:solidFill>
              </a:rPr>
              <a:t>►	</a:t>
            </a:r>
            <a:r>
              <a:rPr lang="en-US" dirty="0"/>
              <a:t>Content that a chatbot may need could be in several different repositories. </a:t>
            </a:r>
          </a:p>
          <a:p>
            <a:pPr marL="628650" indent="-280988">
              <a:spcBef>
                <a:spcPts val="400"/>
              </a:spcBef>
              <a:buClr>
                <a:srgbClr val="0070C0"/>
              </a:buClr>
              <a:buFont typeface="Wingdings" pitchFamily="2" charset="2"/>
              <a:buChar char="§"/>
            </a:pPr>
            <a:r>
              <a:rPr lang="en-US" dirty="0"/>
              <a:t>Since a chatbot cannot connect to multiple repositories, a central location is required with a defined (structured) content set to work properly.</a:t>
            </a:r>
          </a:p>
          <a:p>
            <a:pPr marL="628650" indent="-280988">
              <a:spcBef>
                <a:spcPts val="400"/>
              </a:spcBef>
              <a:buClr>
                <a:srgbClr val="0070C0"/>
              </a:buClr>
              <a:buFont typeface="Wingdings" pitchFamily="2" charset="2"/>
              <a:buChar char="§"/>
            </a:pPr>
            <a:r>
              <a:rPr lang="en-US" dirty="0"/>
              <a:t>A CMS that can import or integrate content from multiple content repositories, like a Component Content Management System (CCMS) used for help documentation can build out the content model for that additional content and use it to support chatbots.</a:t>
            </a:r>
          </a:p>
          <a:p>
            <a:endParaRPr lang="en-US" dirty="0"/>
          </a:p>
        </p:txBody>
      </p:sp>
    </p:spTree>
    <p:extLst>
      <p:ext uri="{BB962C8B-B14F-4D97-AF65-F5344CB8AC3E}">
        <p14:creationId xmlns:p14="http://schemas.microsoft.com/office/powerpoint/2010/main" val="1804487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Designing for structured content</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lnSpcReduction="10000"/>
          </a:bodyPr>
          <a:lstStyle/>
          <a:p>
            <a:r>
              <a:rPr lang="en-US" dirty="0">
                <a:solidFill>
                  <a:srgbClr val="0070C0"/>
                </a:solidFill>
              </a:rPr>
              <a:t>► </a:t>
            </a:r>
            <a:r>
              <a:rPr lang="en-US" dirty="0"/>
              <a:t>The most important thing is to look at content and identify what it is, not what it looks like.</a:t>
            </a:r>
          </a:p>
          <a:p>
            <a:r>
              <a:rPr lang="en-US" dirty="0">
                <a:solidFill>
                  <a:srgbClr val="0070C0"/>
                </a:solidFill>
              </a:rPr>
              <a:t>► </a:t>
            </a:r>
            <a:r>
              <a:rPr lang="en-US" dirty="0"/>
              <a:t>When you define the structure, ask yourself:</a:t>
            </a:r>
          </a:p>
          <a:p>
            <a:pPr marL="403225" indent="-166688">
              <a:buClr>
                <a:srgbClr val="0070C0"/>
              </a:buClr>
              <a:buFont typeface="Wingdings" pitchFamily="2" charset="2"/>
              <a:buChar char="§"/>
            </a:pPr>
            <a:r>
              <a:rPr lang="en-US" dirty="0"/>
              <a:t>Does the structure help authors create better content? </a:t>
            </a:r>
          </a:p>
          <a:p>
            <a:pPr marL="403225" indent="-166688">
              <a:buClr>
                <a:srgbClr val="0070C0"/>
              </a:buClr>
              <a:buFont typeface="Wingdings" pitchFamily="2" charset="2"/>
              <a:buChar char="§"/>
            </a:pPr>
            <a:r>
              <a:rPr lang="en-US" dirty="0"/>
              <a:t>Does the structure make the content reusable? Do you need the structure for processing?</a:t>
            </a:r>
          </a:p>
          <a:p>
            <a:pPr marL="403225" indent="-166688">
              <a:buClr>
                <a:srgbClr val="0070C0"/>
              </a:buClr>
              <a:buFont typeface="Wingdings" pitchFamily="2" charset="2"/>
              <a:buChar char="§"/>
            </a:pPr>
            <a:r>
              <a:rPr lang="en-US" dirty="0"/>
              <a:t>Do you need to filter the content (hide and show different elements of the content depending on the situation)?</a:t>
            </a:r>
          </a:p>
          <a:p>
            <a:pPr marL="403225" indent="-166688">
              <a:buClr>
                <a:srgbClr val="0070C0"/>
              </a:buClr>
              <a:buFont typeface="Wingdings" pitchFamily="2" charset="2"/>
              <a:buChar char="§"/>
            </a:pPr>
            <a:r>
              <a:rPr lang="en-US" dirty="0"/>
              <a:t>Do you want to display content differently for different channels or audiences?</a:t>
            </a:r>
          </a:p>
          <a:p>
            <a:pPr marL="403225" indent="-166688">
              <a:buClr>
                <a:srgbClr val="0070C0"/>
              </a:buClr>
              <a:buFont typeface="Wingdings" pitchFamily="2" charset="2"/>
              <a:buChar char="§"/>
            </a:pPr>
            <a:r>
              <a:rPr lang="en-US" dirty="0"/>
              <a:t>Do you need to deliver targeted content?</a:t>
            </a:r>
          </a:p>
          <a:p>
            <a:pPr marL="233363"/>
            <a:r>
              <a:rPr lang="en-US" dirty="0"/>
              <a:t>These are all key questions for structured content best practices.</a:t>
            </a:r>
          </a:p>
        </p:txBody>
      </p:sp>
    </p:spTree>
    <p:extLst>
      <p:ext uri="{BB962C8B-B14F-4D97-AF65-F5344CB8AC3E}">
        <p14:creationId xmlns:p14="http://schemas.microsoft.com/office/powerpoint/2010/main" val="2616934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Designing for structured content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r>
              <a:rPr lang="en-US" dirty="0">
                <a:solidFill>
                  <a:srgbClr val="0070C0"/>
                </a:solidFill>
              </a:rPr>
              <a:t>► </a:t>
            </a:r>
            <a:r>
              <a:rPr lang="en-US" dirty="0"/>
              <a:t>You should be able to identify content to:</a:t>
            </a:r>
          </a:p>
          <a:p>
            <a:pPr marL="403225" indent="-166688">
              <a:buClr>
                <a:srgbClr val="0070C0"/>
              </a:buClr>
              <a:buFont typeface="Wingdings" pitchFamily="2" charset="2"/>
              <a:buChar char="§"/>
            </a:pPr>
            <a:r>
              <a:rPr lang="en-US" dirty="0"/>
              <a:t>Write to the structure.</a:t>
            </a:r>
          </a:p>
          <a:p>
            <a:pPr marL="403225" indent="-166688">
              <a:buClr>
                <a:srgbClr val="0070C0"/>
              </a:buClr>
              <a:buFont typeface="Wingdings" pitchFamily="2" charset="2"/>
              <a:buChar char="§"/>
            </a:pPr>
            <a:r>
              <a:rPr lang="en-US" dirty="0"/>
              <a:t>Extract the structure.</a:t>
            </a:r>
          </a:p>
          <a:p>
            <a:pPr marL="403225" indent="-166688">
              <a:buClr>
                <a:srgbClr val="0070C0"/>
              </a:buClr>
              <a:buFont typeface="Wingdings" pitchFamily="2" charset="2"/>
              <a:buChar char="§"/>
            </a:pPr>
            <a:r>
              <a:rPr lang="en-US" dirty="0"/>
              <a:t>Manipulate the structure.</a:t>
            </a:r>
          </a:p>
        </p:txBody>
      </p:sp>
    </p:spTree>
    <p:extLst>
      <p:ext uri="{BB962C8B-B14F-4D97-AF65-F5344CB8AC3E}">
        <p14:creationId xmlns:p14="http://schemas.microsoft.com/office/powerpoint/2010/main" val="3142620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What’s required of you–what’s required of us?</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tabLst>
                <a:tab pos="341313" algn="l"/>
              </a:tabLst>
            </a:pPr>
            <a:r>
              <a:rPr lang="en-US" dirty="0">
                <a:solidFill>
                  <a:srgbClr val="0070C0"/>
                </a:solidFill>
              </a:rPr>
              <a:t>►	Your value in the chatbot/AI effort</a:t>
            </a:r>
          </a:p>
          <a:p>
            <a:pPr marL="628650" indent="-225425">
              <a:buClr>
                <a:srgbClr val="0070C0"/>
              </a:buClr>
              <a:buFont typeface="Wingdings" pitchFamily="2" charset="2"/>
              <a:buChar char="§"/>
            </a:pPr>
            <a:r>
              <a:rPr lang="en-US" dirty="0"/>
              <a:t>This is about using content to understand customers and meet their needs.</a:t>
            </a:r>
          </a:p>
          <a:p>
            <a:pPr marL="628650">
              <a:spcBef>
                <a:spcPts val="400"/>
              </a:spcBef>
              <a:buClr>
                <a:srgbClr val="0070C0"/>
              </a:buClr>
            </a:pPr>
            <a:r>
              <a:rPr lang="en-US" dirty="0"/>
              <a:t>Finding the right words to do this will often depend on </a:t>
            </a:r>
            <a:r>
              <a:rPr lang="en-US" i="1" dirty="0"/>
              <a:t>you</a:t>
            </a:r>
            <a:r>
              <a:rPr lang="en-US" dirty="0"/>
              <a:t>–the professional technical writer. </a:t>
            </a:r>
          </a:p>
          <a:p>
            <a:pPr marL="628650" indent="-225425">
              <a:buClr>
                <a:srgbClr val="0070C0"/>
              </a:buClr>
              <a:buFont typeface="Wingdings" pitchFamily="2" charset="2"/>
              <a:buChar char="§"/>
            </a:pPr>
            <a:r>
              <a:rPr lang="en-US" dirty="0"/>
              <a:t>Your significance is often obscured by the latest technology, but your importance will only grow as this technology matures.</a:t>
            </a:r>
          </a:p>
          <a:p>
            <a:pPr marL="347663"/>
            <a:r>
              <a:rPr lang="en-US" dirty="0"/>
              <a:t>All the points made here have real significance when the content of the next slide is realized.</a:t>
            </a:r>
          </a:p>
        </p:txBody>
      </p:sp>
    </p:spTree>
    <p:extLst>
      <p:ext uri="{BB962C8B-B14F-4D97-AF65-F5344CB8AC3E}">
        <p14:creationId xmlns:p14="http://schemas.microsoft.com/office/powerpoint/2010/main" val="120760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What’s required of you–what’s required of us?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r>
              <a:rPr lang="en-US" dirty="0">
                <a:solidFill>
                  <a:srgbClr val="0070C0"/>
                </a:solidFill>
              </a:rPr>
              <a:t>► Some high-level things you should consider as you embark upon this exciting endeavor:</a:t>
            </a:r>
          </a:p>
          <a:p>
            <a:pPr marL="230188" indent="-230188">
              <a:buFont typeface="Wingdings" pitchFamily="2" charset="2"/>
              <a:buChar char="§"/>
            </a:pPr>
            <a:r>
              <a:rPr lang="en-US" dirty="0"/>
              <a:t>Thoroughly understand the purposes and functionalities of your products and the users’ needs &amp; workflows.</a:t>
            </a:r>
          </a:p>
          <a:p>
            <a:pPr marL="230188">
              <a:spcBef>
                <a:spcPts val="400"/>
              </a:spcBef>
            </a:pPr>
            <a:r>
              <a:rPr lang="en-US" dirty="0"/>
              <a:t>How well do these match? Where are there any gaps and/or deficiencies?</a:t>
            </a:r>
          </a:p>
          <a:p>
            <a:pPr marL="230188" indent="-230188">
              <a:buFont typeface="Wingdings" pitchFamily="2" charset="2"/>
              <a:buChar char="§"/>
            </a:pPr>
            <a:r>
              <a:rPr lang="en-US" dirty="0"/>
              <a:t>Understand UX and CX (and even effective UI), or at least appreciate them.</a:t>
            </a:r>
          </a:p>
          <a:p>
            <a:pPr marL="230188" indent="-230188">
              <a:buFont typeface="Wingdings" pitchFamily="2" charset="2"/>
              <a:buChar char="§"/>
            </a:pPr>
            <a:r>
              <a:rPr lang="en-US" dirty="0"/>
              <a:t>Understand the purpose of content and the various types and their possible relationships. </a:t>
            </a:r>
          </a:p>
          <a:p>
            <a:pPr marL="230188" indent="-230188">
              <a:buFont typeface="Wingdings" pitchFamily="2" charset="2"/>
              <a:buChar char="§"/>
            </a:pPr>
            <a:r>
              <a:rPr lang="en-US" dirty="0"/>
              <a:t>Be able to determine the effectiveness—the value of information before you make it content.</a:t>
            </a:r>
          </a:p>
        </p:txBody>
      </p:sp>
    </p:spTree>
    <p:extLst>
      <p:ext uri="{BB962C8B-B14F-4D97-AF65-F5344CB8AC3E}">
        <p14:creationId xmlns:p14="http://schemas.microsoft.com/office/powerpoint/2010/main" val="3182597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What’s required of you–what’s required of us?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r>
              <a:rPr lang="en-US" dirty="0">
                <a:solidFill>
                  <a:srgbClr val="0070C0"/>
                </a:solidFill>
              </a:rPr>
              <a:t>► </a:t>
            </a:r>
            <a:r>
              <a:rPr lang="en-US" dirty="0">
                <a:solidFill>
                  <a:schemeClr val="tx1"/>
                </a:solidFill>
              </a:rPr>
              <a:t>Begin by working with direct, customer-facing organization (Marketing, Tech Support) to:</a:t>
            </a:r>
          </a:p>
          <a:p>
            <a:pPr marL="460375" indent="-223838">
              <a:buClr>
                <a:srgbClr val="0070C0"/>
              </a:buClr>
              <a:buFont typeface="Wingdings" pitchFamily="2" charset="2"/>
              <a:buChar char="§"/>
            </a:pPr>
            <a:r>
              <a:rPr lang="en-US" dirty="0"/>
              <a:t>Understand and map out the customer lifecycle (and workflows).</a:t>
            </a:r>
          </a:p>
          <a:p>
            <a:pPr marL="460375" indent="-223838">
              <a:buClr>
                <a:srgbClr val="0070C0"/>
              </a:buClr>
              <a:buFont typeface="Wingdings" pitchFamily="2" charset="2"/>
              <a:buChar char="§"/>
            </a:pPr>
            <a:r>
              <a:rPr lang="en-US" dirty="0"/>
              <a:t>Identify the points in the lifecycle (and workflow) where the customer needs to accomplish an objective.</a:t>
            </a:r>
          </a:p>
          <a:p>
            <a:pPr marL="460375" indent="-223838">
              <a:buClr>
                <a:srgbClr val="0070C0"/>
              </a:buClr>
              <a:buFont typeface="Wingdings" pitchFamily="2" charset="2"/>
              <a:buChar char="§"/>
            </a:pPr>
            <a:r>
              <a:rPr lang="en-US" dirty="0">
                <a:highlight>
                  <a:srgbClr val="FFFF00"/>
                </a:highlight>
              </a:rPr>
              <a:t>Deconstruct this objective into a finer-grained journey that illustrates the customer’s wants, needs, thoughts, emotional state, and tasks along with the content and information the customer requires to get to the next step to achieve their objective (Psychology of learning)</a:t>
            </a:r>
          </a:p>
          <a:p>
            <a:pPr marL="460375" indent="-223838">
              <a:buClr>
                <a:srgbClr val="0070C0"/>
              </a:buClr>
              <a:buFont typeface="Wingdings" pitchFamily="2" charset="2"/>
              <a:buChar char="§"/>
            </a:pPr>
            <a:r>
              <a:rPr lang="en-US" dirty="0"/>
              <a:t>Identify the sources of content and data and how they will be accessed.</a:t>
            </a:r>
          </a:p>
        </p:txBody>
      </p:sp>
    </p:spTree>
    <p:extLst>
      <p:ext uri="{BB962C8B-B14F-4D97-AF65-F5344CB8AC3E}">
        <p14:creationId xmlns:p14="http://schemas.microsoft.com/office/powerpoint/2010/main" val="3126995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What’s required of you–what’s required of us?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r>
              <a:rPr lang="en-US" dirty="0">
                <a:solidFill>
                  <a:srgbClr val="0070C0"/>
                </a:solidFill>
              </a:rPr>
              <a:t>► </a:t>
            </a:r>
            <a:r>
              <a:rPr lang="en-US" dirty="0">
                <a:solidFill>
                  <a:schemeClr val="tx1"/>
                </a:solidFill>
              </a:rPr>
              <a:t>Begin by working with direct, customer-facing organization (Marketing, Tech Support) to:</a:t>
            </a:r>
          </a:p>
          <a:p>
            <a:pPr marL="460375" indent="-223838">
              <a:buClr>
                <a:srgbClr val="0070C0"/>
              </a:buClr>
              <a:buFont typeface="Wingdings" pitchFamily="2" charset="2"/>
              <a:buChar char="§"/>
            </a:pPr>
            <a:r>
              <a:rPr lang="en-US" dirty="0"/>
              <a:t>Determine the best channel to that content—whether human, a website, a mobile device, etc.</a:t>
            </a:r>
          </a:p>
          <a:p>
            <a:pPr marL="460375" indent="-223838">
              <a:buClr>
                <a:srgbClr val="0070C0"/>
              </a:buClr>
              <a:buFont typeface="Wingdings" pitchFamily="2" charset="2"/>
              <a:buChar char="§"/>
            </a:pPr>
            <a:r>
              <a:rPr lang="en-US" dirty="0"/>
              <a:t>Evaluate the state of the content and restructure it to answer specific, common, high-value questions.</a:t>
            </a:r>
          </a:p>
          <a:p>
            <a:pPr marL="460375" indent="-223838">
              <a:buClr>
                <a:srgbClr val="0070C0"/>
              </a:buClr>
              <a:buFont typeface="Wingdings" pitchFamily="2" charset="2"/>
              <a:buChar char="§"/>
            </a:pPr>
            <a:r>
              <a:rPr lang="en-US" dirty="0"/>
              <a:t>Map out the possible questions that the customer may have at each step and structure dialog to prompt the correct question.</a:t>
            </a:r>
          </a:p>
          <a:p>
            <a:pPr marL="460375" indent="-223838">
              <a:buClr>
                <a:srgbClr val="0070C0"/>
              </a:buClr>
              <a:buFont typeface="Wingdings" pitchFamily="2" charset="2"/>
              <a:buChar char="§"/>
            </a:pPr>
            <a:r>
              <a:rPr lang="en-US" dirty="0"/>
              <a:t>Test on actual customers.</a:t>
            </a:r>
          </a:p>
          <a:p>
            <a:pPr marL="460375" indent="-223838">
              <a:buClr>
                <a:srgbClr val="0070C0"/>
              </a:buClr>
              <a:buFont typeface="Wingdings" pitchFamily="2" charset="2"/>
              <a:buChar char="§"/>
            </a:pPr>
            <a:r>
              <a:rPr lang="en-US" dirty="0"/>
              <a:t>Measure, manage, govern, and improve.</a:t>
            </a:r>
          </a:p>
        </p:txBody>
      </p:sp>
    </p:spTree>
    <p:extLst>
      <p:ext uri="{BB962C8B-B14F-4D97-AF65-F5344CB8AC3E}">
        <p14:creationId xmlns:p14="http://schemas.microsoft.com/office/powerpoint/2010/main" val="1377167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Questions?</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46250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Assumptions…the small print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buClr>
                <a:srgbClr val="0070C0"/>
              </a:buClr>
              <a:tabLst>
                <a:tab pos="341313" algn="l"/>
              </a:tabLst>
            </a:pPr>
            <a:r>
              <a:rPr lang="en-US" dirty="0">
                <a:solidFill>
                  <a:srgbClr val="0070C0"/>
                </a:solidFill>
              </a:rPr>
              <a:t>►	</a:t>
            </a:r>
            <a:r>
              <a:rPr lang="en-US" dirty="0"/>
              <a:t>Other</a:t>
            </a:r>
          </a:p>
          <a:p>
            <a:pPr marL="631825" indent="-230188">
              <a:buClr>
                <a:srgbClr val="0070C0"/>
              </a:buClr>
              <a:buFont typeface="Wingdings" pitchFamily="2" charset="2"/>
              <a:buChar char="§"/>
            </a:pPr>
            <a:r>
              <a:rPr lang="en-US" dirty="0"/>
              <a:t>AI technology varies vastly and is quickly changing and maturing.</a:t>
            </a:r>
          </a:p>
          <a:p>
            <a:pPr marL="631825" indent="-230188">
              <a:buClr>
                <a:srgbClr val="0070C0"/>
              </a:buClr>
              <a:buFont typeface="Wingdings" pitchFamily="2" charset="2"/>
              <a:buChar char="§"/>
            </a:pPr>
            <a:r>
              <a:rPr lang="en-US" dirty="0"/>
              <a:t>Style guide may need an adjusting.</a:t>
            </a:r>
          </a:p>
          <a:p>
            <a:pPr marL="631825" indent="-230188">
              <a:buClr>
                <a:srgbClr val="0070C0"/>
              </a:buClr>
              <a:buFont typeface="Wingdings" pitchFamily="2" charset="2"/>
              <a:buChar char="§"/>
            </a:pPr>
            <a:r>
              <a:rPr lang="en-US" dirty="0"/>
              <a:t>Can our current authoring tools and publishing method support a chatbot effort?</a:t>
            </a:r>
          </a:p>
          <a:p>
            <a:pPr marL="631825" indent="-230188">
              <a:buClr>
                <a:srgbClr val="0070C0"/>
              </a:buClr>
              <a:buFont typeface="Wingdings" pitchFamily="2" charset="2"/>
              <a:buChar char="§"/>
            </a:pPr>
            <a:r>
              <a:rPr lang="en-US" dirty="0"/>
              <a:t>Is there adequate infrastructure support?</a:t>
            </a:r>
          </a:p>
          <a:p>
            <a:pPr marL="855663" lvl="1" indent="-239713">
              <a:buClr>
                <a:srgbClr val="0070C0"/>
              </a:buClr>
              <a:buFont typeface="Wingdings" pitchFamily="2" charset="2"/>
              <a:buChar char="§"/>
            </a:pPr>
            <a:r>
              <a:rPr lang="en-US" dirty="0"/>
              <a:t>Possible new tools and publishing method.</a:t>
            </a:r>
          </a:p>
          <a:p>
            <a:pPr marL="855663" lvl="1" indent="-239713">
              <a:buClr>
                <a:srgbClr val="0070C0"/>
              </a:buClr>
              <a:buFont typeface="Wingdings" pitchFamily="2" charset="2"/>
              <a:buChar char="§"/>
            </a:pPr>
            <a:r>
              <a:rPr lang="en-US" dirty="0"/>
              <a:t>Possible backend developer who is dedicated to (to some degree) our implementation effort.</a:t>
            </a:r>
          </a:p>
          <a:p>
            <a:pPr marL="631825" indent="-230188">
              <a:buClr>
                <a:srgbClr val="0070C0"/>
              </a:buClr>
              <a:buFont typeface="Wingdings" pitchFamily="2" charset="2"/>
              <a:buChar char="§"/>
            </a:pPr>
            <a:r>
              <a:rPr lang="en-US" dirty="0"/>
              <a:t>Open to a phase-in plan.</a:t>
            </a:r>
          </a:p>
          <a:p>
            <a:pPr marL="631825" indent="-230188">
              <a:buClr>
                <a:srgbClr val="0070C0"/>
              </a:buClr>
              <a:buFont typeface="Wingdings" pitchFamily="2" charset="2"/>
              <a:buChar char="§"/>
            </a:pPr>
            <a:r>
              <a:rPr lang="en-US" dirty="0"/>
              <a:t>Create chatbot content while still supporting our current forms of documentation. </a:t>
            </a:r>
          </a:p>
        </p:txBody>
      </p:sp>
    </p:spTree>
    <p:extLst>
      <p:ext uri="{BB962C8B-B14F-4D97-AF65-F5344CB8AC3E}">
        <p14:creationId xmlns:p14="http://schemas.microsoft.com/office/powerpoint/2010/main" val="451841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Designing for Structured Content (extra)</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77500" lnSpcReduction="20000"/>
          </a:bodyPr>
          <a:lstStyle/>
          <a:p>
            <a:pPr marL="285750" indent="-285750">
              <a:tabLst>
                <a:tab pos="279400" algn="l"/>
              </a:tabLst>
            </a:pPr>
            <a:r>
              <a:rPr lang="en-US" dirty="0">
                <a:solidFill>
                  <a:srgbClr val="0070C0"/>
                </a:solidFill>
              </a:rPr>
              <a:t>►	</a:t>
            </a:r>
            <a:r>
              <a:rPr lang="en-US" dirty="0"/>
              <a:t>What is a Master Content Model</a:t>
            </a:r>
            <a:r>
              <a:rPr lang="en-US" sz="1500" baseline="46000" dirty="0"/>
              <a:t>™</a:t>
            </a:r>
            <a:r>
              <a:rPr lang="en-US" dirty="0"/>
              <a:t>?</a:t>
            </a:r>
          </a:p>
          <a:p>
            <a:pPr marL="285750" indent="-285750">
              <a:tabLst>
                <a:tab pos="279400" algn="l"/>
              </a:tabLst>
            </a:pPr>
            <a:r>
              <a:rPr lang="en-US" dirty="0"/>
              <a:t>	An MCM is a single, integrated model that defines how content assets will be structured and represented throughout their complete content lifecycle.</a:t>
            </a:r>
          </a:p>
          <a:p>
            <a:pPr marL="285750" indent="-285750">
              <a:tabLst>
                <a:tab pos="279400" algn="l"/>
              </a:tabLst>
            </a:pPr>
            <a:r>
              <a:rPr lang="en-US" dirty="0">
                <a:solidFill>
                  <a:srgbClr val="0070C0"/>
                </a:solidFill>
              </a:rPr>
              <a:t>► 	</a:t>
            </a:r>
            <a:r>
              <a:rPr lang="en-US" dirty="0"/>
              <a:t>A few things in this definition merit elaboration:</a:t>
            </a:r>
          </a:p>
          <a:p>
            <a:pPr marL="515938" indent="-230188">
              <a:buClr>
                <a:srgbClr val="0070C0"/>
              </a:buClr>
              <a:buFont typeface="Wingdings" pitchFamily="2" charset="2"/>
              <a:buChar char="§"/>
            </a:pPr>
            <a:r>
              <a:rPr lang="en-US" dirty="0"/>
              <a:t>The MCM focuses on the structure of content, literally its physical organization into components that can be enriched, reused, processed, and consumed.</a:t>
            </a:r>
          </a:p>
          <a:p>
            <a:pPr marL="515938" indent="-230188">
              <a:buClr>
                <a:srgbClr val="0070C0"/>
              </a:buClr>
              <a:buFont typeface="Wingdings" pitchFamily="2" charset="2"/>
              <a:buChar char="§"/>
            </a:pPr>
            <a:r>
              <a:rPr lang="en-US" dirty="0"/>
              <a:t>By defining the structure of content assets, the MCM facilitates the creation, exchange, and utilization of semantic value. Here, semantics refers to the introduction of enriched meaning into the content in such a way that applications can find, interpret, and act on those details.</a:t>
            </a:r>
          </a:p>
          <a:p>
            <a:pPr marL="515938" indent="-230188">
              <a:buClr>
                <a:srgbClr val="0070C0"/>
              </a:buClr>
              <a:buFont typeface="Wingdings" pitchFamily="2" charset="2"/>
              <a:buChar char="§"/>
            </a:pPr>
            <a:r>
              <a:rPr lang="en-US" dirty="0"/>
              <a:t>The MCM seeks to encompass the complete content asset lifecycle, from planning through delivery and use. This lifecycle orientation is important as it is a central goal of an MCM to facilitate the representation of content structures in all the applications that will need to access, display, manage, and potentially modify the content. In this way, the MCM enables the flow of content between all the applications that play a role in the content lifecycle.</a:t>
            </a:r>
          </a:p>
        </p:txBody>
      </p:sp>
    </p:spTree>
    <p:extLst>
      <p:ext uri="{BB962C8B-B14F-4D97-AF65-F5344CB8AC3E}">
        <p14:creationId xmlns:p14="http://schemas.microsoft.com/office/powerpoint/2010/main" val="28063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Purpose</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lstStyle/>
          <a:p>
            <a:r>
              <a:rPr lang="en-US" dirty="0"/>
              <a:t>Enrich UX by providing product information and supporting user workflows through the dissemination of information in a chatbot, while still producing traditional content as needed.</a:t>
            </a:r>
          </a:p>
          <a:p>
            <a:endParaRPr lang="en-US" dirty="0"/>
          </a:p>
        </p:txBody>
      </p:sp>
    </p:spTree>
    <p:extLst>
      <p:ext uri="{BB962C8B-B14F-4D97-AF65-F5344CB8AC3E}">
        <p14:creationId xmlns:p14="http://schemas.microsoft.com/office/powerpoint/2010/main" val="130648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How should we view a chatbot?</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a:bodyPr>
          <a:lstStyle/>
          <a:p>
            <a:pPr>
              <a:buClr>
                <a:srgbClr val="0070C0"/>
              </a:buClr>
              <a:tabLst>
                <a:tab pos="341313" algn="l"/>
              </a:tabLst>
            </a:pPr>
            <a:r>
              <a:rPr lang="en-US" dirty="0">
                <a:solidFill>
                  <a:srgbClr val="0070C0"/>
                </a:solidFill>
              </a:rPr>
              <a:t>►	</a:t>
            </a:r>
            <a:r>
              <a:rPr lang="en-US" dirty="0"/>
              <a:t>Chatbots are channels to content and data to solve specific problems.</a:t>
            </a:r>
          </a:p>
          <a:p>
            <a:pPr marL="571500" lvl="1" indent="-230188">
              <a:buClr>
                <a:srgbClr val="0070C0"/>
              </a:buClr>
              <a:buFont typeface="Wingdings" pitchFamily="2" charset="2"/>
              <a:buChar char="§"/>
            </a:pPr>
            <a:r>
              <a:rPr lang="en-US" dirty="0"/>
              <a:t>They are not magic, and they require that we look at the needs of the user in a new light.</a:t>
            </a:r>
          </a:p>
          <a:p>
            <a:pPr marL="571500" lvl="1" indent="-230188">
              <a:buClr>
                <a:srgbClr val="0070C0"/>
              </a:buClr>
              <a:buFont typeface="Wingdings" pitchFamily="2" charset="2"/>
              <a:buChar char="§"/>
            </a:pPr>
            <a:r>
              <a:rPr lang="en-US" dirty="0"/>
              <a:t>We need to understand the user journey in detail. </a:t>
            </a:r>
          </a:p>
          <a:p>
            <a:pPr marL="571500" lvl="1" indent="0">
              <a:buClr>
                <a:srgbClr val="0070C0"/>
              </a:buClr>
              <a:buNone/>
            </a:pPr>
            <a:r>
              <a:rPr lang="en-US" dirty="0"/>
              <a:t>We need to know what they’re trying to accomplish and what gets in their way. Let us not get in their way!</a:t>
            </a:r>
          </a:p>
          <a:p>
            <a:pPr marL="571500" lvl="1" indent="-230188">
              <a:buClr>
                <a:srgbClr val="0070C0"/>
              </a:buClr>
              <a:buFont typeface="Wingdings" pitchFamily="2" charset="2"/>
              <a:buChar char="§"/>
            </a:pPr>
            <a:r>
              <a:rPr lang="en-US" dirty="0"/>
              <a:t>Chatbots are the opposite of the “flood-and-find” information approach.</a:t>
            </a:r>
          </a:p>
          <a:p>
            <a:pPr>
              <a:buClr>
                <a:srgbClr val="0070C0"/>
              </a:buClr>
              <a:tabLst>
                <a:tab pos="341313" algn="l"/>
              </a:tabLst>
            </a:pPr>
            <a:r>
              <a:rPr lang="en-US" dirty="0">
                <a:solidFill>
                  <a:srgbClr val="0070C0"/>
                </a:solidFill>
              </a:rPr>
              <a:t>►	</a:t>
            </a:r>
            <a:r>
              <a:rPr lang="en-US" dirty="0"/>
              <a:t>AI is the content delivery platform.</a:t>
            </a:r>
          </a:p>
          <a:p>
            <a:pPr>
              <a:buClr>
                <a:srgbClr val="0070C0"/>
              </a:buClr>
              <a:tabLst>
                <a:tab pos="341313" algn="l"/>
              </a:tabLst>
            </a:pPr>
            <a:r>
              <a:rPr lang="en-US" dirty="0">
                <a:solidFill>
                  <a:srgbClr val="0070C0"/>
                </a:solidFill>
              </a:rPr>
              <a:t>►	</a:t>
            </a:r>
            <a:r>
              <a:rPr lang="en-US" dirty="0">
                <a:highlight>
                  <a:srgbClr val="FFFF00"/>
                </a:highlight>
              </a:rPr>
              <a:t>The “magic” is in how the content is structured and rationalized (intelligent content).</a:t>
            </a:r>
          </a:p>
        </p:txBody>
      </p:sp>
    </p:spTree>
    <p:extLst>
      <p:ext uri="{BB962C8B-B14F-4D97-AF65-F5344CB8AC3E}">
        <p14:creationId xmlns:p14="http://schemas.microsoft.com/office/powerpoint/2010/main" val="308293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How should we view a chatbot? (cont’d)</a:t>
            </a:r>
          </a:p>
        </p:txBody>
      </p:sp>
      <p:pic>
        <p:nvPicPr>
          <p:cNvPr id="7" name="Content Placeholder 6" descr="A screenshot of a computer&#10;&#10;Description automatically generated">
            <a:extLst>
              <a:ext uri="{FF2B5EF4-FFF2-40B4-BE49-F238E27FC236}">
                <a16:creationId xmlns:a16="http://schemas.microsoft.com/office/drawing/2014/main" id="{64E5CF45-3B66-FBEB-A11E-0850772DF2CB}"/>
              </a:ext>
            </a:extLst>
          </p:cNvPr>
          <p:cNvPicPr>
            <a:picLocks noGrp="1" noChangeAspect="1"/>
          </p:cNvPicPr>
          <p:nvPr>
            <p:ph idx="1"/>
          </p:nvPr>
        </p:nvPicPr>
        <p:blipFill>
          <a:blip r:embed="rId2"/>
          <a:stretch>
            <a:fillRect/>
          </a:stretch>
        </p:blipFill>
        <p:spPr>
          <a:xfrm>
            <a:off x="2122583" y="1663315"/>
            <a:ext cx="7946833" cy="4470785"/>
          </a:xfrm>
        </p:spPr>
      </p:pic>
    </p:spTree>
    <p:extLst>
      <p:ext uri="{BB962C8B-B14F-4D97-AF65-F5344CB8AC3E}">
        <p14:creationId xmlns:p14="http://schemas.microsoft.com/office/powerpoint/2010/main" val="101864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A chatbot that we can support</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92500" lnSpcReduction="10000"/>
          </a:bodyPr>
          <a:lstStyle/>
          <a:p>
            <a:pPr marL="0" indent="0">
              <a:buClr>
                <a:srgbClr val="00B050"/>
              </a:buClr>
              <a:buNone/>
            </a:pPr>
            <a:r>
              <a:rPr lang="en-US" sz="2000" dirty="0"/>
              <a:t>Artificial Intelligence is a broad term that encompasses a range of technologies. There are four types of AI:</a:t>
            </a:r>
          </a:p>
          <a:p>
            <a:pPr>
              <a:buClr>
                <a:srgbClr val="0070C0"/>
              </a:buClr>
              <a:tabLst>
                <a:tab pos="341313" algn="l"/>
              </a:tabLst>
            </a:pPr>
            <a:r>
              <a:rPr lang="en-US" dirty="0">
                <a:solidFill>
                  <a:srgbClr val="0070C0"/>
                </a:solidFill>
              </a:rPr>
              <a:t>►	</a:t>
            </a:r>
            <a:r>
              <a:rPr lang="en-US" sz="2000" b="1" dirty="0"/>
              <a:t>Reactive AI</a:t>
            </a:r>
          </a:p>
          <a:p>
            <a:pPr marL="573088" indent="-231775">
              <a:spcBef>
                <a:spcPts val="400"/>
              </a:spcBef>
              <a:buClr>
                <a:srgbClr val="0070C0"/>
              </a:buClr>
              <a:buFont typeface="Wingdings" panose="05000000000000000000" pitchFamily="2" charset="2"/>
              <a:buChar char="§"/>
            </a:pPr>
            <a:r>
              <a:rPr lang="en-US" sz="2000" dirty="0"/>
              <a:t>Most basic form of AI.</a:t>
            </a:r>
          </a:p>
          <a:p>
            <a:pPr marL="573088" indent="-231775">
              <a:spcBef>
                <a:spcPts val="400"/>
              </a:spcBef>
              <a:buClr>
                <a:srgbClr val="0070C0"/>
              </a:buClr>
              <a:buFont typeface="Wingdings" panose="05000000000000000000" pitchFamily="2" charset="2"/>
              <a:buChar char="§"/>
            </a:pPr>
            <a:r>
              <a:rPr lang="en-US" sz="2000" dirty="0"/>
              <a:t>It is designed to respond to inputs in a specific way.</a:t>
            </a:r>
          </a:p>
          <a:p>
            <a:pPr marL="573088" indent="-231775">
              <a:spcBef>
                <a:spcPts val="400"/>
              </a:spcBef>
              <a:buClr>
                <a:srgbClr val="0070C0"/>
              </a:buClr>
              <a:buFont typeface="Wingdings" panose="05000000000000000000" pitchFamily="2" charset="2"/>
              <a:buChar char="§"/>
            </a:pPr>
            <a:r>
              <a:rPr lang="en-US" sz="2000" dirty="0"/>
              <a:t>Example</a:t>
            </a:r>
            <a:r>
              <a:rPr lang="en-US" dirty="0"/>
              <a:t>:</a:t>
            </a:r>
            <a:r>
              <a:rPr lang="en-US" sz="2000" dirty="0"/>
              <a:t> an email spam filter is reactive AI. </a:t>
            </a:r>
          </a:p>
          <a:p>
            <a:pPr>
              <a:buClr>
                <a:srgbClr val="0070C0"/>
              </a:buClr>
              <a:tabLst>
                <a:tab pos="341313" algn="l"/>
              </a:tabLst>
            </a:pPr>
            <a:r>
              <a:rPr lang="en-US" dirty="0">
                <a:solidFill>
                  <a:srgbClr val="0070C0"/>
                </a:solidFill>
              </a:rPr>
              <a:t>►	</a:t>
            </a:r>
            <a:r>
              <a:rPr lang="en-US" sz="2000" b="1" dirty="0"/>
              <a:t>Limited memory AI</a:t>
            </a:r>
          </a:p>
          <a:p>
            <a:pPr marL="573088" indent="-231775">
              <a:spcBef>
                <a:spcPts val="400"/>
              </a:spcBef>
              <a:buClr>
                <a:srgbClr val="0070C0"/>
              </a:buClr>
              <a:buFont typeface="Wingdings" panose="05000000000000000000" pitchFamily="2" charset="2"/>
              <a:buChar char="§"/>
            </a:pPr>
            <a:r>
              <a:rPr lang="en-US" sz="2000" dirty="0"/>
              <a:t>It can remember past events and learn from them.</a:t>
            </a:r>
          </a:p>
          <a:p>
            <a:pPr marL="573088" indent="-231775">
              <a:spcBef>
                <a:spcPts val="400"/>
              </a:spcBef>
              <a:buClr>
                <a:srgbClr val="0070C0"/>
              </a:buClr>
              <a:buFont typeface="Wingdings" panose="05000000000000000000" pitchFamily="2" charset="2"/>
              <a:buChar char="§"/>
            </a:pPr>
            <a:r>
              <a:rPr lang="en-US" sz="2000" dirty="0"/>
              <a:t>Example</a:t>
            </a:r>
            <a:r>
              <a:rPr lang="en-US" dirty="0"/>
              <a:t>:</a:t>
            </a:r>
            <a:r>
              <a:rPr lang="en-US" sz="2000" dirty="0"/>
              <a:t> semi-autonomous vehicles. They can use cameras and sensors to detect nearby traffic, pedestrians and stoplights. This stored information enables them to make smarter, safer decisions on the road.</a:t>
            </a:r>
          </a:p>
        </p:txBody>
      </p:sp>
    </p:spTree>
    <p:extLst>
      <p:ext uri="{BB962C8B-B14F-4D97-AF65-F5344CB8AC3E}">
        <p14:creationId xmlns:p14="http://schemas.microsoft.com/office/powerpoint/2010/main" val="91970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2CBA-65D9-8689-A2FD-B23B3097E3EB}"/>
              </a:ext>
            </a:extLst>
          </p:cNvPr>
          <p:cNvSpPr>
            <a:spLocks noGrp="1"/>
          </p:cNvSpPr>
          <p:nvPr>
            <p:ph type="title"/>
          </p:nvPr>
        </p:nvSpPr>
        <p:spPr/>
        <p:txBody>
          <a:bodyPr anchor="t"/>
          <a:lstStyle/>
          <a:p>
            <a:r>
              <a:rPr lang="en-US" dirty="0"/>
              <a:t>A chatbot that we can support (cont’d)</a:t>
            </a:r>
          </a:p>
        </p:txBody>
      </p:sp>
      <p:sp>
        <p:nvSpPr>
          <p:cNvPr id="3" name="Content Placeholder 2">
            <a:extLst>
              <a:ext uri="{FF2B5EF4-FFF2-40B4-BE49-F238E27FC236}">
                <a16:creationId xmlns:a16="http://schemas.microsoft.com/office/drawing/2014/main" id="{C9E659E3-97CA-2A5E-15C6-8A48DB5A5EC8}"/>
              </a:ext>
            </a:extLst>
          </p:cNvPr>
          <p:cNvSpPr>
            <a:spLocks noGrp="1"/>
          </p:cNvSpPr>
          <p:nvPr>
            <p:ph idx="1"/>
          </p:nvPr>
        </p:nvSpPr>
        <p:spPr/>
        <p:txBody>
          <a:bodyPr>
            <a:normAutofit fontScale="92500" lnSpcReduction="10000"/>
          </a:bodyPr>
          <a:lstStyle/>
          <a:p>
            <a:pPr>
              <a:buClr>
                <a:srgbClr val="0070C0"/>
              </a:buClr>
              <a:tabLst>
                <a:tab pos="341313" algn="l"/>
              </a:tabLst>
            </a:pPr>
            <a:r>
              <a:rPr lang="en-US" dirty="0">
                <a:solidFill>
                  <a:srgbClr val="0070C0"/>
                </a:solidFill>
              </a:rPr>
              <a:t>►	</a:t>
            </a:r>
            <a:r>
              <a:rPr lang="en-US" sz="2000" b="1" dirty="0"/>
              <a:t>Theory of mind AI</a:t>
            </a:r>
          </a:p>
          <a:p>
            <a:pPr marL="573088" indent="-231775">
              <a:spcBef>
                <a:spcPts val="400"/>
              </a:spcBef>
              <a:buClr>
                <a:srgbClr val="0070C0"/>
              </a:buClr>
              <a:buFont typeface="Wingdings" panose="05000000000000000000" pitchFamily="2" charset="2"/>
              <a:buChar char="§"/>
            </a:pPr>
            <a:r>
              <a:rPr lang="en-US" sz="2000" dirty="0"/>
              <a:t>Can understand the thoughts and emotions of people and animals and adjust its own behavior accordingly.</a:t>
            </a:r>
          </a:p>
          <a:p>
            <a:pPr marL="573088" indent="-231775">
              <a:spcBef>
                <a:spcPts val="400"/>
              </a:spcBef>
              <a:buClr>
                <a:srgbClr val="0070C0"/>
              </a:buClr>
              <a:buFont typeface="Wingdings" panose="05000000000000000000" pitchFamily="2" charset="2"/>
              <a:buChar char="§"/>
            </a:pPr>
            <a:r>
              <a:rPr lang="en-US" sz="2000" dirty="0"/>
              <a:t>Some believe that ChatGPT is an example of this.</a:t>
            </a:r>
          </a:p>
          <a:p>
            <a:pPr>
              <a:buClr>
                <a:srgbClr val="0070C0"/>
              </a:buClr>
              <a:tabLst>
                <a:tab pos="341313" algn="l"/>
              </a:tabLst>
            </a:pPr>
            <a:r>
              <a:rPr lang="en-US" dirty="0">
                <a:solidFill>
                  <a:srgbClr val="0070C0"/>
                </a:solidFill>
              </a:rPr>
              <a:t>►	</a:t>
            </a:r>
            <a:r>
              <a:rPr lang="en-US" sz="2000" b="1" dirty="0"/>
              <a:t>Self-aware AI</a:t>
            </a:r>
          </a:p>
          <a:p>
            <a:pPr marL="573088" indent="-231775">
              <a:buClr>
                <a:srgbClr val="0070C0"/>
              </a:buClr>
              <a:buFont typeface="Wingdings" panose="05000000000000000000" pitchFamily="2" charset="2"/>
              <a:buChar char="§"/>
            </a:pPr>
            <a:r>
              <a:rPr lang="en-US" dirty="0"/>
              <a:t>Most advanced form of AI.</a:t>
            </a:r>
          </a:p>
          <a:p>
            <a:pPr marL="573088" indent="-231775">
              <a:buClr>
                <a:srgbClr val="0070C0"/>
              </a:buClr>
              <a:buFont typeface="Wingdings" panose="05000000000000000000" pitchFamily="2" charset="2"/>
              <a:buChar char="§"/>
            </a:pPr>
            <a:r>
              <a:rPr lang="en-US" dirty="0"/>
              <a:t>Would have its own thoughts, feelings, and aspirations. </a:t>
            </a:r>
          </a:p>
          <a:p>
            <a:pPr marL="573088" indent="-231775">
              <a:buClr>
                <a:srgbClr val="0070C0"/>
              </a:buClr>
              <a:buFont typeface="Wingdings" panose="05000000000000000000" pitchFamily="2" charset="2"/>
              <a:buChar char="§"/>
            </a:pPr>
            <a:r>
              <a:rPr lang="en-US" dirty="0"/>
              <a:t>At this point, self-aware AI is largely theoretical.</a:t>
            </a:r>
          </a:p>
          <a:p>
            <a:pPr marL="690563" indent="-349250">
              <a:tabLst>
                <a:tab pos="690563" algn="l"/>
              </a:tabLst>
            </a:pPr>
            <a:r>
              <a:rPr lang="en-US" dirty="0">
                <a:solidFill>
                  <a:srgbClr val="0070C0"/>
                </a:solidFill>
              </a:rPr>
              <a:t>►	</a:t>
            </a:r>
            <a:r>
              <a:rPr lang="en-US" dirty="0">
                <a:solidFill>
                  <a:schemeClr val="tx1"/>
                </a:solidFill>
                <a:highlight>
                  <a:srgbClr val="FFFF00"/>
                </a:highlight>
              </a:rPr>
              <a:t>While the frontier of AI currently lies between </a:t>
            </a:r>
            <a:r>
              <a:rPr lang="en-US" b="1" dirty="0">
                <a:solidFill>
                  <a:schemeClr val="tx1"/>
                </a:solidFill>
                <a:highlight>
                  <a:srgbClr val="FFFF00"/>
                </a:highlight>
              </a:rPr>
              <a:t>Limited memory</a:t>
            </a:r>
            <a:r>
              <a:rPr lang="en-US" dirty="0">
                <a:solidFill>
                  <a:schemeClr val="tx1"/>
                </a:solidFill>
                <a:highlight>
                  <a:srgbClr val="FFFF00"/>
                </a:highlight>
              </a:rPr>
              <a:t> and </a:t>
            </a:r>
            <a:r>
              <a:rPr lang="en-US" b="1" dirty="0">
                <a:solidFill>
                  <a:schemeClr val="tx1"/>
                </a:solidFill>
                <a:highlight>
                  <a:srgbClr val="FFFF00"/>
                </a:highlight>
              </a:rPr>
              <a:t>Theory of mind</a:t>
            </a:r>
            <a:r>
              <a:rPr lang="en-US" dirty="0">
                <a:solidFill>
                  <a:schemeClr val="tx1"/>
                </a:solidFill>
                <a:highlight>
                  <a:srgbClr val="FFFF00"/>
                </a:highlight>
              </a:rPr>
              <a:t>, I believe that a chatbot supported by Tech Pubs lies between </a:t>
            </a:r>
            <a:r>
              <a:rPr lang="en-US" sz="2000" b="1" dirty="0">
                <a:solidFill>
                  <a:schemeClr val="tx1"/>
                </a:solidFill>
                <a:highlight>
                  <a:srgbClr val="FFFF00"/>
                </a:highlight>
              </a:rPr>
              <a:t>Reactive</a:t>
            </a:r>
            <a:r>
              <a:rPr lang="en-US" sz="2000" dirty="0">
                <a:solidFill>
                  <a:schemeClr val="tx1"/>
                </a:solidFill>
                <a:highlight>
                  <a:srgbClr val="FFFF00"/>
                </a:highlight>
              </a:rPr>
              <a:t> and </a:t>
            </a:r>
            <a:r>
              <a:rPr lang="en-US" sz="2000" b="1" dirty="0">
                <a:solidFill>
                  <a:schemeClr val="tx1"/>
                </a:solidFill>
                <a:highlight>
                  <a:srgbClr val="FFFF00"/>
                </a:highlight>
              </a:rPr>
              <a:t>Limited memory</a:t>
            </a:r>
            <a:r>
              <a:rPr lang="en-US" dirty="0">
                <a:solidFill>
                  <a:schemeClr val="tx1"/>
                </a:solidFill>
                <a:highlight>
                  <a:srgbClr val="FFFF00"/>
                </a:highlight>
              </a:rPr>
              <a:t>.</a:t>
            </a:r>
          </a:p>
          <a:p>
            <a:endParaRPr lang="en-US" dirty="0"/>
          </a:p>
        </p:txBody>
      </p:sp>
    </p:spTree>
    <p:extLst>
      <p:ext uri="{BB962C8B-B14F-4D97-AF65-F5344CB8AC3E}">
        <p14:creationId xmlns:p14="http://schemas.microsoft.com/office/powerpoint/2010/main" val="305544366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3330</Words>
  <Application>Microsoft Macintosh PowerPoint</Application>
  <PresentationFormat>Widescreen</PresentationFormat>
  <Paragraphs>244</Paragraphs>
  <Slides>40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Bembo</vt:lpstr>
      <vt:lpstr>Calibri</vt:lpstr>
      <vt:lpstr>Cambria Math</vt:lpstr>
      <vt:lpstr>Wingdings</vt:lpstr>
      <vt:lpstr>Wingdings 3</vt:lpstr>
      <vt:lpstr>AdornVTI</vt:lpstr>
      <vt:lpstr>Intelligent Content &amp; Chatbots</vt:lpstr>
      <vt:lpstr>What we’re in for today…</vt:lpstr>
      <vt:lpstr>Assumptions…the small print</vt:lpstr>
      <vt:lpstr>Assumptions…the small print (cont’d)</vt:lpstr>
      <vt:lpstr>Purpose</vt:lpstr>
      <vt:lpstr>How should we view a chatbot?</vt:lpstr>
      <vt:lpstr>How should we view a chatbot? (cont’d)</vt:lpstr>
      <vt:lpstr>A chatbot that we can support</vt:lpstr>
      <vt:lpstr>A chatbot that we can support (cont’d)</vt:lpstr>
      <vt:lpstr>Chatbots need the right content and content structure</vt:lpstr>
      <vt:lpstr>Chatbots need the right content and content structure (cont’d)</vt:lpstr>
      <vt:lpstr>Chatbots need the right content and content structure (cont’d)</vt:lpstr>
      <vt:lpstr>Intelligent content is the content and content structure solution</vt:lpstr>
      <vt:lpstr>Intelligent content is the content and content structure solution (cont’d)</vt:lpstr>
      <vt:lpstr>Intelligent content is the content and content structure solution (cont’d)</vt:lpstr>
      <vt:lpstr>Intelligent content is the content and content structure solution (cont’d)</vt:lpstr>
      <vt:lpstr>Intelligent content is the content and content structure solution (cont’d)</vt:lpstr>
      <vt:lpstr>Intelligent content is the content and content structure solution (cont’d)</vt:lpstr>
      <vt:lpstr>The four pillars of intelligent content</vt:lpstr>
      <vt:lpstr>Supporting the pillars with intelligent content principles</vt:lpstr>
      <vt:lpstr>Supporting the pillars with intelligent content principles (cont’d)</vt:lpstr>
      <vt:lpstr>Supporting the pillars with intelligent content principles (cont’d)</vt:lpstr>
      <vt:lpstr>Learning intelligent content from an IIS</vt:lpstr>
      <vt:lpstr>Some real-life examples from an IIS</vt:lpstr>
      <vt:lpstr>Some real-life examples from an IIS (cont’d)</vt:lpstr>
      <vt:lpstr>Some real-life examples from an IIS (cont’d)</vt:lpstr>
      <vt:lpstr>Some real-life examples from an IIS (cont’d)</vt:lpstr>
      <vt:lpstr>Some real-life examples from an IIS (cont’d)</vt:lpstr>
      <vt:lpstr>Some real-life examples from an IIS (cont’d)</vt:lpstr>
      <vt:lpstr>Some real-life examples from an IIS (cont’d)</vt:lpstr>
      <vt:lpstr>Some real-life examples from an IIS (cont’d)</vt:lpstr>
      <vt:lpstr>Managing chatbot content</vt:lpstr>
      <vt:lpstr>Designing for structured content</vt:lpstr>
      <vt:lpstr>Designing for structured content (cont’d)</vt:lpstr>
      <vt:lpstr>What’s required of you–what’s required of us?</vt:lpstr>
      <vt:lpstr>What’s required of you–what’s required of us? (cont’d)</vt:lpstr>
      <vt:lpstr>What’s required of you–what’s required of us? (cont’d)</vt:lpstr>
      <vt:lpstr>What’s required of you–what’s required of us? (cont’d)</vt:lpstr>
      <vt:lpstr>Questions?</vt:lpstr>
      <vt:lpstr>Designing for Structured Content (extra)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Content &amp; </dc:title>
  <dc:creator>Mike Sanko</dc:creator>
  <cp:lastModifiedBy>Mike Sanko</cp:lastModifiedBy>
  <cp:revision>208</cp:revision>
  <dcterms:created xsi:type="dcterms:W3CDTF">2023-09-09T17:28:03Z</dcterms:created>
  <dcterms:modified xsi:type="dcterms:W3CDTF">2024-02-14T23:50:40Z</dcterms:modified>
</cp:coreProperties>
</file>