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323" r:id="rId5"/>
    <p:sldId id="316" r:id="rId6"/>
    <p:sldId id="340" r:id="rId7"/>
    <p:sldId id="341" r:id="rId8"/>
    <p:sldId id="342" r:id="rId9"/>
    <p:sldId id="343" r:id="rId10"/>
    <p:sldId id="348" r:id="rId11"/>
    <p:sldId id="344" r:id="rId12"/>
    <p:sldId id="349" r:id="rId13"/>
    <p:sldId id="345" r:id="rId14"/>
    <p:sldId id="346" r:id="rId15"/>
    <p:sldId id="350" r:id="rId16"/>
    <p:sldId id="351" r:id="rId17"/>
    <p:sldId id="339" r:id="rId18"/>
    <p:sldId id="338" r:id="rId19"/>
    <p:sldId id="337" r:id="rId20"/>
    <p:sldId id="335"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3" autoAdjust="0"/>
    <p:restoredTop sz="95431" autoAdjust="0"/>
  </p:normalViewPr>
  <p:slideViewPr>
    <p:cSldViewPr>
      <p:cViewPr varScale="1">
        <p:scale>
          <a:sx n="156" d="100"/>
          <a:sy n="156" d="100"/>
        </p:scale>
        <p:origin x="208" y="928"/>
      </p:cViewPr>
      <p:guideLst>
        <p:guide orient="horz" pos="2160"/>
        <p:guide orient="horz" pos="3840"/>
        <p:guide pos="3840"/>
        <p:guide pos="384"/>
        <p:guide pos="7296"/>
        <p:guide orient="horz" pos="960"/>
      </p:guideLst>
    </p:cSldViewPr>
  </p:slideViewPr>
  <p:outlineViewPr>
    <p:cViewPr>
      <p:scale>
        <a:sx n="33" d="100"/>
        <a:sy n="33" d="100"/>
      </p:scale>
      <p:origin x="0" y="-8784"/>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7/7/23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122065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159536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38860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422025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977453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852831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17</a:t>
            </a:fld>
            <a:endParaRPr lang="en-US" dirty="0"/>
          </a:p>
        </p:txBody>
      </p:sp>
    </p:spTree>
    <p:extLst>
      <p:ext uri="{BB962C8B-B14F-4D97-AF65-F5344CB8AC3E}">
        <p14:creationId xmlns:p14="http://schemas.microsoft.com/office/powerpoint/2010/main" val="222732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93547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418796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65296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382093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360892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21831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93075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3800956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Rectangle 9"/>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chemeClr val="tx1"/>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2"/>
              </a:rPr>
              <a:t>Policy</a:t>
            </a:r>
            <a:r>
              <a:rPr lang="en-US" sz="800" dirty="0">
                <a:solidFill>
                  <a:schemeClr val="tx1"/>
                </a:solidFill>
                <a:effectLst/>
                <a:latin typeface="+mn-lt"/>
                <a:ea typeface="Calibri" panose="020F0502020204030204" pitchFamily="34" charset="0"/>
                <a:cs typeface="Times New Roman" panose="02020603050405020304" pitchFamily="18" charset="0"/>
              </a:rPr>
              <a:t> and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chemeClr val="tx1"/>
                </a:solidFill>
                <a:effectLst/>
                <a:latin typeface="+mn-lt"/>
                <a:ea typeface="Calibri" panose="020F0502020204030204" pitchFamily="34" charset="0"/>
                <a:cs typeface="Times New Roman" panose="02020603050405020304" pitchFamily="18" charset="0"/>
              </a:rPr>
              <a:t> apply. HPE Confidential.</a:t>
            </a: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5_Title Slide with Nam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p:nvPr>
        </p:nvSpPr>
        <p:spPr>
          <a:xfrm>
            <a:off x="611028" y="2667000"/>
            <a:ext cx="9141619" cy="2286000"/>
          </a:xfrm>
        </p:spPr>
        <p:txBody>
          <a:bodyPr anchor="b">
            <a:noAutofit/>
          </a:bodyPr>
          <a:lstStyle>
            <a:lvl1pPr>
              <a:lnSpc>
                <a:spcPct val="80000"/>
              </a:lnSpc>
              <a:defRPr sz="8000">
                <a:solidFill>
                  <a:schemeClr val="bg1"/>
                </a:solidFill>
              </a:defRPr>
            </a:lvl1pPr>
          </a:lstStyle>
          <a:p>
            <a:r>
              <a:rPr lang="en-US" dirty="0"/>
              <a:t>Click to edit Master title style</a:t>
            </a:r>
            <a:endParaRPr dirty="0"/>
          </a:p>
        </p:txBody>
      </p:sp>
      <p:sp>
        <p:nvSpPr>
          <p:cNvPr id="10" name="Text Placeholder 9"/>
          <p:cNvSpPr>
            <a:spLocks noGrp="1"/>
          </p:cNvSpPr>
          <p:nvPr userDrawn="1">
            <p:ph type="body" sz="quarter" idx="13"/>
          </p:nvPr>
        </p:nvSpPr>
        <p:spPr>
          <a:xfrm>
            <a:off x="609600" y="4939693"/>
            <a:ext cx="9141619" cy="699107"/>
          </a:xfrm>
        </p:spPr>
        <p:txBody>
          <a:bodyPr wrap="square">
            <a:noAutofit/>
          </a:bodyPr>
          <a:lstStyle>
            <a:lvl1pPr marL="0" indent="0">
              <a:spcBef>
                <a:spcPts val="0"/>
              </a:spcBef>
              <a:buFontTx/>
              <a:buNone/>
              <a:defRPr sz="4400">
                <a:solidFill>
                  <a:schemeClr val="bg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userDrawn="1">
            <p:ph type="body" sz="quarter" idx="14"/>
          </p:nvPr>
        </p:nvSpPr>
        <p:spPr>
          <a:xfrm>
            <a:off x="609600" y="5791200"/>
            <a:ext cx="9141619" cy="457200"/>
          </a:xfrm>
        </p:spPr>
        <p:txBody>
          <a:bodyPr wrap="square">
            <a:noAutofit/>
          </a:bodyPr>
          <a:lstStyle>
            <a:lvl1pPr marL="0" indent="0">
              <a:spcBef>
                <a:spcPts val="0"/>
              </a:spcBef>
              <a:buFontTx/>
              <a:buNone/>
              <a:defRPr sz="2800">
                <a:solidFill>
                  <a:schemeClr val="bg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userDrawn="1">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spTree>
    <p:extLst>
      <p:ext uri="{BB962C8B-B14F-4D97-AF65-F5344CB8AC3E}">
        <p14:creationId xmlns:p14="http://schemas.microsoft.com/office/powerpoint/2010/main" val="107528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15" name="Rectangle 14"/>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2"/>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13" name="Rectangle 12"/>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2"/>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
        <p:nvSpPr>
          <p:cNvPr id="13" name="Rectangle 12"/>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chemeClr val="tx1"/>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2"/>
              </a:rPr>
              <a:t>Policy</a:t>
            </a:r>
            <a:r>
              <a:rPr lang="en-US" sz="800" dirty="0">
                <a:solidFill>
                  <a:schemeClr val="tx1"/>
                </a:solidFill>
                <a:effectLst/>
                <a:latin typeface="+mn-lt"/>
                <a:ea typeface="Calibri" panose="020F0502020204030204" pitchFamily="34" charset="0"/>
                <a:cs typeface="Times New Roman" panose="02020603050405020304" pitchFamily="18" charset="0"/>
              </a:rPr>
              <a:t> and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chemeClr val="tx1"/>
                </a:solidFill>
                <a:effectLst/>
                <a:latin typeface="+mn-lt"/>
                <a:ea typeface="Calibri" panose="020F0502020204030204" pitchFamily="34" charset="0"/>
                <a:cs typeface="Times New Roman" panose="02020603050405020304" pitchFamily="18" charset="0"/>
              </a:rPr>
              <a:t> apply. HPE Confidential.</a:t>
            </a: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
        <p:nvSpPr>
          <p:cNvPr id="13" name="Rectangle 12"/>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chemeClr val="tx1"/>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2"/>
              </a:rPr>
              <a:t>Policy</a:t>
            </a:r>
            <a:r>
              <a:rPr lang="en-US" sz="800" dirty="0">
                <a:solidFill>
                  <a:schemeClr val="tx1"/>
                </a:solidFill>
                <a:effectLst/>
                <a:latin typeface="+mn-lt"/>
                <a:ea typeface="Calibri" panose="020F0502020204030204" pitchFamily="34" charset="0"/>
                <a:cs typeface="Times New Roman" panose="02020603050405020304" pitchFamily="18" charset="0"/>
              </a:rPr>
              <a:t> and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chemeClr val="tx1"/>
                </a:solidFill>
                <a:effectLst/>
                <a:latin typeface="+mn-lt"/>
                <a:ea typeface="Calibri" panose="020F0502020204030204" pitchFamily="34" charset="0"/>
                <a:cs typeface="Times New Roman" panose="02020603050405020304" pitchFamily="18" charset="0"/>
              </a:rPr>
              <a:t> apply. HPE Confidential.</a:t>
            </a: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Rectangle 9"/>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2"/>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hyperlink" Target="http://intranet.hp.com/gtbp/so/SalesComp/Pages/LegalDisclaimer.aspx"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hyperlink" Target="http://intranet.hp.com/gtbp/so/salescomp/PolicyandCompliance/Pages/index.aspx" TargetMode="Externa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11" name="Rectangle 10"/>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5"/>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6"/>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60" r:id="rId2"/>
    <p:sldLayoutId id="2147483651" r:id="rId3"/>
    <p:sldLayoutId id="2147483661" r:id="rId4"/>
    <p:sldLayoutId id="2147483662" r:id="rId5"/>
    <p:sldLayoutId id="2147483663" r:id="rId6"/>
    <p:sldLayoutId id="2147483664" r:id="rId7"/>
    <p:sldLayoutId id="2147483665" r:id="rId8"/>
    <p:sldLayoutId id="2147483666" r:id="rId9"/>
    <p:sldLayoutId id="2147483667" r:id="rId10"/>
    <p:sldLayoutId id="2147483650" r:id="rId11"/>
    <p:sldLayoutId id="2147483668" r:id="rId12"/>
    <p:sldLayoutId id="2147483669" r:id="rId13"/>
    <p:sldLayoutId id="2147483654" r:id="rId14"/>
    <p:sldLayoutId id="2147483679" r:id="rId15"/>
    <p:sldLayoutId id="2147483655" r:id="rId16"/>
    <p:sldLayoutId id="2147483652" r:id="rId17"/>
    <p:sldLayoutId id="2147483653" r:id="rId18"/>
    <p:sldLayoutId id="2147483670" r:id="rId19"/>
    <p:sldLayoutId id="2147483671" r:id="rId20"/>
    <p:sldLayoutId id="2147483672" r:id="rId21"/>
    <p:sldLayoutId id="2147483673" r:id="rId22"/>
    <p:sldLayoutId id="2147483656" r:id="rId23"/>
    <p:sldLayoutId id="2147483674" r:id="rId24"/>
    <p:sldLayoutId id="2147483657" r:id="rId25"/>
    <p:sldLayoutId id="2147483675" r:id="rId26"/>
    <p:sldLayoutId id="2147483676" r:id="rId27"/>
    <p:sldLayoutId id="2147483677" r:id="rId28"/>
    <p:sldLayoutId id="2147483678" r:id="rId29"/>
    <p:sldLayoutId id="2147483649" r:id="rId30"/>
    <p:sldLayoutId id="2147483658" r:id="rId31"/>
    <p:sldLayoutId id="2147483659" r:id="rId32"/>
    <p:sldLayoutId id="2147483684"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028" y="1905000"/>
            <a:ext cx="11123772" cy="2590800"/>
          </a:xfrm>
        </p:spPr>
        <p:txBody>
          <a:bodyPr/>
          <a:lstStyle/>
          <a:p>
            <a:r>
              <a:rPr lang="en-US" dirty="0"/>
              <a:t>Dissemination of intelligent information</a:t>
            </a:r>
          </a:p>
        </p:txBody>
      </p:sp>
      <p:sp>
        <p:nvSpPr>
          <p:cNvPr id="8" name="Text Placeholder 7"/>
          <p:cNvSpPr>
            <a:spLocks noGrp="1"/>
          </p:cNvSpPr>
          <p:nvPr>
            <p:ph type="body" sz="quarter" idx="14"/>
          </p:nvPr>
        </p:nvSpPr>
        <p:spPr>
          <a:xfrm>
            <a:off x="609600" y="5791200"/>
            <a:ext cx="9141619" cy="457200"/>
          </a:xfrm>
        </p:spPr>
        <p:txBody>
          <a:bodyPr/>
          <a:lstStyle/>
          <a:p>
            <a:r>
              <a:rPr lang="en-US" dirty="0"/>
              <a:t> Focus on Integrated Information Systems</a:t>
            </a:r>
          </a:p>
        </p:txBody>
      </p:sp>
    </p:spTree>
    <p:extLst>
      <p:ext uri="{BB962C8B-B14F-4D97-AF65-F5344CB8AC3E}">
        <p14:creationId xmlns:p14="http://schemas.microsoft.com/office/powerpoint/2010/main" val="411935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2286159" cy="1538164"/>
          </a:xfrm>
        </p:spPr>
        <p:txBody>
          <a:bodyPr/>
          <a:lstStyle/>
          <a:p>
            <a:r>
              <a:rPr lang="en-US" dirty="0"/>
              <a:t>Screen text + </a:t>
            </a:r>
            <a:br>
              <a:rPr lang="en-US" dirty="0"/>
            </a:br>
            <a:r>
              <a:rPr lang="en-US" dirty="0"/>
              <a:t>intelligent</a:t>
            </a:r>
            <a:br>
              <a:rPr lang="en-US" dirty="0"/>
            </a:br>
            <a:r>
              <a:rPr lang="en-US" dirty="0"/>
              <a:t>content</a:t>
            </a:r>
          </a:p>
        </p:txBody>
      </p:sp>
      <p:sp>
        <p:nvSpPr>
          <p:cNvPr id="2" name="Slide Number Placeholder 1"/>
          <p:cNvSpPr>
            <a:spLocks noGrp="1"/>
          </p:cNvSpPr>
          <p:nvPr>
            <p:ph type="sldNum" sz="quarter" idx="12"/>
          </p:nvPr>
        </p:nvSpPr>
        <p:spPr/>
        <p:txBody>
          <a:bodyPr/>
          <a:lstStyle/>
          <a:p>
            <a:fld id="{B016F8AB-BCEA-4347-8BA6-BE776009BC89}" type="slidenum">
              <a:rPr lang="en-US" smtClean="0"/>
              <a:t>10</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11" name="Content Placeholder 10">
            <a:extLst>
              <a:ext uri="{FF2B5EF4-FFF2-40B4-BE49-F238E27FC236}">
                <a16:creationId xmlns:a16="http://schemas.microsoft.com/office/drawing/2014/main" id="{7EC96E61-E97E-9A43-BD77-17ADF0C45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482313"/>
            <a:ext cx="8229599" cy="5931301"/>
          </a:xfrm>
        </p:spPr>
      </p:pic>
      <p:sp>
        <p:nvSpPr>
          <p:cNvPr id="12" name="TextBox 11">
            <a:extLst>
              <a:ext uri="{FF2B5EF4-FFF2-40B4-BE49-F238E27FC236}">
                <a16:creationId xmlns:a16="http://schemas.microsoft.com/office/drawing/2014/main" id="{640C0FC9-F69D-2145-A79B-151F3628A242}"/>
              </a:ext>
            </a:extLst>
          </p:cNvPr>
          <p:cNvSpPr txBox="1"/>
          <p:nvPr/>
        </p:nvSpPr>
        <p:spPr>
          <a:xfrm>
            <a:off x="609441" y="1828800"/>
            <a:ext cx="2590959" cy="3429000"/>
          </a:xfrm>
          <a:prstGeom prst="rect">
            <a:avLst/>
          </a:prstGeom>
          <a:noFill/>
        </p:spPr>
        <p:txBody>
          <a:bodyPr wrap="square" lIns="0" tIns="0" rIns="0" bIns="0" rtlCol="0">
            <a:noAutofit/>
          </a:bodyPr>
          <a:lstStyle/>
          <a:p>
            <a:pPr marL="285750" indent="-285750">
              <a:lnSpc>
                <a:spcPct val="90000"/>
              </a:lnSpc>
              <a:buClr>
                <a:srgbClr val="00B050"/>
              </a:buClr>
              <a:buFont typeface="Wingdings 3" pitchFamily="2" charset="2"/>
              <a:buChar char="u"/>
            </a:pPr>
            <a:r>
              <a:rPr lang="en-US" dirty="0"/>
              <a:t>The product UI is the starting place—and the most significant place, to enhance the user experience. Therefore, precision content originating from the UI could be extremely useful in aiding in a workflow.</a:t>
            </a:r>
          </a:p>
        </p:txBody>
      </p:sp>
    </p:spTree>
    <p:extLst>
      <p:ext uri="{BB962C8B-B14F-4D97-AF65-F5344CB8AC3E}">
        <p14:creationId xmlns:p14="http://schemas.microsoft.com/office/powerpoint/2010/main" val="405688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2438559" cy="1995364"/>
          </a:xfrm>
        </p:spPr>
        <p:txBody>
          <a:bodyPr/>
          <a:lstStyle/>
          <a:p>
            <a:r>
              <a:rPr lang="en-US" dirty="0"/>
              <a:t>Integrated</a:t>
            </a:r>
            <a:br>
              <a:rPr lang="en-US" dirty="0"/>
            </a:br>
            <a:r>
              <a:rPr lang="en-US" dirty="0"/>
              <a:t>information</a:t>
            </a:r>
            <a:br>
              <a:rPr lang="en-US" dirty="0"/>
            </a:br>
            <a:r>
              <a:rPr lang="en-US" dirty="0"/>
              <a:t>in product UI</a:t>
            </a:r>
            <a:br>
              <a:rPr lang="en-US" dirty="0"/>
            </a:br>
            <a:r>
              <a:rPr lang="en-US" dirty="0"/>
              <a:t>+ intelligent</a:t>
            </a:r>
            <a:br>
              <a:rPr lang="en-US" dirty="0"/>
            </a:br>
            <a:r>
              <a:rPr lang="en-US" dirty="0"/>
              <a:t>content</a:t>
            </a:r>
          </a:p>
        </p:txBody>
      </p:sp>
      <p:sp>
        <p:nvSpPr>
          <p:cNvPr id="2" name="Slide Number Placeholder 1"/>
          <p:cNvSpPr>
            <a:spLocks noGrp="1"/>
          </p:cNvSpPr>
          <p:nvPr>
            <p:ph type="sldNum" sz="quarter" idx="12"/>
          </p:nvPr>
        </p:nvSpPr>
        <p:spPr/>
        <p:txBody>
          <a:bodyPr/>
          <a:lstStyle/>
          <a:p>
            <a:fld id="{B016F8AB-BCEA-4347-8BA6-BE776009BC89}" type="slidenum">
              <a:rPr lang="en-US" smtClean="0"/>
              <a:t>11</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8" name="Content Placeholder 4">
            <a:extLst>
              <a:ext uri="{FF2B5EF4-FFF2-40B4-BE49-F238E27FC236}">
                <a16:creationId xmlns:a16="http://schemas.microsoft.com/office/drawing/2014/main" id="{2A1CD925-597C-6740-A67F-8867DCB59B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3040" y="509114"/>
            <a:ext cx="8219359" cy="5921754"/>
          </a:xfrm>
        </p:spPr>
      </p:pic>
    </p:spTree>
    <p:extLst>
      <p:ext uri="{BB962C8B-B14F-4D97-AF65-F5344CB8AC3E}">
        <p14:creationId xmlns:p14="http://schemas.microsoft.com/office/powerpoint/2010/main" val="417967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2514759" cy="2681164"/>
          </a:xfrm>
        </p:spPr>
        <p:txBody>
          <a:bodyPr/>
          <a:lstStyle/>
          <a:p>
            <a:r>
              <a:rPr lang="en-US" dirty="0"/>
              <a:t>Integrated</a:t>
            </a:r>
            <a:br>
              <a:rPr lang="en-US" dirty="0"/>
            </a:br>
            <a:r>
              <a:rPr lang="en-US" dirty="0"/>
              <a:t>information</a:t>
            </a:r>
            <a:br>
              <a:rPr lang="en-US" dirty="0"/>
            </a:br>
            <a:r>
              <a:rPr lang="en-US" dirty="0"/>
              <a:t>available in</a:t>
            </a:r>
            <a:br>
              <a:rPr lang="en-US" dirty="0"/>
            </a:br>
            <a:r>
              <a:rPr lang="en-US" dirty="0"/>
              <a:t>product UI</a:t>
            </a:r>
            <a:br>
              <a:rPr lang="en-US" dirty="0"/>
            </a:br>
            <a:r>
              <a:rPr lang="en-US" dirty="0"/>
              <a:t>+ intelligent</a:t>
            </a:r>
            <a:br>
              <a:rPr lang="en-US" dirty="0"/>
            </a:br>
            <a:r>
              <a:rPr lang="en-US" dirty="0"/>
              <a:t>content </a:t>
            </a:r>
            <a:br>
              <a:rPr lang="en-US" dirty="0"/>
            </a:br>
            <a:r>
              <a:rPr lang="en-US" dirty="0"/>
              <a:t>(cont.)</a:t>
            </a:r>
          </a:p>
        </p:txBody>
      </p:sp>
      <p:sp>
        <p:nvSpPr>
          <p:cNvPr id="2" name="Slide Number Placeholder 1"/>
          <p:cNvSpPr>
            <a:spLocks noGrp="1"/>
          </p:cNvSpPr>
          <p:nvPr>
            <p:ph type="sldNum" sz="quarter" idx="12"/>
          </p:nvPr>
        </p:nvSpPr>
        <p:spPr/>
        <p:txBody>
          <a:bodyPr/>
          <a:lstStyle/>
          <a:p>
            <a:fld id="{B016F8AB-BCEA-4347-8BA6-BE776009BC89}" type="slidenum">
              <a:rPr lang="en-US" smtClean="0"/>
              <a:t>12</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7" name="Picture 6">
            <a:extLst>
              <a:ext uri="{FF2B5EF4-FFF2-40B4-BE49-F238E27FC236}">
                <a16:creationId xmlns:a16="http://schemas.microsoft.com/office/drawing/2014/main" id="{E0ACA6B0-F7F0-844F-9E82-F9D1FC639EF5}"/>
              </a:ext>
            </a:extLst>
          </p:cNvPr>
          <p:cNvPicPr>
            <a:picLocks noChangeAspect="1"/>
          </p:cNvPicPr>
          <p:nvPr/>
        </p:nvPicPr>
        <p:blipFill>
          <a:blip r:embed="rId3"/>
          <a:stretch>
            <a:fillRect/>
          </a:stretch>
        </p:blipFill>
        <p:spPr>
          <a:xfrm>
            <a:off x="2731848" y="519236"/>
            <a:ext cx="9259351" cy="4586164"/>
          </a:xfrm>
          <a:prstGeom prst="rect">
            <a:avLst/>
          </a:prstGeom>
        </p:spPr>
      </p:pic>
    </p:spTree>
    <p:extLst>
      <p:ext uri="{BB962C8B-B14F-4D97-AF65-F5344CB8AC3E}">
        <p14:creationId xmlns:p14="http://schemas.microsoft.com/office/powerpoint/2010/main" val="91966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3352959" cy="1919164"/>
          </a:xfrm>
        </p:spPr>
        <p:txBody>
          <a:bodyPr/>
          <a:lstStyle/>
          <a:p>
            <a:r>
              <a:rPr lang="en-US" dirty="0"/>
              <a:t>Integrated information available in product UI + intelligent content (cont.)</a:t>
            </a:r>
          </a:p>
        </p:txBody>
      </p:sp>
      <p:sp>
        <p:nvSpPr>
          <p:cNvPr id="2" name="Slide Number Placeholder 1"/>
          <p:cNvSpPr>
            <a:spLocks noGrp="1"/>
          </p:cNvSpPr>
          <p:nvPr>
            <p:ph type="sldNum" sz="quarter" idx="12"/>
          </p:nvPr>
        </p:nvSpPr>
        <p:spPr/>
        <p:txBody>
          <a:bodyPr/>
          <a:lstStyle/>
          <a:p>
            <a:fld id="{B016F8AB-BCEA-4347-8BA6-BE776009BC89}" type="slidenum">
              <a:rPr lang="en-US" smtClean="0"/>
              <a:t>13</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10" name="Picture 9">
            <a:extLst>
              <a:ext uri="{FF2B5EF4-FFF2-40B4-BE49-F238E27FC236}">
                <a16:creationId xmlns:a16="http://schemas.microsoft.com/office/drawing/2014/main" id="{AF41ACFD-61AF-E547-8617-B58352AA705F}"/>
              </a:ext>
            </a:extLst>
          </p:cNvPr>
          <p:cNvPicPr>
            <a:picLocks noChangeAspect="1"/>
          </p:cNvPicPr>
          <p:nvPr/>
        </p:nvPicPr>
        <p:blipFill>
          <a:blip r:embed="rId3"/>
          <a:stretch>
            <a:fillRect/>
          </a:stretch>
        </p:blipFill>
        <p:spPr>
          <a:xfrm>
            <a:off x="4130588" y="492340"/>
            <a:ext cx="2459133" cy="5911755"/>
          </a:xfrm>
          <a:prstGeom prst="rect">
            <a:avLst/>
          </a:prstGeom>
        </p:spPr>
      </p:pic>
      <p:pic>
        <p:nvPicPr>
          <p:cNvPr id="15" name="Content Placeholder 14">
            <a:extLst>
              <a:ext uri="{FF2B5EF4-FFF2-40B4-BE49-F238E27FC236}">
                <a16:creationId xmlns:a16="http://schemas.microsoft.com/office/drawing/2014/main" id="{D587E838-A348-B940-A1AF-0FAD88F20D8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296400" y="519113"/>
            <a:ext cx="2285999" cy="5884982"/>
          </a:xfrm>
        </p:spPr>
      </p:pic>
      <p:sp>
        <p:nvSpPr>
          <p:cNvPr id="16" name="TextBox 15">
            <a:extLst>
              <a:ext uri="{FF2B5EF4-FFF2-40B4-BE49-F238E27FC236}">
                <a16:creationId xmlns:a16="http://schemas.microsoft.com/office/drawing/2014/main" id="{4A78588F-DF11-7C43-A4B0-65F8669316B4}"/>
              </a:ext>
            </a:extLst>
          </p:cNvPr>
          <p:cNvSpPr txBox="1"/>
          <p:nvPr/>
        </p:nvSpPr>
        <p:spPr>
          <a:xfrm>
            <a:off x="609441" y="2895600"/>
            <a:ext cx="3276759" cy="1600200"/>
          </a:xfrm>
          <a:prstGeom prst="rect">
            <a:avLst/>
          </a:prstGeom>
          <a:noFill/>
        </p:spPr>
        <p:txBody>
          <a:bodyPr wrap="square" lIns="0" tIns="0" rIns="0" bIns="0" rtlCol="0">
            <a:noAutofit/>
          </a:bodyPr>
          <a:lstStyle/>
          <a:p>
            <a:pPr marL="285750" indent="-285750">
              <a:lnSpc>
                <a:spcPct val="90000"/>
              </a:lnSpc>
              <a:buClr>
                <a:srgbClr val="00B050"/>
              </a:buClr>
              <a:buFont typeface="Wingdings 3" pitchFamily="2" charset="2"/>
              <a:buChar char="u"/>
              <a:tabLst>
                <a:tab pos="280988" algn="l"/>
              </a:tabLst>
            </a:pPr>
            <a:r>
              <a:rPr lang="en-US" dirty="0"/>
              <a:t>Help panels extend the product UI and enables users to opt into granular content as needed.</a:t>
            </a:r>
          </a:p>
        </p:txBody>
      </p:sp>
      <p:pic>
        <p:nvPicPr>
          <p:cNvPr id="4" name="Picture 3">
            <a:extLst>
              <a:ext uri="{FF2B5EF4-FFF2-40B4-BE49-F238E27FC236}">
                <a16:creationId xmlns:a16="http://schemas.microsoft.com/office/drawing/2014/main" id="{99490E14-F55E-044E-B669-943855EDCC05}"/>
              </a:ext>
            </a:extLst>
          </p:cNvPr>
          <p:cNvPicPr>
            <a:picLocks noChangeAspect="1"/>
          </p:cNvPicPr>
          <p:nvPr/>
        </p:nvPicPr>
        <p:blipFill>
          <a:blip r:embed="rId5"/>
          <a:stretch>
            <a:fillRect/>
          </a:stretch>
        </p:blipFill>
        <p:spPr>
          <a:xfrm>
            <a:off x="6738416" y="481707"/>
            <a:ext cx="2462291" cy="5911755"/>
          </a:xfrm>
          <a:prstGeom prst="rect">
            <a:avLst/>
          </a:prstGeom>
        </p:spPr>
      </p:pic>
    </p:spTree>
    <p:extLst>
      <p:ext uri="{BB962C8B-B14F-4D97-AF65-F5344CB8AC3E}">
        <p14:creationId xmlns:p14="http://schemas.microsoft.com/office/powerpoint/2010/main" val="23869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More about integrated information</a:t>
            </a:r>
          </a:p>
        </p:txBody>
      </p:sp>
      <p:sp>
        <p:nvSpPr>
          <p:cNvPr id="7" name="Content Placeholder 6"/>
          <p:cNvSpPr>
            <a:spLocks noGrp="1"/>
          </p:cNvSpPr>
          <p:nvPr>
            <p:ph idx="1"/>
          </p:nvPr>
        </p:nvSpPr>
        <p:spPr/>
        <p:txBody>
          <a:bodyPr>
            <a:normAutofit/>
          </a:bodyPr>
          <a:lstStyle/>
          <a:p>
            <a:pPr marL="0" indent="0">
              <a:buNone/>
            </a:pPr>
            <a:r>
              <a:rPr lang="en-US" sz="2000" b="1" dirty="0">
                <a:solidFill>
                  <a:srgbClr val="00B050"/>
                </a:solidFill>
                <a:sym typeface="Wingdings 3" panose="05040102010807070707" pitchFamily="18" charset="2"/>
              </a:rPr>
              <a:t> </a:t>
            </a:r>
            <a:r>
              <a:rPr lang="en-US" sz="2000" b="1" dirty="0"/>
              <a:t>Key Points</a:t>
            </a:r>
          </a:p>
          <a:p>
            <a:pPr marL="571500" indent="-285750">
              <a:buClr>
                <a:srgbClr val="00B050"/>
              </a:buClr>
              <a:buFont typeface="Wingdings 2" panose="05020102010507070707" pitchFamily="18" charset="2"/>
              <a:buChar char="¢"/>
            </a:pPr>
            <a:r>
              <a:rPr lang="en-US" sz="1600" dirty="0"/>
              <a:t>An Integrated Information System (IIS) provides context-sensitive information integrated into the product UI.</a:t>
            </a:r>
          </a:p>
          <a:p>
            <a:pPr marL="571500" indent="-285750">
              <a:buClr>
                <a:srgbClr val="00B050"/>
              </a:buClr>
              <a:buFont typeface="Wingdings 2" panose="05020102010507070707" pitchFamily="18" charset="2"/>
              <a:buChar char="¢"/>
            </a:pPr>
            <a:r>
              <a:rPr lang="en-US" sz="1600" dirty="0"/>
              <a:t>IIS is based on Intelligent Content principles (minimalism, COPE, EPPO, DITA structure, content-aware design, etc.)</a:t>
            </a:r>
          </a:p>
          <a:p>
            <a:pPr marL="571500" indent="-285750">
              <a:buClr>
                <a:srgbClr val="00B050"/>
              </a:buClr>
              <a:buFont typeface="Wingdings 2" panose="05020102010507070707" pitchFamily="18" charset="2"/>
              <a:buChar char="¢"/>
            </a:pPr>
            <a:r>
              <a:rPr lang="en-US" sz="1600" dirty="0"/>
              <a:t>Information can be presented in the product UI as:</a:t>
            </a:r>
          </a:p>
          <a:p>
            <a:pPr marL="800100" indent="-285750">
              <a:buClr>
                <a:srgbClr val="00B050"/>
              </a:buClr>
              <a:buFont typeface="Wingdings 2" panose="05020102010507070707" pitchFamily="18" charset="2"/>
              <a:buChar char="¢"/>
            </a:pPr>
            <a:r>
              <a:rPr lang="en-US" sz="1600" dirty="0"/>
              <a:t>Embedded text</a:t>
            </a:r>
          </a:p>
          <a:p>
            <a:pPr marL="800100" indent="-285750">
              <a:buClr>
                <a:srgbClr val="00B050"/>
              </a:buClr>
              <a:buFont typeface="Wingdings 2" panose="05020102010507070707" pitchFamily="18" charset="2"/>
              <a:buChar char="¢"/>
            </a:pPr>
            <a:r>
              <a:rPr lang="en-US" sz="1600" dirty="0"/>
              <a:t>Content within a mechanism such as a panel</a:t>
            </a:r>
          </a:p>
          <a:p>
            <a:pPr marL="800100" indent="-285750">
              <a:buClr>
                <a:srgbClr val="00B050"/>
              </a:buClr>
              <a:buFont typeface="Wingdings 2" panose="05020102010507070707" pitchFamily="18" charset="2"/>
              <a:buChar char="¢"/>
            </a:pPr>
            <a:r>
              <a:rPr lang="en-US" sz="1600" dirty="0"/>
              <a:t>Animated steps (walk-</a:t>
            </a:r>
            <a:r>
              <a:rPr lang="en-US" sz="1600" dirty="0" err="1"/>
              <a:t>thrus</a:t>
            </a:r>
            <a:r>
              <a:rPr lang="en-US" sz="1600" dirty="0"/>
              <a:t>)</a:t>
            </a:r>
          </a:p>
          <a:p>
            <a:pPr marL="800100" indent="-285750">
              <a:buClr>
                <a:srgbClr val="00B050"/>
              </a:buClr>
              <a:buFont typeface="Wingdings 2" panose="05020102010507070707" pitchFamily="18" charset="2"/>
              <a:buChar char="¢"/>
            </a:pPr>
            <a:r>
              <a:rPr lang="en-US" sz="1600" dirty="0"/>
              <a:t>Videos</a:t>
            </a:r>
          </a:p>
          <a:p>
            <a:pPr marL="800100" indent="-285750">
              <a:buClr>
                <a:srgbClr val="00B050"/>
              </a:buClr>
              <a:buFont typeface="Wingdings 2" panose="05020102010507070707" pitchFamily="18" charset="2"/>
              <a:buChar char="¢"/>
            </a:pPr>
            <a:r>
              <a:rPr lang="en-US" sz="1600" dirty="0"/>
              <a:t>Combination of these or all of these</a:t>
            </a:r>
          </a:p>
          <a:p>
            <a:pPr marL="571500" indent="-285750">
              <a:buClr>
                <a:srgbClr val="00B050"/>
              </a:buClr>
              <a:buFont typeface="Wingdings 2" panose="05020102010507070707" pitchFamily="18" charset="2"/>
              <a:buChar char="¢"/>
            </a:pPr>
            <a:r>
              <a:rPr lang="en-US" sz="1600" dirty="0"/>
              <a:t>The IIS is an extension of the product UI and therefore does not distract from the product UI.</a:t>
            </a:r>
          </a:p>
          <a:p>
            <a:pPr marL="571500" indent="-285750">
              <a:buClr>
                <a:srgbClr val="00B050"/>
              </a:buClr>
              <a:buFont typeface="Wingdings 2" panose="05020102010507070707" pitchFamily="18" charset="2"/>
              <a:buChar char="¢"/>
            </a:pPr>
            <a:r>
              <a:rPr lang="en-US" sz="1600" dirty="0"/>
              <a:t>An “Information Hub” can be used to add further management to information and “bridge” the worlds of integrated information and traditional information delivery.</a:t>
            </a:r>
          </a:p>
          <a:p>
            <a:pPr marL="28575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14</a:t>
            </a:fld>
            <a:endParaRPr lang="en-US"/>
          </a:p>
        </p:txBody>
      </p:sp>
    </p:spTree>
    <p:extLst>
      <p:ext uri="{BB962C8B-B14F-4D97-AF65-F5344CB8AC3E}">
        <p14:creationId xmlns:p14="http://schemas.microsoft.com/office/powerpoint/2010/main" val="1250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Intelligent Content meets flat UI design</a:t>
            </a:r>
          </a:p>
        </p:txBody>
      </p:sp>
      <p:sp>
        <p:nvSpPr>
          <p:cNvPr id="7" name="Content Placeholder 6"/>
          <p:cNvSpPr>
            <a:spLocks noGrp="1"/>
          </p:cNvSpPr>
          <p:nvPr>
            <p:ph idx="1"/>
          </p:nvPr>
        </p:nvSpPr>
        <p:spPr/>
        <p:txBody>
          <a:bodyPr>
            <a:normAutofit/>
          </a:bodyPr>
          <a:lstStyle/>
          <a:p>
            <a:pPr>
              <a:buClr>
                <a:srgbClr val="00B050"/>
              </a:buClr>
              <a:buFont typeface="Wingdings 3" panose="05040102010807070707" pitchFamily="18" charset="2"/>
              <a:buChar char=""/>
            </a:pPr>
            <a:r>
              <a:rPr lang="en-US" sz="2000" b="1" dirty="0">
                <a:sym typeface="Wingdings 3" panose="05040102010807070707" pitchFamily="18" charset="2"/>
              </a:rPr>
              <a:t> Why the Flat UI Design is Popular</a:t>
            </a:r>
          </a:p>
          <a:p>
            <a:pPr marL="628650" indent="-342900">
              <a:buClr>
                <a:srgbClr val="00B050"/>
              </a:buClr>
              <a:buFont typeface="Wingdings 2" panose="05020102010507070707" pitchFamily="18" charset="2"/>
              <a:buChar char="¢"/>
            </a:pPr>
            <a:r>
              <a:rPr lang="en-US" sz="1600" dirty="0"/>
              <a:t>Minimal by nature</a:t>
            </a:r>
          </a:p>
          <a:p>
            <a:pPr marL="971550" lvl="1" indent="-342900">
              <a:buClr>
                <a:srgbClr val="00B050"/>
              </a:buClr>
              <a:buFont typeface="Wingdings 2" panose="05020102010507070707" pitchFamily="18" charset="2"/>
              <a:buChar char="¢"/>
            </a:pPr>
            <a:r>
              <a:rPr lang="en-US" sz="1400" dirty="0"/>
              <a:t>Icons and widgets are two dimensional and do not compete for attention.</a:t>
            </a:r>
          </a:p>
          <a:p>
            <a:pPr marL="628650" indent="-342900">
              <a:buClr>
                <a:srgbClr val="00B050"/>
              </a:buClr>
              <a:buFont typeface="Wingdings 2" panose="05020102010507070707" pitchFamily="18" charset="2"/>
              <a:buChar char="¢"/>
            </a:pPr>
            <a:r>
              <a:rPr lang="en-US" sz="1600" dirty="0"/>
              <a:t>Provides UI affordances as needed</a:t>
            </a:r>
          </a:p>
          <a:p>
            <a:pPr marL="971550" lvl="1" indent="-342900">
              <a:buClr>
                <a:srgbClr val="00B050"/>
              </a:buClr>
              <a:buFont typeface="Wingdings 2" panose="05020102010507070707" pitchFamily="18" charset="2"/>
              <a:buChar char="¢"/>
            </a:pPr>
            <a:r>
              <a:rPr lang="en-US" sz="1400" dirty="0"/>
              <a:t>Keeps the UI working space simple and clean—making functionality easily accessible and inviting</a:t>
            </a:r>
          </a:p>
          <a:p>
            <a:pPr marL="971550" lvl="1" indent="-342900">
              <a:buClr>
                <a:srgbClr val="00B050"/>
              </a:buClr>
              <a:buFont typeface="Wingdings 2" panose="05020102010507070707" pitchFamily="18" charset="2"/>
              <a:buChar char="¢"/>
            </a:pPr>
            <a:r>
              <a:rPr lang="en-US" sz="1400" dirty="0"/>
              <a:t>Can “tame” a functionality robust UI</a:t>
            </a:r>
          </a:p>
          <a:p>
            <a:pPr>
              <a:buClr>
                <a:srgbClr val="00B050"/>
              </a:buClr>
              <a:buFont typeface="Wingdings 3" panose="05040102010807070707" pitchFamily="18" charset="2"/>
              <a:buChar char="u"/>
            </a:pPr>
            <a:r>
              <a:rPr lang="en-US" sz="2000" b="1" dirty="0">
                <a:solidFill>
                  <a:srgbClr val="00B050"/>
                </a:solidFill>
                <a:sym typeface="Wingdings 3" panose="05040102010807070707" pitchFamily="18" charset="2"/>
              </a:rPr>
              <a:t> </a:t>
            </a:r>
            <a:r>
              <a:rPr lang="en-US" sz="2000" b="1" dirty="0"/>
              <a:t>Why IIS + Flat UI Design are a Happy Union</a:t>
            </a:r>
          </a:p>
          <a:p>
            <a:pPr marL="285750" lvl="1" indent="0">
              <a:buClr>
                <a:srgbClr val="00B050"/>
              </a:buClr>
              <a:buNone/>
            </a:pPr>
            <a:r>
              <a:rPr lang="en-US" sz="1700" dirty="0"/>
              <a:t>The IIS shares the design principles of Flat UI Design.</a:t>
            </a:r>
          </a:p>
          <a:p>
            <a:pPr marL="571500" indent="-285750">
              <a:buClr>
                <a:srgbClr val="00B050"/>
              </a:buClr>
              <a:buFont typeface="Wingdings 2" panose="05020102010507070707" pitchFamily="18" charset="2"/>
              <a:buChar char="¢"/>
            </a:pPr>
            <a:r>
              <a:rPr lang="en-US" sz="1600" dirty="0"/>
              <a:t>Minimal UI affordances gives the IIS a more subtle presence in the product UI, and complements the product UI. </a:t>
            </a:r>
          </a:p>
          <a:p>
            <a:pPr marL="571500" indent="-285750">
              <a:buClr>
                <a:srgbClr val="00B050"/>
              </a:buClr>
              <a:buFont typeface="Wingdings 2" panose="05020102010507070707" pitchFamily="18" charset="2"/>
              <a:buChar char="¢"/>
            </a:pPr>
            <a:r>
              <a:rPr lang="en-US" sz="1600" dirty="0"/>
              <a:t>Minimal (essential) text is in harmony with the simple and clean working space of the product UI.</a:t>
            </a:r>
          </a:p>
          <a:p>
            <a:pPr marL="571500" indent="-285750">
              <a:buClr>
                <a:srgbClr val="00B050"/>
              </a:buClr>
              <a:buFont typeface="Wingdings 2" panose="05020102010507070707" pitchFamily="18" charset="2"/>
              <a:buChar char="¢"/>
            </a:pPr>
            <a:r>
              <a:rPr lang="en-US" sz="1600" dirty="0"/>
              <a:t>DITA structure (Task, Concepts, and Reference) with minimalism applied can “tame” a complex topic.</a:t>
            </a:r>
          </a:p>
        </p:txBody>
      </p:sp>
      <p:sp>
        <p:nvSpPr>
          <p:cNvPr id="2" name="Slide Number Placeholder 1"/>
          <p:cNvSpPr>
            <a:spLocks noGrp="1"/>
          </p:cNvSpPr>
          <p:nvPr>
            <p:ph type="sldNum" sz="quarter" idx="12"/>
          </p:nvPr>
        </p:nvSpPr>
        <p:spPr/>
        <p:txBody>
          <a:bodyPr/>
          <a:lstStyle/>
          <a:p>
            <a:fld id="{B016F8AB-BCEA-4347-8BA6-BE776009BC89}" type="slidenum">
              <a:rPr lang="en-US" smtClean="0"/>
              <a:t>15</a:t>
            </a:fld>
            <a:endParaRPr lang="en-US"/>
          </a:p>
        </p:txBody>
      </p:sp>
    </p:spTree>
    <p:extLst>
      <p:ext uri="{BB962C8B-B14F-4D97-AF65-F5344CB8AC3E}">
        <p14:creationId xmlns:p14="http://schemas.microsoft.com/office/powerpoint/2010/main" val="133296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can the Integrated Information System achieve?</a:t>
            </a:r>
          </a:p>
        </p:txBody>
      </p:sp>
      <p:sp>
        <p:nvSpPr>
          <p:cNvPr id="7" name="Content Placeholder 6"/>
          <p:cNvSpPr>
            <a:spLocks noGrp="1"/>
          </p:cNvSpPr>
          <p:nvPr>
            <p:ph idx="1"/>
          </p:nvPr>
        </p:nvSpPr>
        <p:spPr/>
        <p:txBody>
          <a:bodyPr/>
          <a:lstStyle/>
          <a:p>
            <a:pPr marL="0" indent="0">
              <a:buNone/>
            </a:pPr>
            <a:r>
              <a:rPr lang="en-US" sz="2000" b="1" dirty="0">
                <a:solidFill>
                  <a:srgbClr val="00B050"/>
                </a:solidFill>
                <a:sym typeface="Wingdings 3" panose="05040102010807070707" pitchFamily="18" charset="2"/>
              </a:rPr>
              <a:t></a:t>
            </a:r>
            <a:r>
              <a:rPr lang="en-US" sz="2000" b="1" dirty="0">
                <a:sym typeface="Wingdings 3" panose="05040102010807070707" pitchFamily="18" charset="2"/>
              </a:rPr>
              <a:t> </a:t>
            </a:r>
            <a:r>
              <a:rPr lang="en-US" sz="2000" b="1" dirty="0"/>
              <a:t>Meet users at their point of need with the right information</a:t>
            </a:r>
          </a:p>
          <a:p>
            <a:pPr marL="571500" indent="-285750">
              <a:buClr>
                <a:srgbClr val="00B050"/>
              </a:buClr>
              <a:buFont typeface="Wingdings 2" panose="05020102010507070707" pitchFamily="18" charset="2"/>
              <a:buChar char="¢"/>
            </a:pPr>
            <a:r>
              <a:rPr lang="en-US" sz="1600" dirty="0"/>
              <a:t>This is primarily achieved with context-sensitive information integrated into the product UI. More traditional information is still supported because it’s still useful to some users.</a:t>
            </a:r>
          </a:p>
          <a:p>
            <a:pPr marL="571500" indent="-285750">
              <a:buClr>
                <a:srgbClr val="00B050"/>
              </a:buClr>
              <a:buFont typeface="Wingdings 2" panose="05020102010507070707" pitchFamily="18" charset="2"/>
              <a:buChar char="¢"/>
            </a:pPr>
            <a:r>
              <a:rPr lang="en-US" sz="1600" dirty="0"/>
              <a:t>Making users find the solution to a problem they may not understand is not serving the user and can diminish the overall UX.</a:t>
            </a:r>
          </a:p>
          <a:p>
            <a:pPr marL="0" indent="0">
              <a:buNone/>
            </a:pPr>
            <a:r>
              <a:rPr lang="en-US" sz="2000" b="1" dirty="0">
                <a:solidFill>
                  <a:srgbClr val="00B050"/>
                </a:solidFill>
                <a:sym typeface="Wingdings 3" panose="05040102010807070707" pitchFamily="18" charset="2"/>
              </a:rPr>
              <a:t></a:t>
            </a:r>
            <a:r>
              <a:rPr lang="en-US" sz="2000" b="1" dirty="0">
                <a:sym typeface="Wingdings 3" panose="05040102010807070707" pitchFamily="18" charset="2"/>
              </a:rPr>
              <a:t> Provide additional information as needed</a:t>
            </a:r>
            <a:endParaRPr lang="en-US" sz="2000" b="1" dirty="0"/>
          </a:p>
          <a:p>
            <a:pPr marL="571500" indent="-285750">
              <a:buClr>
                <a:srgbClr val="00B050"/>
              </a:buClr>
              <a:buFont typeface="Wingdings 2" panose="05020102010507070707" pitchFamily="18" charset="2"/>
              <a:buChar char="¢"/>
            </a:pPr>
            <a:r>
              <a:rPr lang="en-US" sz="1600" dirty="0"/>
              <a:t>Users can </a:t>
            </a:r>
            <a:r>
              <a:rPr lang="en-US" sz="1600" i="1" dirty="0"/>
              <a:t>opt into </a:t>
            </a:r>
            <a:r>
              <a:rPr lang="en-US" sz="1600" dirty="0"/>
              <a:t>as much information as they require, by making information available in a granular fashion.</a:t>
            </a:r>
          </a:p>
          <a:p>
            <a:pPr marL="571500" indent="-285750">
              <a:buClr>
                <a:srgbClr val="00B050"/>
              </a:buClr>
              <a:buFont typeface="Wingdings 2" panose="05020102010507070707" pitchFamily="18" charset="2"/>
              <a:buChar char="¢"/>
            </a:pPr>
            <a:r>
              <a:rPr lang="en-US" sz="1600" dirty="0"/>
              <a:t>Information is </a:t>
            </a:r>
            <a:r>
              <a:rPr lang="en-US" sz="1600" i="1" dirty="0"/>
              <a:t>smartly structured </a:t>
            </a:r>
            <a:r>
              <a:rPr lang="en-US" sz="1600" dirty="0"/>
              <a:t>and is presented in a logical way, with completing the procedure as the priority.</a:t>
            </a:r>
          </a:p>
          <a:p>
            <a:pPr marL="571500" indent="-285750">
              <a:buClr>
                <a:srgbClr val="00B050"/>
              </a:buClr>
              <a:buFont typeface="Wingdings 2" panose="05020102010507070707" pitchFamily="18" charset="2"/>
              <a:buChar char="¢"/>
            </a:pPr>
            <a:r>
              <a:rPr lang="en-US" sz="1600" dirty="0"/>
              <a:t>Providing all possible information at once can be overwhelming and self-defeating. </a:t>
            </a:r>
          </a:p>
          <a:p>
            <a:pPr>
              <a:buClr>
                <a:srgbClr val="00B050"/>
              </a:buClr>
              <a:buFont typeface="Wingdings 3" panose="05040102010807070707" pitchFamily="18" charset="2"/>
              <a:buChar char="u"/>
            </a:pPr>
            <a:r>
              <a:rPr lang="en-US" sz="2000" b="1" dirty="0">
                <a:sym typeface="Wingdings 3" panose="05040102010807070707" pitchFamily="18" charset="2"/>
              </a:rPr>
              <a:t> Ultimately, benefit the product UX</a:t>
            </a:r>
          </a:p>
          <a:p>
            <a:pPr marL="571500" indent="-285750">
              <a:buClr>
                <a:srgbClr val="00B050"/>
              </a:buClr>
              <a:buFont typeface="Wingdings 2" panose="05020102010507070707" pitchFamily="18" charset="2"/>
              <a:buChar char="¢"/>
            </a:pPr>
            <a:r>
              <a:rPr lang="en-US" sz="1600" dirty="0">
                <a:sym typeface="Wingdings 3" panose="05040102010807070707" pitchFamily="18" charset="2"/>
              </a:rPr>
              <a:t>A well-done IIS can ease any displeasures of an awkward product UI and can make a well-done product UI an even better UX. </a:t>
            </a:r>
          </a:p>
          <a:p>
            <a:pPr marL="0" indent="0">
              <a:buNone/>
            </a:pPr>
            <a:endParaRPr lang="en-US" sz="2000" b="1"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16</a:t>
            </a:fld>
            <a:endParaRPr lang="en-US"/>
          </a:p>
        </p:txBody>
      </p:sp>
    </p:spTree>
    <p:extLst>
      <p:ext uri="{BB962C8B-B14F-4D97-AF65-F5344CB8AC3E}">
        <p14:creationId xmlns:p14="http://schemas.microsoft.com/office/powerpoint/2010/main" val="27453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fld id="{00DE720E-C72B-42F0-AD69-52D60E3C605E}" type="slidenum">
              <a:rPr lang="en-US" smtClean="0"/>
              <a:pPr/>
              <a:t>17</a:t>
            </a:fld>
            <a:endParaRPr lang="en-US" dirty="0"/>
          </a:p>
        </p:txBody>
      </p:sp>
    </p:spTree>
    <p:extLst>
      <p:ext uri="{BB962C8B-B14F-4D97-AF65-F5344CB8AC3E}">
        <p14:creationId xmlns:p14="http://schemas.microsoft.com/office/powerpoint/2010/main" val="28392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Goal</a:t>
            </a:r>
          </a:p>
        </p:txBody>
      </p:sp>
      <p:sp>
        <p:nvSpPr>
          <p:cNvPr id="7" name="Content Placeholder 6"/>
          <p:cNvSpPr>
            <a:spLocks noGrp="1"/>
          </p:cNvSpPr>
          <p:nvPr>
            <p:ph idx="1"/>
          </p:nvPr>
        </p:nvSpPr>
        <p:spPr/>
        <p:txBody>
          <a:bodyPr>
            <a:normAutofit/>
          </a:bodyPr>
          <a:lstStyle/>
          <a:p>
            <a:pPr marL="234950" indent="-234950">
              <a:buClr>
                <a:srgbClr val="00B050"/>
              </a:buClr>
              <a:buFont typeface="Wingdings 3" pitchFamily="2" charset="2"/>
              <a:buChar char="u"/>
            </a:pPr>
            <a:r>
              <a:rPr lang="en-US" sz="1600" dirty="0"/>
              <a:t>Enrich UX by supporting user workflows through the dissemination of information at the user's point of need, while still producing traditional content when necessary.</a:t>
            </a:r>
          </a:p>
        </p:txBody>
      </p:sp>
      <p:sp>
        <p:nvSpPr>
          <p:cNvPr id="2" name="Slide Number Placeholder 1"/>
          <p:cNvSpPr>
            <a:spLocks noGrp="1"/>
          </p:cNvSpPr>
          <p:nvPr>
            <p:ph type="sldNum" sz="quarter" idx="12"/>
          </p:nvPr>
        </p:nvSpPr>
        <p:spPr/>
        <p:txBody>
          <a:bodyPr/>
          <a:lstStyle/>
          <a:p>
            <a:fld id="{B016F8AB-BCEA-4347-8BA6-BE776009BC89}" type="slidenum">
              <a:rPr lang="en-US" smtClean="0"/>
              <a:t>2</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7581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The four cognitive principles</a:t>
            </a:r>
            <a:endParaRPr lang="en-US" dirty="0"/>
          </a:p>
        </p:txBody>
      </p:sp>
      <p:sp>
        <p:nvSpPr>
          <p:cNvPr id="7" name="Content Placeholder 6"/>
          <p:cNvSpPr>
            <a:spLocks noGrp="1"/>
          </p:cNvSpPr>
          <p:nvPr>
            <p:ph idx="1"/>
          </p:nvPr>
        </p:nvSpPr>
        <p:spPr/>
        <p:txBody>
          <a:bodyPr>
            <a:normAutofit/>
          </a:bodyPr>
          <a:lstStyle/>
          <a:p>
            <a:pPr marL="0" indent="0">
              <a:buNone/>
            </a:pPr>
            <a:r>
              <a:rPr lang="en-US" dirty="0"/>
              <a:t>The best way to manage cognitive loading when learning something is to increase the comprehension and retention of information by creating content based on the four cognitive principles.</a:t>
            </a:r>
            <a:endParaRPr lang="en-US" b="1" dirty="0">
              <a:solidFill>
                <a:srgbClr val="00B050"/>
              </a:solidFill>
              <a:sym typeface="Wingdings 3" panose="05040102010807070707" pitchFamily="18" charset="2"/>
            </a:endParaRP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Consistency</a:t>
            </a: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Chunking</a:t>
            </a: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Relevance</a:t>
            </a: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Labeling</a:t>
            </a:r>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3</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5675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The four cognitive principles </a:t>
            </a:r>
            <a:r>
              <a:rPr lang="en-US" dirty="0">
                <a:sym typeface="Wingdings 3" pitchFamily="2" charset="2"/>
              </a:rPr>
              <a:t></a:t>
            </a:r>
            <a:r>
              <a:rPr lang="en-CA" dirty="0"/>
              <a:t> intelligent content</a:t>
            </a:r>
            <a:endParaRPr lang="en-US" dirty="0"/>
          </a:p>
        </p:txBody>
      </p:sp>
      <p:sp>
        <p:nvSpPr>
          <p:cNvPr id="7" name="Content Placeholder 6"/>
          <p:cNvSpPr>
            <a:spLocks noGrp="1"/>
          </p:cNvSpPr>
          <p:nvPr>
            <p:ph idx="1"/>
          </p:nvPr>
        </p:nvSpPr>
        <p:spPr/>
        <p:txBody>
          <a:bodyPr>
            <a:normAutofit/>
          </a:bodyPr>
          <a:lstStyle/>
          <a:p>
            <a:pPr marL="0" indent="0">
              <a:buNone/>
            </a:pPr>
            <a:r>
              <a:rPr lang="en-US" b="1" dirty="0">
                <a:solidFill>
                  <a:srgbClr val="00B050"/>
                </a:solidFill>
              </a:rPr>
              <a:t>Intelligent content </a:t>
            </a:r>
            <a:r>
              <a:rPr lang="en-US" dirty="0"/>
              <a:t>is content which is not limited to one purpose, technology, or output. It’s content that is structurally rich and semantically aware, and is therefore discoverable, reusable, reconfigurable and adaptable. Because of these qualities, intelligent content can be delivered with precision. It’s content that helps you and your customers get the job done. It’s content that works for you and it’s limited only by your imagination.</a:t>
            </a:r>
          </a:p>
          <a:p>
            <a:pPr marL="0" indent="0">
              <a:lnSpc>
                <a:spcPct val="200000"/>
              </a:lnSpc>
              <a:buNone/>
              <a:tabLst>
                <a:tab pos="280988" algn="l"/>
              </a:tabLst>
            </a:pPr>
            <a:r>
              <a:rPr lang="en-US" dirty="0">
                <a:sym typeface="Wingdings 3" panose="05040102010807070707" pitchFamily="18" charset="2"/>
              </a:rPr>
              <a:t>	</a:t>
            </a:r>
            <a:r>
              <a:rPr lang="en-US" b="1" dirty="0">
                <a:sym typeface="Wingdings 3" panose="05040102010807070707" pitchFamily="18" charset="2"/>
              </a:rPr>
              <a:t>Cognitive principle</a:t>
            </a:r>
            <a:r>
              <a:rPr lang="en-US" dirty="0">
                <a:sym typeface="Wingdings 3" panose="05040102010807070707" pitchFamily="18" charset="2"/>
              </a:rPr>
              <a:t>	</a:t>
            </a:r>
            <a:r>
              <a:rPr lang="en-US" b="1" dirty="0">
                <a:sym typeface="Wingdings 3" panose="05040102010807070707" pitchFamily="18" charset="2"/>
              </a:rPr>
              <a:t>Intelligent content convention</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Consistency	=	Structured style based in DITA and minimalism</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Chunking	=	Topic segments and normalized text</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Relevance	= 	Precise content at the point of need and ability to opt into more content</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Labeling	= 	Identify topic segments with labels and employ comprehensive topic titles</a:t>
            </a:r>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4</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29743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Routes of</a:t>
            </a:r>
            <a:r>
              <a:rPr lang="en-CA" dirty="0"/>
              <a:t> intelligent content</a:t>
            </a:r>
            <a:endParaRPr lang="en-US" dirty="0"/>
          </a:p>
        </p:txBody>
      </p:sp>
      <p:sp>
        <p:nvSpPr>
          <p:cNvPr id="7" name="Content Placeholder 6"/>
          <p:cNvSpPr>
            <a:spLocks noGrp="1"/>
          </p:cNvSpPr>
          <p:nvPr>
            <p:ph idx="1"/>
          </p:nvPr>
        </p:nvSpPr>
        <p:spPr/>
        <p:txBody>
          <a:bodyPr>
            <a:normAutofit/>
          </a:bodyPr>
          <a:lstStyle/>
          <a:p>
            <a:pPr marL="0" indent="0">
              <a:buNone/>
            </a:pPr>
            <a:r>
              <a:rPr lang="en-US" dirty="0"/>
              <a:t>The effectiveness of intelligent content is dependent on how well content is gathered, stored, normalized, purposed, and then disseminated. When all this is done well, content can easily take the form of some or all of the following:</a:t>
            </a:r>
          </a:p>
          <a:p>
            <a:pPr marL="0" indent="0">
              <a:buNone/>
              <a:tabLst>
                <a:tab pos="338138" algn="l"/>
              </a:tabLst>
            </a:pPr>
            <a:r>
              <a:rPr lang="en-US" dirty="0"/>
              <a:t> </a:t>
            </a:r>
            <a:r>
              <a:rPr lang="en-US" b="1" dirty="0">
                <a:solidFill>
                  <a:srgbClr val="00B050"/>
                </a:solidFill>
                <a:sym typeface="Wingdings 3" panose="05040102010807070707" pitchFamily="18" charset="2"/>
              </a:rPr>
              <a:t>	</a:t>
            </a:r>
            <a:r>
              <a:rPr lang="en-US" dirty="0"/>
              <a:t>Traditional print (PDFs)</a:t>
            </a:r>
          </a:p>
          <a:p>
            <a:pPr marL="65088" indent="0">
              <a:buNone/>
              <a:tabLst>
                <a:tab pos="338138" algn="l"/>
              </a:tabLst>
            </a:pPr>
            <a:r>
              <a:rPr lang="en-US" b="1" dirty="0">
                <a:solidFill>
                  <a:srgbClr val="00B050"/>
                </a:solidFill>
                <a:sym typeface="Wingdings 3" panose="05040102010807070707" pitchFamily="18" charset="2"/>
              </a:rPr>
              <a:t>	</a:t>
            </a:r>
            <a:r>
              <a:rPr lang="en-US" dirty="0"/>
              <a:t>Workflow summary topics</a:t>
            </a:r>
          </a:p>
          <a:p>
            <a:pPr marL="65088" indent="0">
              <a:buNone/>
              <a:tabLst>
                <a:tab pos="338138" algn="l"/>
              </a:tabLst>
            </a:pPr>
            <a:r>
              <a:rPr lang="en-US" b="1" dirty="0">
                <a:solidFill>
                  <a:srgbClr val="00B050"/>
                </a:solidFill>
                <a:sym typeface="Wingdings 3" panose="05040102010807070707" pitchFamily="18" charset="2"/>
              </a:rPr>
              <a:t>	</a:t>
            </a:r>
            <a:r>
              <a:rPr lang="en-US" dirty="0"/>
              <a:t>Traditional online help (Web-based Help)</a:t>
            </a:r>
          </a:p>
          <a:p>
            <a:pPr marL="0" indent="0">
              <a:buNone/>
              <a:tabLst>
                <a:tab pos="338138" algn="l"/>
              </a:tabLst>
            </a:pPr>
            <a:r>
              <a:rPr lang="en-US" dirty="0"/>
              <a:t> </a:t>
            </a:r>
            <a:r>
              <a:rPr lang="en-US" b="1" dirty="0">
                <a:solidFill>
                  <a:srgbClr val="00B050"/>
                </a:solidFill>
                <a:sym typeface="Wingdings 3" panose="05040102010807070707" pitchFamily="18" charset="2"/>
              </a:rPr>
              <a:t>	</a:t>
            </a:r>
            <a:r>
              <a:rPr lang="en-US" dirty="0"/>
              <a:t>Screen text</a:t>
            </a:r>
          </a:p>
          <a:p>
            <a:pPr marL="65088" indent="0">
              <a:buNone/>
              <a:tabLst>
                <a:tab pos="338138" algn="l"/>
              </a:tabLst>
            </a:pPr>
            <a:r>
              <a:rPr lang="en-US" b="1" dirty="0">
                <a:solidFill>
                  <a:srgbClr val="00B050"/>
                </a:solidFill>
                <a:sym typeface="Wingdings 3" panose="05040102010807070707" pitchFamily="18" charset="2"/>
              </a:rPr>
              <a:t>	</a:t>
            </a:r>
            <a:r>
              <a:rPr lang="en-US" dirty="0"/>
              <a:t>Integrated information available in product UI (Integrated Information System) </a:t>
            </a:r>
          </a:p>
          <a:p>
            <a:pPr marL="65088" indent="0">
              <a:buNone/>
              <a:tabLst>
                <a:tab pos="338138" algn="l"/>
              </a:tabLst>
            </a:pPr>
            <a:r>
              <a:rPr lang="en-US" b="1" dirty="0">
                <a:solidFill>
                  <a:srgbClr val="00B050"/>
                </a:solidFill>
                <a:sym typeface="Wingdings 3" panose="05040102010807070707" pitchFamily="18" charset="2"/>
              </a:rPr>
              <a:t>	</a:t>
            </a:r>
            <a:r>
              <a:rPr lang="en-US" dirty="0"/>
              <a:t>Other information forms not yet known</a:t>
            </a:r>
          </a:p>
          <a:p>
            <a:pPr marL="0" indent="0">
              <a:buNone/>
              <a:tabLst>
                <a:tab pos="338138" algn="l"/>
              </a:tabLst>
            </a:pPr>
            <a:endParaRPr lang="en-US" dirty="0"/>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5</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22588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4953159" cy="852364"/>
          </a:xfrm>
        </p:spPr>
        <p:txBody>
          <a:bodyPr/>
          <a:lstStyle/>
          <a:p>
            <a:r>
              <a:rPr lang="en-US" dirty="0"/>
              <a:t>Traditional print content + </a:t>
            </a:r>
            <a:br>
              <a:rPr lang="en-US" dirty="0"/>
            </a:br>
            <a:r>
              <a:rPr lang="en-US" dirty="0"/>
              <a:t>intelligent content</a:t>
            </a:r>
          </a:p>
        </p:txBody>
      </p:sp>
      <p:sp>
        <p:nvSpPr>
          <p:cNvPr id="7" name="Content Placeholder 6"/>
          <p:cNvSpPr>
            <a:spLocks noGrp="1"/>
          </p:cNvSpPr>
          <p:nvPr>
            <p:ph idx="1"/>
          </p:nvPr>
        </p:nvSpPr>
        <p:spPr>
          <a:xfrm>
            <a:off x="609600" y="990600"/>
            <a:ext cx="10969784" cy="5257800"/>
          </a:xfrm>
        </p:spPr>
        <p:txBody>
          <a:bodyPr>
            <a:normAutofit/>
          </a:bodyPr>
          <a:lstStyle/>
          <a:p>
            <a:pPr marL="0" indent="0">
              <a:buNone/>
            </a:pPr>
            <a:endParaRPr lang="en-US" dirty="0"/>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6</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9" name="Picture 8">
            <a:extLst>
              <a:ext uri="{FF2B5EF4-FFF2-40B4-BE49-F238E27FC236}">
                <a16:creationId xmlns:a16="http://schemas.microsoft.com/office/drawing/2014/main" id="{27F0B84C-02AB-1F4C-933B-6CCA75F6C520}"/>
              </a:ext>
            </a:extLst>
          </p:cNvPr>
          <p:cNvPicPr>
            <a:picLocks noChangeAspect="1"/>
          </p:cNvPicPr>
          <p:nvPr/>
        </p:nvPicPr>
        <p:blipFill>
          <a:blip r:embed="rId3"/>
          <a:stretch>
            <a:fillRect/>
          </a:stretch>
        </p:blipFill>
        <p:spPr>
          <a:xfrm>
            <a:off x="5791200" y="519236"/>
            <a:ext cx="5788184" cy="5917964"/>
          </a:xfrm>
          <a:prstGeom prst="rect">
            <a:avLst/>
          </a:prstGeom>
        </p:spPr>
      </p:pic>
      <p:sp>
        <p:nvSpPr>
          <p:cNvPr id="11" name="TextBox 10">
            <a:extLst>
              <a:ext uri="{FF2B5EF4-FFF2-40B4-BE49-F238E27FC236}">
                <a16:creationId xmlns:a16="http://schemas.microsoft.com/office/drawing/2014/main" id="{C3861244-2462-9D43-BD57-1E976C8D7E32}"/>
              </a:ext>
            </a:extLst>
          </p:cNvPr>
          <p:cNvSpPr txBox="1"/>
          <p:nvPr/>
        </p:nvSpPr>
        <p:spPr>
          <a:xfrm>
            <a:off x="609441" y="1524000"/>
            <a:ext cx="5029359" cy="4724400"/>
          </a:xfrm>
          <a:prstGeom prst="rect">
            <a:avLst/>
          </a:prstGeom>
          <a:noFill/>
        </p:spPr>
        <p:txBody>
          <a:bodyPr wrap="square" lIns="0" tIns="0" rIns="0" bIns="0" rtlCol="0">
            <a:noAutofit/>
          </a:bodyPr>
          <a:lstStyle/>
          <a:p>
            <a:pPr marL="285750" indent="-285750">
              <a:buClr>
                <a:srgbClr val="00B050"/>
              </a:buClr>
              <a:buFont typeface="Wingdings 3" pitchFamily="2" charset="2"/>
              <a:buChar char="u"/>
            </a:pPr>
            <a:r>
              <a:rPr lang="en-US" dirty="0"/>
              <a:t>In this print example, the cognitive load is distributed across the topic segments of About (concepts and reference info), Procedure (task info), and See Also.</a:t>
            </a:r>
          </a:p>
          <a:p>
            <a:pPr marL="285750" indent="-285750">
              <a:buClr>
                <a:srgbClr val="00B050"/>
              </a:buClr>
              <a:buFont typeface="Wingdings 3" pitchFamily="2" charset="2"/>
              <a:buChar char="u"/>
            </a:pPr>
            <a:r>
              <a:rPr lang="en-US" dirty="0"/>
              <a:t>The Location statement is an intelligent content convention that quickly and easily puts the user in the UI in order to start the first step of a workflow.</a:t>
            </a:r>
          </a:p>
        </p:txBody>
      </p:sp>
    </p:spTree>
    <p:extLst>
      <p:ext uri="{BB962C8B-B14F-4D97-AF65-F5344CB8AC3E}">
        <p14:creationId xmlns:p14="http://schemas.microsoft.com/office/powerpoint/2010/main" val="96685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Workflow summary topics +</a:t>
            </a:r>
            <a:br>
              <a:rPr lang="en-US" dirty="0"/>
            </a:br>
            <a:r>
              <a:rPr lang="en-US" dirty="0"/>
              <a:t>intelligent content</a:t>
            </a:r>
          </a:p>
        </p:txBody>
      </p:sp>
      <p:sp>
        <p:nvSpPr>
          <p:cNvPr id="7" name="Content Placeholder 6"/>
          <p:cNvSpPr>
            <a:spLocks noGrp="1"/>
          </p:cNvSpPr>
          <p:nvPr>
            <p:ph idx="1"/>
          </p:nvPr>
        </p:nvSpPr>
        <p:spPr>
          <a:xfrm>
            <a:off x="609600" y="1524000"/>
            <a:ext cx="6324600" cy="4571999"/>
          </a:xfrm>
        </p:spPr>
        <p:txBody>
          <a:bodyPr>
            <a:normAutofit/>
          </a:bodyPr>
          <a:lstStyle/>
          <a:p>
            <a:pPr marL="290513" indent="-290513">
              <a:buClr>
                <a:srgbClr val="00B050"/>
              </a:buClr>
              <a:buFont typeface="Wingdings 3" pitchFamily="2" charset="2"/>
              <a:buChar char="u"/>
            </a:pPr>
            <a:r>
              <a:rPr lang="en-US" dirty="0"/>
              <a:t>Workflow summary topics provide all the necessary steps (and any optional steps) required to complete a workflow. New product features are called out in a workflow summary topic.</a:t>
            </a:r>
          </a:p>
          <a:p>
            <a:pPr marL="290513" indent="-290513">
              <a:buClr>
                <a:srgbClr val="00B050"/>
              </a:buClr>
              <a:buFont typeface="Wingdings 3" pitchFamily="2" charset="2"/>
              <a:buChar char="u"/>
            </a:pPr>
            <a:r>
              <a:rPr lang="en-US" dirty="0"/>
              <a:t>There is at least one overall workflow summary topic that covers all the functionality of the product.</a:t>
            </a:r>
          </a:p>
          <a:p>
            <a:pPr marL="290513" indent="-290513">
              <a:buClr>
                <a:srgbClr val="00B050"/>
              </a:buClr>
              <a:buFont typeface="Wingdings 3" pitchFamily="2" charset="2"/>
              <a:buChar char="u"/>
            </a:pPr>
            <a:r>
              <a:rPr lang="en-US" dirty="0"/>
              <a:t>There can be smaller workflow summary topics geared to specialized workflows</a:t>
            </a:r>
          </a:p>
          <a:p>
            <a:pPr marL="0" indent="0">
              <a:buNone/>
            </a:pPr>
            <a:endParaRPr lang="en-US" dirty="0"/>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7</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4" name="Picture 3">
            <a:extLst>
              <a:ext uri="{FF2B5EF4-FFF2-40B4-BE49-F238E27FC236}">
                <a16:creationId xmlns:a16="http://schemas.microsoft.com/office/drawing/2014/main" id="{03888C0B-515A-0F4A-82FB-A31E15E3F57A}"/>
              </a:ext>
            </a:extLst>
          </p:cNvPr>
          <p:cNvPicPr>
            <a:picLocks noChangeAspect="1"/>
          </p:cNvPicPr>
          <p:nvPr/>
        </p:nvPicPr>
        <p:blipFill>
          <a:blip r:embed="rId3"/>
          <a:stretch>
            <a:fillRect/>
          </a:stretch>
        </p:blipFill>
        <p:spPr>
          <a:xfrm>
            <a:off x="7055110" y="530234"/>
            <a:ext cx="4524274" cy="5900634"/>
          </a:xfrm>
          <a:prstGeom prst="rect">
            <a:avLst/>
          </a:prstGeom>
        </p:spPr>
      </p:pic>
    </p:spTree>
    <p:extLst>
      <p:ext uri="{BB962C8B-B14F-4D97-AF65-F5344CB8AC3E}">
        <p14:creationId xmlns:p14="http://schemas.microsoft.com/office/powerpoint/2010/main" val="213197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4419759" cy="1385764"/>
          </a:xfrm>
        </p:spPr>
        <p:txBody>
          <a:bodyPr/>
          <a:lstStyle/>
          <a:p>
            <a:r>
              <a:rPr lang="en-US" dirty="0"/>
              <a:t>Traditional online</a:t>
            </a:r>
            <a:br>
              <a:rPr lang="en-US" dirty="0"/>
            </a:br>
            <a:r>
              <a:rPr lang="en-US" dirty="0"/>
              <a:t>help + intelligent</a:t>
            </a:r>
            <a:br>
              <a:rPr lang="en-US" dirty="0"/>
            </a:br>
            <a:r>
              <a:rPr lang="en-US" dirty="0"/>
              <a:t>content</a:t>
            </a:r>
          </a:p>
        </p:txBody>
      </p:sp>
      <p:pic>
        <p:nvPicPr>
          <p:cNvPr id="8" name="Content Placeholder 7">
            <a:extLst>
              <a:ext uri="{FF2B5EF4-FFF2-40B4-BE49-F238E27FC236}">
                <a16:creationId xmlns:a16="http://schemas.microsoft.com/office/drawing/2014/main" id="{21881C04-869B-0C43-AFF3-3EC04764AD49}"/>
              </a:ext>
            </a:extLst>
          </p:cNvPr>
          <p:cNvPicPr>
            <a:picLocks noGrp="1" noChangeAspect="1"/>
          </p:cNvPicPr>
          <p:nvPr>
            <p:ph idx="1"/>
          </p:nvPr>
        </p:nvPicPr>
        <p:blipFill>
          <a:blip r:embed="rId3"/>
          <a:stretch>
            <a:fillRect/>
          </a:stretch>
        </p:blipFill>
        <p:spPr>
          <a:xfrm>
            <a:off x="4027714" y="457200"/>
            <a:ext cx="7554685" cy="5638800"/>
          </a:xfrm>
          <a:prstGeom prst="rect">
            <a:avLst/>
          </a:prstGeom>
        </p:spPr>
      </p:pic>
      <p:sp>
        <p:nvSpPr>
          <p:cNvPr id="2" name="Slide Number Placeholder 1"/>
          <p:cNvSpPr>
            <a:spLocks noGrp="1"/>
          </p:cNvSpPr>
          <p:nvPr>
            <p:ph type="sldNum" sz="quarter" idx="12"/>
          </p:nvPr>
        </p:nvSpPr>
        <p:spPr/>
        <p:txBody>
          <a:bodyPr/>
          <a:lstStyle/>
          <a:p>
            <a:fld id="{B016F8AB-BCEA-4347-8BA6-BE776009BC89}" type="slidenum">
              <a:rPr lang="en-US" smtClean="0"/>
              <a:t>8</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
        <p:nvSpPr>
          <p:cNvPr id="4" name="TextBox 3">
            <a:extLst>
              <a:ext uri="{FF2B5EF4-FFF2-40B4-BE49-F238E27FC236}">
                <a16:creationId xmlns:a16="http://schemas.microsoft.com/office/drawing/2014/main" id="{D41CEA7F-E6B9-174B-93C2-08FBAB785861}"/>
              </a:ext>
            </a:extLst>
          </p:cNvPr>
          <p:cNvSpPr txBox="1"/>
          <p:nvPr/>
        </p:nvSpPr>
        <p:spPr>
          <a:xfrm>
            <a:off x="2762054" y="3525625"/>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8ECE55F2-77AB-0D4F-BA06-684A2C1B72EA}"/>
              </a:ext>
            </a:extLst>
          </p:cNvPr>
          <p:cNvSpPr txBox="1"/>
          <p:nvPr/>
        </p:nvSpPr>
        <p:spPr>
          <a:xfrm>
            <a:off x="609441" y="1905000"/>
            <a:ext cx="3276759" cy="4419600"/>
          </a:xfrm>
          <a:prstGeom prst="rect">
            <a:avLst/>
          </a:prstGeom>
          <a:noFill/>
        </p:spPr>
        <p:txBody>
          <a:bodyPr wrap="square" lIns="0" tIns="0" rIns="0" bIns="0" rtlCol="0">
            <a:noAutofit/>
          </a:bodyPr>
          <a:lstStyle/>
          <a:p>
            <a:pPr marL="285750" indent="-285750">
              <a:lnSpc>
                <a:spcPct val="90000"/>
              </a:lnSpc>
              <a:buClr>
                <a:srgbClr val="00B050"/>
              </a:buClr>
              <a:buFont typeface="Wingdings 3" pitchFamily="2" charset="2"/>
              <a:buChar char="u"/>
            </a:pPr>
            <a:r>
              <a:rPr lang="en-US" dirty="0">
                <a:sym typeface="Wingdings 3" panose="05040102010807070707" pitchFamily="18" charset="2"/>
              </a:rPr>
              <a:t>The About topic segment is rolled up in this OLH example </a:t>
            </a:r>
            <a:r>
              <a:rPr lang="en-US" dirty="0"/>
              <a:t>because the procedure is the priority in the topic.</a:t>
            </a:r>
          </a:p>
          <a:p>
            <a:pPr marL="573088" indent="-292100">
              <a:buClr>
                <a:srgbClr val="00B050"/>
              </a:buClr>
              <a:buFont typeface="Wingdings 2" panose="05020102010507070707" pitchFamily="18" charset="2"/>
              <a:buChar char="¢"/>
            </a:pPr>
            <a:r>
              <a:rPr lang="en-CA" sz="1600" dirty="0"/>
              <a:t>Separating task information from other types of information can make it easier and more efficient to comprehend and retain the task information.</a:t>
            </a:r>
            <a:endParaRPr lang="en-US" sz="1600" dirty="0"/>
          </a:p>
          <a:p>
            <a:pPr marL="573088" indent="-292100">
              <a:buClr>
                <a:srgbClr val="00B050"/>
              </a:buClr>
              <a:buFont typeface="Wingdings 2" panose="05020102010507070707" pitchFamily="18" charset="2"/>
              <a:buChar char="¢"/>
            </a:pPr>
            <a:r>
              <a:rPr lang="en-US" sz="1600" dirty="0"/>
              <a:t>Concept information has the highest cognitive loading for the brain since the reader is being asked to compare and evaluate information based on what the reader already knows.</a:t>
            </a:r>
          </a:p>
          <a:p>
            <a:pPr marL="285750" indent="-285750">
              <a:lnSpc>
                <a:spcPct val="90000"/>
              </a:lnSpc>
              <a:buFont typeface="Wingdings 3" pitchFamily="2" charset="2"/>
              <a:buChar char="u"/>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283171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Traditional online help + </a:t>
            </a:r>
            <a:br>
              <a:rPr lang="en-US" dirty="0"/>
            </a:br>
            <a:r>
              <a:rPr lang="en-US" dirty="0"/>
              <a:t>intelligent content (cont.)</a:t>
            </a:r>
          </a:p>
        </p:txBody>
      </p:sp>
      <p:sp>
        <p:nvSpPr>
          <p:cNvPr id="2" name="Slide Number Placeholder 1"/>
          <p:cNvSpPr>
            <a:spLocks noGrp="1"/>
          </p:cNvSpPr>
          <p:nvPr>
            <p:ph type="sldNum" sz="quarter" idx="12"/>
          </p:nvPr>
        </p:nvSpPr>
        <p:spPr/>
        <p:txBody>
          <a:bodyPr/>
          <a:lstStyle/>
          <a:p>
            <a:fld id="{B016F8AB-BCEA-4347-8BA6-BE776009BC89}" type="slidenum">
              <a:rPr lang="en-US" smtClean="0"/>
              <a:t>9</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
        <p:nvSpPr>
          <p:cNvPr id="4" name="TextBox 3">
            <a:extLst>
              <a:ext uri="{FF2B5EF4-FFF2-40B4-BE49-F238E27FC236}">
                <a16:creationId xmlns:a16="http://schemas.microsoft.com/office/drawing/2014/main" id="{D41CEA7F-E6B9-174B-93C2-08FBAB785861}"/>
              </a:ext>
            </a:extLst>
          </p:cNvPr>
          <p:cNvSpPr txBox="1"/>
          <p:nvPr/>
        </p:nvSpPr>
        <p:spPr>
          <a:xfrm>
            <a:off x="2762054" y="3525625"/>
            <a:ext cx="0" cy="0"/>
          </a:xfrm>
          <a:prstGeom prst="rect">
            <a:avLst/>
          </a:prstGeom>
          <a:noFill/>
        </p:spPr>
        <p:txBody>
          <a:bodyPr wrap="none" lIns="0" tIns="0" rIns="0" bIns="0" rtlCol="0">
            <a:noAutofit/>
          </a:bodyPr>
          <a:lstStyle/>
          <a:p>
            <a:pPr>
              <a:lnSpc>
                <a:spcPct val="90000"/>
              </a:lnSpc>
            </a:pPr>
            <a:endParaRPr lang="en-US" dirty="0"/>
          </a:p>
        </p:txBody>
      </p:sp>
      <p:pic>
        <p:nvPicPr>
          <p:cNvPr id="10" name="Content Placeholder 9">
            <a:extLst>
              <a:ext uri="{FF2B5EF4-FFF2-40B4-BE49-F238E27FC236}">
                <a16:creationId xmlns:a16="http://schemas.microsoft.com/office/drawing/2014/main" id="{49257B77-E7D3-834E-9FA2-3E6E5C9216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400" y="519236"/>
            <a:ext cx="5467680" cy="5884042"/>
          </a:xfrm>
        </p:spPr>
      </p:pic>
    </p:spTree>
    <p:extLst>
      <p:ext uri="{BB962C8B-B14F-4D97-AF65-F5344CB8AC3E}">
        <p14:creationId xmlns:p14="http://schemas.microsoft.com/office/powerpoint/2010/main" val="185797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1CCB67FC24E04890E699DD467EB7DA" ma:contentTypeVersion="20" ma:contentTypeDescription="Create a new document." ma:contentTypeScope="" ma:versionID="0a2f924a36c4e70ad678e68af9669bca">
  <xsd:schema xmlns:xsd="http://www.w3.org/2001/XMLSchema" xmlns:p="http://schemas.microsoft.com/office/2006/metadata/properties" xmlns:ns2="1b1944a6-0a8d-4970-b6a1-812f6f244348" targetNamespace="http://schemas.microsoft.com/office/2006/metadata/properties" ma:root="true" ma:fieldsID="6cbb88c15f0fd7e6e73bd59b7861e5ef" ns2:_="">
    <xsd:import namespace="1b1944a6-0a8d-4970-b6a1-812f6f244348"/>
    <xsd:element name="properties">
      <xsd:complexType>
        <xsd:sequence>
          <xsd:element name="documentManagement">
            <xsd:complexType>
              <xsd:all>
                <xsd:element ref="ns2:Group" minOccurs="0"/>
                <xsd:element ref="ns2:Document_x0020_Group" minOccurs="0"/>
                <xsd:element ref="ns2:Region" minOccurs="0"/>
                <xsd:element ref="ns2:BU" minOccurs="0"/>
                <xsd:element ref="ns2:File_x0020_Status" minOccurs="0"/>
                <xsd:element ref="ns2:Hot" minOccurs="0"/>
                <xsd:element ref="ns2:Special" minOccurs="0"/>
                <xsd:element ref="ns2:Flag" minOccurs="0"/>
                <xsd:element ref="ns2:Category" minOccurs="0"/>
              </xsd:all>
            </xsd:complexType>
          </xsd:element>
        </xsd:sequence>
      </xsd:complexType>
    </xsd:element>
  </xsd:schema>
  <xsd:schema xmlns:xsd="http://www.w3.org/2001/XMLSchema" xmlns:dms="http://schemas.microsoft.com/office/2006/documentManagement/types" targetNamespace="1b1944a6-0a8d-4970-b6a1-812f6f244348" elementFormDefault="qualified">
    <xsd:import namespace="http://schemas.microsoft.com/office/2006/documentManagement/types"/>
    <xsd:element name="Group" ma:index="2" nillable="true" ma:displayName="Group" ma:internalName="Group">
      <xsd:complexType>
        <xsd:complexContent>
          <xsd:extension base="dms:MultiChoice">
            <xsd:sequence>
              <xsd:element name="Value" maxOccurs="unbounded" minOccurs="0" nillable="true">
                <xsd:simpleType>
                  <xsd:restriction base="dms:Choice">
                    <xsd:enumeration value="Sales Manager Success Kit"/>
                    <xsd:enumeration value="Sales"/>
                  </xsd:restriction>
                </xsd:simpleType>
              </xsd:element>
            </xsd:sequence>
          </xsd:extension>
        </xsd:complexContent>
      </xsd:complexType>
    </xsd:element>
    <xsd:element name="Document_x0020_Group" ma:index="3" nillable="true" ma:displayName="Document Category" ma:format="Dropdown" ma:internalName="Document_x0020_Group">
      <xsd:simpleType>
        <xsd:restriction base="dms:Choice">
          <xsd:enumeration value="Discussion Guide"/>
          <xsd:enumeration value="Sales Letter Training/Guides"/>
          <xsd:enumeration value="Sales Comp Training"/>
          <xsd:enumeration value="Sales Plan &amp; Bonuses"/>
          <xsd:enumeration value="Global Policy"/>
          <xsd:enumeration value="Sales Transformation Initiatives"/>
          <xsd:enumeration value="Motivational Trainings"/>
          <xsd:enumeration value="Motivational Comms"/>
          <xsd:enumeration value="Additional Support and Resources"/>
          <xsd:enumeration value="Best Practices"/>
        </xsd:restriction>
      </xsd:simpleType>
    </xsd:element>
    <xsd:element name="Region" ma:index="4" nillable="true" ma:displayName="Region" ma:description="To select all Region, check all of the Region checkboxes" ma:internalName="Region">
      <xsd:complexType>
        <xsd:complexContent>
          <xsd:extension base="dms:MultiChoice">
            <xsd:sequence>
              <xsd:element name="Value" maxOccurs="unbounded" minOccurs="0" nillable="true">
                <xsd:simpleType>
                  <xsd:restriction base="dms:Choice">
                    <xsd:enumeration value="AMS"/>
                    <xsd:enumeration value="APJ"/>
                    <xsd:enumeration value="APJec"/>
                    <xsd:enumeration value="EMEA"/>
                    <xsd:enumeration value="China"/>
                    <xsd:enumeration value="WW"/>
                  </xsd:restriction>
                </xsd:simpleType>
              </xsd:element>
            </xsd:sequence>
          </xsd:extension>
        </xsd:complexContent>
      </xsd:complexType>
    </xsd:element>
    <xsd:element name="BU" ma:index="5" nillable="true" ma:displayName="BU" ma:description="To select all BU, check all of the BU checkboxes" ma:internalName="BU">
      <xsd:complexType>
        <xsd:complexContent>
          <xsd:extension base="dms:MultiChoice">
            <xsd:sequence>
              <xsd:element name="Value" maxOccurs="unbounded" minOccurs="0" nillable="true">
                <xsd:simpleType>
                  <xsd:restriction base="dms:Choice">
                    <xsd:enumeration value="EG"/>
                    <xsd:enumeration value="PPS"/>
                    <xsd:enumeration value="HPSW"/>
                    <xsd:enumeration value="ES"/>
                  </xsd:restriction>
                </xsd:simpleType>
              </xsd:element>
            </xsd:sequence>
          </xsd:extension>
        </xsd:complexContent>
      </xsd:complexType>
    </xsd:element>
    <xsd:element name="File_x0020_Status" ma:index="6" nillable="true" ma:displayName="File Status" ma:format="Dropdown" ma:internalName="File_x0020_Status">
      <xsd:simpleType>
        <xsd:restriction base="dms:Choice">
          <xsd:enumeration value="Publish"/>
          <xsd:enumeration value="Draft"/>
          <xsd:enumeration value="Archive"/>
        </xsd:restriction>
      </xsd:simpleType>
    </xsd:element>
    <xsd:element name="Hot" ma:index="7" nillable="true" ma:displayName="Show on Homepage?" ma:internalName="Hot">
      <xsd:complexType>
        <xsd:complexContent>
          <xsd:extension base="dms:MultiChoice">
            <xsd:sequence>
              <xsd:element name="Value" maxOccurs="unbounded" minOccurs="0" nillable="true">
                <xsd:simpleType>
                  <xsd:restriction base="dms:Choice">
                    <xsd:enumeration value="Yes"/>
                  </xsd:restriction>
                </xsd:simpleType>
              </xsd:element>
            </xsd:sequence>
          </xsd:extension>
        </xsd:complexContent>
      </xsd:complexType>
    </xsd:element>
    <xsd:element name="Special" ma:index="8" nillable="true" ma:displayName="Special" ma:internalName="Special">
      <xsd:simpleType>
        <xsd:restriction base="dms:Text">
          <xsd:maxLength value="255"/>
        </xsd:restriction>
      </xsd:simpleType>
    </xsd:element>
    <xsd:element name="Flag" ma:index="9" nillable="true" ma:displayName="Flag" ma:format="Dropdown" ma:internalName="Flag">
      <xsd:simpleType>
        <xsd:restriction base="dms:Choice">
          <xsd:enumeration value="None"/>
          <xsd:enumeration value="New"/>
          <xsd:enumeration value="Updated"/>
          <xsd:enumeration value="ComingSoon"/>
        </xsd:restriction>
      </xsd:simpleType>
    </xsd:element>
    <xsd:element name="Category" ma:index="15" nillable="true" ma:displayName="Category" ma:hidden="true" ma:internalName="Category" ma:readOnly="false">
      <xsd:complexType>
        <xsd:complexContent>
          <xsd:extension base="dms:MultiChoice">
            <xsd:sequence>
              <xsd:element name="Value" maxOccurs="unbounded" minOccurs="0" nillable="true">
                <xsd:simpleType>
                  <xsd:restriction base="dms:Choice">
                    <xsd:enumeration value="Discussion Guide"/>
                    <xsd:enumeration value="Sales Letter Training/Guides"/>
                    <xsd:enumeration value="Quota/Claims &amp; Fundamentals"/>
                    <xsd:enumeration value="Sales Plan &amp; Bonuses"/>
                    <xsd:enumeration value="Global Policy"/>
                    <xsd:enumeration value="Sales Transformation Initiatives"/>
                    <xsd:enumeration value="Motivational Trainings"/>
                    <xsd:enumeration value="Motivational Comms"/>
                    <xsd:enumeration value="Additional Support and Resources"/>
                    <xsd:enumeration value="Best Pract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ma:readOnly="tru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Group xmlns="1b1944a6-0a8d-4970-b6a1-812f6f244348"/>
    <File_x0020_Status xmlns="1b1944a6-0a8d-4970-b6a1-812f6f244348" xsi:nil="true"/>
    <Category xmlns="1b1944a6-0a8d-4970-b6a1-812f6f244348"/>
    <Hot xmlns="1b1944a6-0a8d-4970-b6a1-812f6f244348"/>
    <Flag xmlns="1b1944a6-0a8d-4970-b6a1-812f6f244348" xsi:nil="true"/>
    <Region xmlns="1b1944a6-0a8d-4970-b6a1-812f6f244348"/>
    <Special xmlns="1b1944a6-0a8d-4970-b6a1-812f6f244348" xsi:nil="true"/>
    <BU xmlns="1b1944a6-0a8d-4970-b6a1-812f6f244348"/>
    <Document_x0020_Group xmlns="1b1944a6-0a8d-4970-b6a1-812f6f244348" xsi:nil="true"/>
  </documentManagement>
</p:properties>
</file>

<file path=customXml/itemProps1.xml><?xml version="1.0" encoding="utf-8"?>
<ds:datastoreItem xmlns:ds="http://schemas.openxmlformats.org/officeDocument/2006/customXml" ds:itemID="{2D3DB1D7-CC17-4AD7-A4AB-B1E64D7E6763}">
  <ds:schemaRefs>
    <ds:schemaRef ds:uri="http://schemas.microsoft.com/sharepoint/v3/contenttype/forms"/>
  </ds:schemaRefs>
</ds:datastoreItem>
</file>

<file path=customXml/itemProps2.xml><?xml version="1.0" encoding="utf-8"?>
<ds:datastoreItem xmlns:ds="http://schemas.openxmlformats.org/officeDocument/2006/customXml" ds:itemID="{A3427255-AA35-44D0-A3C7-8DA283B54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1944a6-0a8d-4970-b6a1-812f6f24434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6965E72-899E-4943-B1FD-6F32CA0DCB04}">
  <ds:schemaRefs>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1b1944a6-0a8d-4970-b6a1-812f6f244348"/>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HPE_Standard_Arial_16x9_v2</Template>
  <TotalTime>1568</TotalTime>
  <Words>1117</Words>
  <Application>Microsoft Macintosh PowerPoint</Application>
  <PresentationFormat>Widescreen</PresentationFormat>
  <Paragraphs>113</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Wingdings 2</vt:lpstr>
      <vt:lpstr>Wingdings 3</vt:lpstr>
      <vt:lpstr>HPE_Standard_Arial_16x9_v2</vt:lpstr>
      <vt:lpstr>Dissemination of intelligent information</vt:lpstr>
      <vt:lpstr>Goal</vt:lpstr>
      <vt:lpstr>The four cognitive principles</vt:lpstr>
      <vt:lpstr>The four cognitive principles  intelligent content</vt:lpstr>
      <vt:lpstr>Routes of intelligent content</vt:lpstr>
      <vt:lpstr>Traditional print content +  intelligent content</vt:lpstr>
      <vt:lpstr>Workflow summary topics + intelligent content</vt:lpstr>
      <vt:lpstr>Traditional online help + intelligent content</vt:lpstr>
      <vt:lpstr>Traditional online help +  intelligent content (cont.)</vt:lpstr>
      <vt:lpstr>Screen text +  intelligent content</vt:lpstr>
      <vt:lpstr>Integrated information in product UI + intelligent content</vt:lpstr>
      <vt:lpstr>Integrated information available in product UI + intelligent content  (cont.)</vt:lpstr>
      <vt:lpstr>Integrated information available in product UI + intelligent content (cont.)</vt:lpstr>
      <vt:lpstr>More about integrated information</vt:lpstr>
      <vt:lpstr>Intelligent Content meets flat UI design</vt:lpstr>
      <vt:lpstr>What can the Integrated Information System achieve?</vt:lpstr>
      <vt:lpstr>Questions?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Keahey, Emily</dc:creator>
  <cp:lastModifiedBy>Mike Sanko</cp:lastModifiedBy>
  <cp:revision>133</cp:revision>
  <dcterms:created xsi:type="dcterms:W3CDTF">2015-09-23T18:38:24Z</dcterms:created>
  <dcterms:modified xsi:type="dcterms:W3CDTF">2023-07-07T17:19:02Z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0x010100CE1CCB67FC24E04890E699DD467EB7DA</vt:lpwstr>
  </property>
</Properties>
</file>