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0" r:id="rId5"/>
    <p:sldId id="263" r:id="rId6"/>
    <p:sldId id="264" r:id="rId7"/>
    <p:sldId id="265"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6353034-7571-4F17-A44E-5B5E50FB917C}">
          <p14:sldIdLst>
            <p14:sldId id="256"/>
            <p14:sldId id="257"/>
            <p14:sldId id="258"/>
            <p14:sldId id="260"/>
            <p14:sldId id="263"/>
            <p14:sldId id="264"/>
            <p14:sldId id="265"/>
            <p14:sldId id="261"/>
            <p14:sldId id="26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hias Smrekar" initials="MS" lastIdx="1" clrIdx="0">
    <p:extLst>
      <p:ext uri="{19B8F6BF-5375-455C-9EA6-DF929625EA0E}">
        <p15:presenceInfo xmlns:p15="http://schemas.microsoft.com/office/powerpoint/2012/main" userId="bc7ddb7842d9fda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16C27A-CD95-4EE7-ADA2-D79EF0792896}" v="27" dt="2021-04-29T21:27:25.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BDE2C3-3868-487E-AF2D-E3BA3503E7F3}"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D9C4D-136B-4940-A272-C7E5A7EC93A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139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BDE2C3-3868-487E-AF2D-E3BA3503E7F3}"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D9C4D-136B-4940-A272-C7E5A7EC93A3}" type="slidenum">
              <a:rPr lang="en-US" smtClean="0"/>
              <a:t>‹#›</a:t>
            </a:fld>
            <a:endParaRPr lang="en-US"/>
          </a:p>
        </p:txBody>
      </p:sp>
    </p:spTree>
    <p:extLst>
      <p:ext uri="{BB962C8B-B14F-4D97-AF65-F5344CB8AC3E}">
        <p14:creationId xmlns:p14="http://schemas.microsoft.com/office/powerpoint/2010/main" val="3371839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BDE2C3-3868-487E-AF2D-E3BA3503E7F3}"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D9C4D-136B-4940-A272-C7E5A7EC93A3}" type="slidenum">
              <a:rPr lang="en-US" smtClean="0"/>
              <a:t>‹#›</a:t>
            </a:fld>
            <a:endParaRPr lang="en-US"/>
          </a:p>
        </p:txBody>
      </p:sp>
    </p:spTree>
    <p:extLst>
      <p:ext uri="{BB962C8B-B14F-4D97-AF65-F5344CB8AC3E}">
        <p14:creationId xmlns:p14="http://schemas.microsoft.com/office/powerpoint/2010/main" val="1524163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BDE2C3-3868-487E-AF2D-E3BA3503E7F3}"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D9C4D-136B-4940-A272-C7E5A7EC93A3}" type="slidenum">
              <a:rPr lang="en-US" smtClean="0"/>
              <a:t>‹#›</a:t>
            </a:fld>
            <a:endParaRPr lang="en-US"/>
          </a:p>
        </p:txBody>
      </p:sp>
    </p:spTree>
    <p:extLst>
      <p:ext uri="{BB962C8B-B14F-4D97-AF65-F5344CB8AC3E}">
        <p14:creationId xmlns:p14="http://schemas.microsoft.com/office/powerpoint/2010/main" val="2289161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BDE2C3-3868-487E-AF2D-E3BA3503E7F3}"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D9C4D-136B-4940-A272-C7E5A7EC93A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001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BDE2C3-3868-487E-AF2D-E3BA3503E7F3}"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BD9C4D-136B-4940-A272-C7E5A7EC93A3}" type="slidenum">
              <a:rPr lang="en-US" smtClean="0"/>
              <a:t>‹#›</a:t>
            </a:fld>
            <a:endParaRPr lang="en-US"/>
          </a:p>
        </p:txBody>
      </p:sp>
    </p:spTree>
    <p:extLst>
      <p:ext uri="{BB962C8B-B14F-4D97-AF65-F5344CB8AC3E}">
        <p14:creationId xmlns:p14="http://schemas.microsoft.com/office/powerpoint/2010/main" val="2065013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BDE2C3-3868-487E-AF2D-E3BA3503E7F3}" type="datetimeFigureOut">
              <a:rPr lang="en-US" smtClean="0"/>
              <a:t>4/29/2021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BD9C4D-136B-4940-A272-C7E5A7EC93A3}" type="slidenum">
              <a:rPr lang="en-US" smtClean="0"/>
              <a:t>‹#›</a:t>
            </a:fld>
            <a:endParaRPr lang="en-US"/>
          </a:p>
        </p:txBody>
      </p:sp>
    </p:spTree>
    <p:extLst>
      <p:ext uri="{BB962C8B-B14F-4D97-AF65-F5344CB8AC3E}">
        <p14:creationId xmlns:p14="http://schemas.microsoft.com/office/powerpoint/2010/main" val="883982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BDE2C3-3868-487E-AF2D-E3BA3503E7F3}" type="datetimeFigureOut">
              <a:rPr lang="en-US" smtClean="0"/>
              <a:t>4/29/2021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BD9C4D-136B-4940-A272-C7E5A7EC93A3}" type="slidenum">
              <a:rPr lang="en-US" smtClean="0"/>
              <a:t>‹#›</a:t>
            </a:fld>
            <a:endParaRPr lang="en-US"/>
          </a:p>
        </p:txBody>
      </p:sp>
    </p:spTree>
    <p:extLst>
      <p:ext uri="{BB962C8B-B14F-4D97-AF65-F5344CB8AC3E}">
        <p14:creationId xmlns:p14="http://schemas.microsoft.com/office/powerpoint/2010/main" val="3586090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6BDE2C3-3868-487E-AF2D-E3BA3503E7F3}" type="datetimeFigureOut">
              <a:rPr lang="en-US" smtClean="0"/>
              <a:t>4/29/2021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EBD9C4D-136B-4940-A272-C7E5A7EC93A3}" type="slidenum">
              <a:rPr lang="en-US" smtClean="0"/>
              <a:t>‹#›</a:t>
            </a:fld>
            <a:endParaRPr lang="en-US"/>
          </a:p>
        </p:txBody>
      </p:sp>
    </p:spTree>
    <p:extLst>
      <p:ext uri="{BB962C8B-B14F-4D97-AF65-F5344CB8AC3E}">
        <p14:creationId xmlns:p14="http://schemas.microsoft.com/office/powerpoint/2010/main" val="1586164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6BDE2C3-3868-487E-AF2D-E3BA3503E7F3}" type="datetimeFigureOut">
              <a:rPr lang="en-US" smtClean="0"/>
              <a:t>4/29/2021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EBD9C4D-136B-4940-A272-C7E5A7EC93A3}" type="slidenum">
              <a:rPr lang="en-US" smtClean="0"/>
              <a:t>‹#›</a:t>
            </a:fld>
            <a:endParaRPr lang="en-US"/>
          </a:p>
        </p:txBody>
      </p:sp>
    </p:spTree>
    <p:extLst>
      <p:ext uri="{BB962C8B-B14F-4D97-AF65-F5344CB8AC3E}">
        <p14:creationId xmlns:p14="http://schemas.microsoft.com/office/powerpoint/2010/main" val="1920518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BDE2C3-3868-487E-AF2D-E3BA3503E7F3}"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BD9C4D-136B-4940-A272-C7E5A7EC93A3}" type="slidenum">
              <a:rPr lang="en-US" smtClean="0"/>
              <a:t>‹#›</a:t>
            </a:fld>
            <a:endParaRPr lang="en-US"/>
          </a:p>
        </p:txBody>
      </p:sp>
    </p:spTree>
    <p:extLst>
      <p:ext uri="{BB962C8B-B14F-4D97-AF65-F5344CB8AC3E}">
        <p14:creationId xmlns:p14="http://schemas.microsoft.com/office/powerpoint/2010/main" val="4125268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6BDE2C3-3868-487E-AF2D-E3BA3503E7F3}" type="datetimeFigureOut">
              <a:rPr lang="en-US" smtClean="0"/>
              <a:t>4/29/2021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EBD9C4D-136B-4940-A272-C7E5A7EC93A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79364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mathiasjsmrekar@g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3E812-1D33-4B2C-8C53-CE1E82E7242C}"/>
              </a:ext>
            </a:extLst>
          </p:cNvPr>
          <p:cNvSpPr>
            <a:spLocks noGrp="1"/>
          </p:cNvSpPr>
          <p:nvPr>
            <p:ph type="ctrTitle"/>
          </p:nvPr>
        </p:nvSpPr>
        <p:spPr>
          <a:xfrm>
            <a:off x="130628" y="1576832"/>
            <a:ext cx="11985171" cy="1143000"/>
          </a:xfrm>
        </p:spPr>
        <p:txBody>
          <a:bodyPr>
            <a:noAutofit/>
          </a:bodyPr>
          <a:lstStyle/>
          <a:p>
            <a:pPr algn="ctr"/>
            <a:r>
              <a:rPr lang="en-US" sz="4800" dirty="0"/>
              <a:t>Smrekar Superstores FY20 Sales Analysis</a:t>
            </a:r>
          </a:p>
        </p:txBody>
      </p:sp>
      <p:sp>
        <p:nvSpPr>
          <p:cNvPr id="3" name="Subtitle 2">
            <a:extLst>
              <a:ext uri="{FF2B5EF4-FFF2-40B4-BE49-F238E27FC236}">
                <a16:creationId xmlns:a16="http://schemas.microsoft.com/office/drawing/2014/main" id="{24C4A13C-7B15-4129-88CA-1DDF92082EAA}"/>
              </a:ext>
            </a:extLst>
          </p:cNvPr>
          <p:cNvSpPr>
            <a:spLocks noGrp="1"/>
          </p:cNvSpPr>
          <p:nvPr>
            <p:ph type="subTitle" idx="1"/>
          </p:nvPr>
        </p:nvSpPr>
        <p:spPr>
          <a:xfrm>
            <a:off x="1036320" y="4465780"/>
            <a:ext cx="10058400" cy="1143000"/>
          </a:xfrm>
        </p:spPr>
        <p:txBody>
          <a:bodyPr/>
          <a:lstStyle/>
          <a:p>
            <a:pPr algn="ctr"/>
            <a:r>
              <a:rPr lang="en-US" dirty="0"/>
              <a:t>Mathias J. Smrekar</a:t>
            </a:r>
          </a:p>
        </p:txBody>
      </p:sp>
    </p:spTree>
    <p:extLst>
      <p:ext uri="{BB962C8B-B14F-4D97-AF65-F5344CB8AC3E}">
        <p14:creationId xmlns:p14="http://schemas.microsoft.com/office/powerpoint/2010/main" val="1677469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368EE-5229-4275-BEB1-6ECB3D4B5C95}"/>
              </a:ext>
            </a:extLst>
          </p:cNvPr>
          <p:cNvSpPr>
            <a:spLocks noGrp="1"/>
          </p:cNvSpPr>
          <p:nvPr>
            <p:ph type="title"/>
          </p:nvPr>
        </p:nvSpPr>
        <p:spPr/>
        <p:txBody>
          <a:bodyPr>
            <a:normAutofit/>
          </a:bodyPr>
          <a:lstStyle/>
          <a:p>
            <a:r>
              <a:rPr lang="en-US" sz="4400" dirty="0"/>
              <a:t>Goals</a:t>
            </a:r>
          </a:p>
        </p:txBody>
      </p:sp>
      <p:sp>
        <p:nvSpPr>
          <p:cNvPr id="3" name="Content Placeholder 2">
            <a:extLst>
              <a:ext uri="{FF2B5EF4-FFF2-40B4-BE49-F238E27FC236}">
                <a16:creationId xmlns:a16="http://schemas.microsoft.com/office/drawing/2014/main" id="{FD70DFA5-E861-4EBA-9309-0B8D79A1AC25}"/>
              </a:ext>
            </a:extLst>
          </p:cNvPr>
          <p:cNvSpPr>
            <a:spLocks noGrp="1"/>
          </p:cNvSpPr>
          <p:nvPr>
            <p:ph idx="1"/>
          </p:nvPr>
        </p:nvSpPr>
        <p:spPr/>
        <p:txBody>
          <a:bodyPr>
            <a:normAutofit/>
          </a:bodyPr>
          <a:lstStyle/>
          <a:p>
            <a:pPr>
              <a:buFont typeface="Arial" panose="020B0604020202020204" pitchFamily="34" charset="0"/>
              <a:buChar char="•"/>
            </a:pPr>
            <a:endParaRPr lang="en-US" sz="2400" dirty="0"/>
          </a:p>
          <a:p>
            <a:pPr>
              <a:buFont typeface="Arial" panose="020B0604020202020204" pitchFamily="34" charset="0"/>
              <a:buChar char="•"/>
            </a:pPr>
            <a:r>
              <a:rPr lang="en-US" sz="2400" dirty="0"/>
              <a:t> Analyze FY2020 sales data from all three Smrekar Superstore branch locations</a:t>
            </a:r>
          </a:p>
          <a:p>
            <a:pPr marL="0" indent="0">
              <a:buNone/>
            </a:pPr>
            <a:endParaRPr lang="en-US" sz="2400" dirty="0"/>
          </a:p>
          <a:p>
            <a:pPr>
              <a:buFont typeface="Arial" panose="020B0604020202020204" pitchFamily="34" charset="0"/>
              <a:buChar char="•"/>
            </a:pPr>
            <a:r>
              <a:rPr lang="en-US" sz="2400" dirty="0"/>
              <a:t> Analyze sales data trends to identify options to improve profitability</a:t>
            </a:r>
          </a:p>
          <a:p>
            <a:pPr marL="0" indent="0">
              <a:buNone/>
            </a:pPr>
            <a:endParaRPr lang="en-US" sz="2400" dirty="0"/>
          </a:p>
          <a:p>
            <a:pPr>
              <a:buFont typeface="Arial" panose="020B0604020202020204" pitchFamily="34" charset="0"/>
              <a:buChar char="•"/>
            </a:pPr>
            <a:r>
              <a:rPr lang="en-US" sz="2400" dirty="0"/>
              <a:t> Develop recommendations for the leadership team based on analyses</a:t>
            </a:r>
          </a:p>
        </p:txBody>
      </p:sp>
    </p:spTree>
    <p:extLst>
      <p:ext uri="{BB962C8B-B14F-4D97-AF65-F5344CB8AC3E}">
        <p14:creationId xmlns:p14="http://schemas.microsoft.com/office/powerpoint/2010/main" val="3633773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3720D-630E-4993-8757-3E927FAC2A7B}"/>
              </a:ext>
            </a:extLst>
          </p:cNvPr>
          <p:cNvSpPr>
            <a:spLocks noGrp="1"/>
          </p:cNvSpPr>
          <p:nvPr>
            <p:ph type="title"/>
          </p:nvPr>
        </p:nvSpPr>
        <p:spPr/>
        <p:txBody>
          <a:bodyPr>
            <a:normAutofit/>
          </a:bodyPr>
          <a:lstStyle/>
          <a:p>
            <a:r>
              <a:rPr lang="en-US" sz="4400" dirty="0"/>
              <a:t>Analysis Questions</a:t>
            </a:r>
          </a:p>
        </p:txBody>
      </p:sp>
      <p:sp>
        <p:nvSpPr>
          <p:cNvPr id="3" name="Content Placeholder 2">
            <a:extLst>
              <a:ext uri="{FF2B5EF4-FFF2-40B4-BE49-F238E27FC236}">
                <a16:creationId xmlns:a16="http://schemas.microsoft.com/office/drawing/2014/main" id="{06FED2BE-925C-451B-BD82-724D11E88758}"/>
              </a:ext>
            </a:extLst>
          </p:cNvPr>
          <p:cNvSpPr>
            <a:spLocks noGrp="1"/>
          </p:cNvSpPr>
          <p:nvPr>
            <p:ph idx="1"/>
          </p:nvPr>
        </p:nvSpPr>
        <p:spPr>
          <a:xfrm>
            <a:off x="1097280" y="2198159"/>
            <a:ext cx="10058400" cy="4516966"/>
          </a:xfrm>
        </p:spPr>
        <p:txBody>
          <a:bodyPr>
            <a:normAutofit/>
          </a:bodyPr>
          <a:lstStyle/>
          <a:p>
            <a:pPr marL="457200" indent="-457200">
              <a:buFont typeface="+mj-lt"/>
              <a:buAutoNum type="arabicPeriod"/>
            </a:pPr>
            <a:r>
              <a:rPr lang="en-US" sz="2000" b="0" dirty="0">
                <a:solidFill>
                  <a:srgbClr val="000000"/>
                </a:solidFill>
                <a:effectLst/>
              </a:rPr>
              <a:t>How did FY2020 performance, in terms of total sales and avg. gross margin, vary by branch?</a:t>
            </a:r>
          </a:p>
          <a:p>
            <a:pPr marL="457200" indent="-457200">
              <a:buFont typeface="+mj-lt"/>
              <a:buAutoNum type="arabicPeriod"/>
            </a:pPr>
            <a:r>
              <a:rPr lang="en-US" sz="2000" b="0" dirty="0">
                <a:solidFill>
                  <a:srgbClr val="000000"/>
                </a:solidFill>
                <a:effectLst/>
              </a:rPr>
              <a:t>How did FY2020 customer satisfaction vary by branch?</a:t>
            </a:r>
          </a:p>
          <a:p>
            <a:pPr marL="457200" indent="-457200">
              <a:buFont typeface="+mj-lt"/>
              <a:buAutoNum type="arabicPeriod"/>
            </a:pPr>
            <a:r>
              <a:rPr lang="en-US" sz="2000" b="0" dirty="0">
                <a:solidFill>
                  <a:srgbClr val="000000"/>
                </a:solidFill>
                <a:effectLst/>
              </a:rPr>
              <a:t>Is there a statistically significant difference between FY2020 avg. gross margin on sales made to men vs. sales made to women?</a:t>
            </a:r>
          </a:p>
          <a:p>
            <a:pPr marL="457200" indent="-457200">
              <a:buFont typeface="+mj-lt"/>
              <a:buAutoNum type="arabicPeriod"/>
            </a:pPr>
            <a:r>
              <a:rPr lang="en-US" sz="2000" b="0" dirty="0">
                <a:solidFill>
                  <a:srgbClr val="000000"/>
                </a:solidFill>
                <a:effectLst/>
              </a:rPr>
              <a:t>How did FY2020 avg. gross margin vary by product category? </a:t>
            </a:r>
          </a:p>
          <a:p>
            <a:pPr marL="457200" indent="-457200">
              <a:buFont typeface="+mj-lt"/>
              <a:buAutoNum type="arabicPeriod"/>
            </a:pPr>
            <a:r>
              <a:rPr lang="en-US" sz="2000" b="0" dirty="0">
                <a:solidFill>
                  <a:srgbClr val="000000"/>
                </a:solidFill>
                <a:effectLst/>
              </a:rPr>
              <a:t>Is there a statistically significant difference between FY2020 avg. gross margin on sales of the product category with the highest avg. gross margin vs. sales of the product category with the lowest avg. gross margin</a:t>
            </a:r>
          </a:p>
          <a:p>
            <a:pPr>
              <a:buFont typeface="Arial" panose="020B0604020202020204" pitchFamily="34" charset="0"/>
              <a:buChar char="•"/>
            </a:pPr>
            <a:endParaRPr lang="en-US" sz="2400"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78287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603C0-52D6-4320-84A5-5DFD61C8A2BF}"/>
              </a:ext>
            </a:extLst>
          </p:cNvPr>
          <p:cNvSpPr>
            <a:spLocks noGrp="1"/>
          </p:cNvSpPr>
          <p:nvPr>
            <p:ph type="title"/>
          </p:nvPr>
        </p:nvSpPr>
        <p:spPr>
          <a:xfrm>
            <a:off x="1097280" y="143728"/>
            <a:ext cx="10058400" cy="1450757"/>
          </a:xfrm>
        </p:spPr>
        <p:txBody>
          <a:bodyPr>
            <a:normAutofit/>
          </a:bodyPr>
          <a:lstStyle/>
          <a:p>
            <a:r>
              <a:rPr lang="en-US" sz="4400" dirty="0"/>
              <a:t>Findings: Branch Sales and Avg. Gross Margin</a:t>
            </a:r>
          </a:p>
        </p:txBody>
      </p:sp>
      <p:sp>
        <p:nvSpPr>
          <p:cNvPr id="3" name="Content Placeholder 2">
            <a:extLst>
              <a:ext uri="{FF2B5EF4-FFF2-40B4-BE49-F238E27FC236}">
                <a16:creationId xmlns:a16="http://schemas.microsoft.com/office/drawing/2014/main" id="{2F7DD812-9D2E-4F30-9C5D-83BCB041B60B}"/>
              </a:ext>
            </a:extLst>
          </p:cNvPr>
          <p:cNvSpPr>
            <a:spLocks noGrp="1"/>
          </p:cNvSpPr>
          <p:nvPr>
            <p:ph idx="1"/>
          </p:nvPr>
        </p:nvSpPr>
        <p:spPr>
          <a:xfrm>
            <a:off x="1097280" y="1838960"/>
            <a:ext cx="10058400" cy="4629784"/>
          </a:xfrm>
        </p:spPr>
        <p:txBody>
          <a:bodyPr>
            <a:normAutofit/>
          </a:bodyPr>
          <a:lstStyle/>
          <a:p>
            <a:endParaRPr lang="en-US" sz="2600" b="1" dirty="0"/>
          </a:p>
          <a:p>
            <a:pPr marL="0" indent="0">
              <a:buNone/>
            </a:pPr>
            <a:endParaRPr lang="en-US" sz="2600" b="1" dirty="0"/>
          </a:p>
          <a:p>
            <a:pPr>
              <a:buFont typeface="Arial" panose="020B0604020202020204" pitchFamily="34" charset="0"/>
              <a:buChar char="•"/>
            </a:pPr>
            <a:endParaRPr lang="en-US" sz="2000" dirty="0"/>
          </a:p>
          <a:p>
            <a:pPr marL="201168" lvl="1" indent="0">
              <a:buNone/>
            </a:pPr>
            <a:endParaRPr lang="en-US" sz="2400" dirty="0"/>
          </a:p>
          <a:p>
            <a:pPr marL="0" indent="0">
              <a:buNone/>
            </a:pPr>
            <a:endParaRPr lang="en-US" sz="2400" dirty="0"/>
          </a:p>
          <a:p>
            <a:pPr>
              <a:buFont typeface="Arial" panose="020B0604020202020204" pitchFamily="34" charset="0"/>
              <a:buChar char="•"/>
            </a:pPr>
            <a:endParaRPr lang="en-US" sz="2400" dirty="0"/>
          </a:p>
          <a:p>
            <a:endParaRPr lang="en-US" dirty="0"/>
          </a:p>
        </p:txBody>
      </p:sp>
      <p:sp>
        <p:nvSpPr>
          <p:cNvPr id="7" name="TextBox 6">
            <a:extLst>
              <a:ext uri="{FF2B5EF4-FFF2-40B4-BE49-F238E27FC236}">
                <a16:creationId xmlns:a16="http://schemas.microsoft.com/office/drawing/2014/main" id="{1D68F1DD-EB3D-4938-8133-0E29E996EAE5}"/>
              </a:ext>
            </a:extLst>
          </p:cNvPr>
          <p:cNvSpPr txBox="1"/>
          <p:nvPr/>
        </p:nvSpPr>
        <p:spPr>
          <a:xfrm>
            <a:off x="1170590" y="2066925"/>
            <a:ext cx="5618830"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Total Sales</a:t>
            </a:r>
          </a:p>
          <a:p>
            <a:pPr marL="742950" lvl="1" indent="-285750">
              <a:buFont typeface="Arial" panose="020B0604020202020204" pitchFamily="34" charset="0"/>
              <a:buChar char="•"/>
            </a:pPr>
            <a:r>
              <a:rPr lang="en-US" dirty="0"/>
              <a:t>Branch A: $106,200</a:t>
            </a:r>
          </a:p>
          <a:p>
            <a:pPr marL="742950" lvl="1" indent="-285750">
              <a:buFont typeface="Arial" panose="020B0604020202020204" pitchFamily="34" charset="0"/>
              <a:buChar char="•"/>
            </a:pPr>
            <a:r>
              <a:rPr lang="en-US" dirty="0"/>
              <a:t>Branch B: $106,197</a:t>
            </a:r>
          </a:p>
          <a:p>
            <a:pPr marL="742950" lvl="1" indent="-285750">
              <a:buFont typeface="Arial" panose="020B0604020202020204" pitchFamily="34" charset="0"/>
              <a:buChar char="•"/>
            </a:pPr>
            <a:r>
              <a:rPr lang="en-US" dirty="0"/>
              <a:t>Branch C: $110,568</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Avg. Gross Margin</a:t>
            </a:r>
          </a:p>
          <a:p>
            <a:pPr marL="742950" lvl="1" indent="-285750">
              <a:buFont typeface="Arial" panose="020B0604020202020204" pitchFamily="34" charset="0"/>
              <a:buChar char="•"/>
            </a:pPr>
            <a:r>
              <a:rPr lang="en-US" dirty="0"/>
              <a:t>Branch A: $14.87</a:t>
            </a:r>
          </a:p>
          <a:p>
            <a:pPr marL="742950" lvl="1" indent="-285750">
              <a:buFont typeface="Arial" panose="020B0604020202020204" pitchFamily="34" charset="0"/>
              <a:buChar char="•"/>
            </a:pPr>
            <a:r>
              <a:rPr lang="en-US" dirty="0"/>
              <a:t>Branch B: $15.23</a:t>
            </a:r>
          </a:p>
          <a:p>
            <a:pPr marL="742950" lvl="1" indent="-285750">
              <a:buFont typeface="Arial" panose="020B0604020202020204" pitchFamily="34" charset="0"/>
              <a:buChar char="•"/>
            </a:pPr>
            <a:r>
              <a:rPr lang="en-US" dirty="0"/>
              <a:t>Branch C: $16.05</a:t>
            </a:r>
          </a:p>
          <a:p>
            <a:pPr lvl="1"/>
            <a:endParaRPr lang="en-US" dirty="0"/>
          </a:p>
          <a:p>
            <a:pPr marL="285750" indent="-285750">
              <a:buFont typeface="Arial" panose="020B0604020202020204" pitchFamily="34" charset="0"/>
              <a:buChar char="•"/>
            </a:pPr>
            <a:r>
              <a:rPr lang="en-US" dirty="0"/>
              <a:t>Rejected the null hypothesis that total sales and gross margin did not differ between branch locations.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p:txBody>
      </p:sp>
      <p:pic>
        <p:nvPicPr>
          <p:cNvPr id="1026" name="Picture 2">
            <a:extLst>
              <a:ext uri="{FF2B5EF4-FFF2-40B4-BE49-F238E27FC236}">
                <a16:creationId xmlns:a16="http://schemas.microsoft.com/office/drawing/2014/main" id="{6C3F416A-77CD-4346-8D00-2FCDBF2141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6034" y="1902400"/>
            <a:ext cx="3020901"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6C6796F-FF4A-41C5-A42B-9C2D540463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7117" y="4023240"/>
            <a:ext cx="3017520" cy="2203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039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603C0-52D6-4320-84A5-5DFD61C8A2BF}"/>
              </a:ext>
            </a:extLst>
          </p:cNvPr>
          <p:cNvSpPr>
            <a:spLocks noGrp="1"/>
          </p:cNvSpPr>
          <p:nvPr>
            <p:ph type="title"/>
          </p:nvPr>
        </p:nvSpPr>
        <p:spPr>
          <a:xfrm>
            <a:off x="1097280" y="143728"/>
            <a:ext cx="10058400" cy="1450757"/>
          </a:xfrm>
        </p:spPr>
        <p:txBody>
          <a:bodyPr>
            <a:normAutofit/>
          </a:bodyPr>
          <a:lstStyle/>
          <a:p>
            <a:r>
              <a:rPr lang="en-US" sz="4400" dirty="0"/>
              <a:t>Findings: Customer Satisfaction by Branch</a:t>
            </a:r>
          </a:p>
        </p:txBody>
      </p:sp>
      <p:sp>
        <p:nvSpPr>
          <p:cNvPr id="3" name="Content Placeholder 2">
            <a:extLst>
              <a:ext uri="{FF2B5EF4-FFF2-40B4-BE49-F238E27FC236}">
                <a16:creationId xmlns:a16="http://schemas.microsoft.com/office/drawing/2014/main" id="{2F7DD812-9D2E-4F30-9C5D-83BCB041B60B}"/>
              </a:ext>
            </a:extLst>
          </p:cNvPr>
          <p:cNvSpPr>
            <a:spLocks noGrp="1"/>
          </p:cNvSpPr>
          <p:nvPr>
            <p:ph idx="1"/>
          </p:nvPr>
        </p:nvSpPr>
        <p:spPr>
          <a:xfrm>
            <a:off x="1097280" y="1838960"/>
            <a:ext cx="10058400" cy="4629784"/>
          </a:xfrm>
        </p:spPr>
        <p:txBody>
          <a:bodyPr>
            <a:normAutofit/>
          </a:bodyPr>
          <a:lstStyle/>
          <a:p>
            <a:endParaRPr lang="en-US" sz="2600" b="1" dirty="0"/>
          </a:p>
          <a:p>
            <a:pPr marL="0" indent="0">
              <a:buNone/>
            </a:pPr>
            <a:endParaRPr lang="en-US" sz="2600" b="1" dirty="0"/>
          </a:p>
          <a:p>
            <a:pPr>
              <a:buFont typeface="Arial" panose="020B0604020202020204" pitchFamily="34" charset="0"/>
              <a:buChar char="•"/>
            </a:pPr>
            <a:endParaRPr lang="en-US" sz="2000" dirty="0"/>
          </a:p>
          <a:p>
            <a:pPr marL="201168" lvl="1" indent="0">
              <a:buNone/>
            </a:pPr>
            <a:endParaRPr lang="en-US" sz="2400" dirty="0"/>
          </a:p>
          <a:p>
            <a:pPr marL="0" indent="0">
              <a:buNone/>
            </a:pPr>
            <a:endParaRPr lang="en-US" sz="2400" dirty="0"/>
          </a:p>
          <a:p>
            <a:pPr>
              <a:buFont typeface="Arial" panose="020B0604020202020204" pitchFamily="34" charset="0"/>
              <a:buChar char="•"/>
            </a:pPr>
            <a:endParaRPr lang="en-US" sz="2400" dirty="0"/>
          </a:p>
          <a:p>
            <a:endParaRPr lang="en-US" dirty="0"/>
          </a:p>
        </p:txBody>
      </p:sp>
      <p:sp>
        <p:nvSpPr>
          <p:cNvPr id="7" name="TextBox 6">
            <a:extLst>
              <a:ext uri="{FF2B5EF4-FFF2-40B4-BE49-F238E27FC236}">
                <a16:creationId xmlns:a16="http://schemas.microsoft.com/office/drawing/2014/main" id="{1D68F1DD-EB3D-4938-8133-0E29E996EAE5}"/>
              </a:ext>
            </a:extLst>
          </p:cNvPr>
          <p:cNvSpPr txBox="1"/>
          <p:nvPr/>
        </p:nvSpPr>
        <p:spPr>
          <a:xfrm>
            <a:off x="1208690" y="2438400"/>
            <a:ext cx="5433848" cy="3139321"/>
          </a:xfrm>
          <a:prstGeom prst="rect">
            <a:avLst/>
          </a:prstGeom>
          <a:noFill/>
        </p:spPr>
        <p:txBody>
          <a:bodyPr wrap="square" rtlCol="0">
            <a:spAutoFit/>
          </a:bodyPr>
          <a:lstStyle/>
          <a:p>
            <a:pPr marL="285750" indent="-285750">
              <a:buFont typeface="Arial" panose="020B0604020202020204" pitchFamily="34" charset="0"/>
              <a:buChar char="•"/>
            </a:pPr>
            <a:r>
              <a:rPr lang="en-US" dirty="0"/>
              <a:t>Avg. customer satisfaction ratings</a:t>
            </a:r>
          </a:p>
          <a:p>
            <a:pPr marL="742950" lvl="1" indent="-285750">
              <a:buFont typeface="Arial" panose="020B0604020202020204" pitchFamily="34" charset="0"/>
              <a:buChar char="•"/>
            </a:pPr>
            <a:r>
              <a:rPr lang="en-US" dirty="0"/>
              <a:t>Branch A: 7.03</a:t>
            </a:r>
          </a:p>
          <a:p>
            <a:pPr marL="742950" lvl="1" indent="-285750">
              <a:buFont typeface="Arial" panose="020B0604020202020204" pitchFamily="34" charset="0"/>
              <a:buChar char="•"/>
            </a:pPr>
            <a:r>
              <a:rPr lang="en-US" dirty="0"/>
              <a:t>Branch B: 6.82</a:t>
            </a:r>
          </a:p>
          <a:p>
            <a:pPr marL="742950" lvl="1" indent="-285750">
              <a:buFont typeface="Arial" panose="020B0604020202020204" pitchFamily="34" charset="0"/>
              <a:buChar char="•"/>
            </a:pPr>
            <a:r>
              <a:rPr lang="en-US" dirty="0"/>
              <a:t>Branch C: 7.07</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Reject the null hypothesis that customer satisfaction did not differ between branch locations.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p:txBody>
      </p:sp>
      <p:pic>
        <p:nvPicPr>
          <p:cNvPr id="2050" name="Picture 2">
            <a:extLst>
              <a:ext uri="{FF2B5EF4-FFF2-40B4-BE49-F238E27FC236}">
                <a16:creationId xmlns:a16="http://schemas.microsoft.com/office/drawing/2014/main" id="{F2B9F6A3-8382-4991-8AB0-24E0DAE56C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3948" y="2188209"/>
            <a:ext cx="4340772" cy="3227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050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603C0-52D6-4320-84A5-5DFD61C8A2BF}"/>
              </a:ext>
            </a:extLst>
          </p:cNvPr>
          <p:cNvSpPr>
            <a:spLocks noGrp="1"/>
          </p:cNvSpPr>
          <p:nvPr>
            <p:ph type="title"/>
          </p:nvPr>
        </p:nvSpPr>
        <p:spPr>
          <a:xfrm>
            <a:off x="1097280" y="143728"/>
            <a:ext cx="10058400" cy="1450757"/>
          </a:xfrm>
        </p:spPr>
        <p:txBody>
          <a:bodyPr>
            <a:normAutofit/>
          </a:bodyPr>
          <a:lstStyle/>
          <a:p>
            <a:r>
              <a:rPr lang="en-US" sz="4400" dirty="0"/>
              <a:t>Findings: Male vs. Female Gross Margins</a:t>
            </a:r>
          </a:p>
        </p:txBody>
      </p:sp>
      <p:sp>
        <p:nvSpPr>
          <p:cNvPr id="3" name="Content Placeholder 2">
            <a:extLst>
              <a:ext uri="{FF2B5EF4-FFF2-40B4-BE49-F238E27FC236}">
                <a16:creationId xmlns:a16="http://schemas.microsoft.com/office/drawing/2014/main" id="{2F7DD812-9D2E-4F30-9C5D-83BCB041B60B}"/>
              </a:ext>
            </a:extLst>
          </p:cNvPr>
          <p:cNvSpPr>
            <a:spLocks noGrp="1"/>
          </p:cNvSpPr>
          <p:nvPr>
            <p:ph idx="1"/>
          </p:nvPr>
        </p:nvSpPr>
        <p:spPr>
          <a:xfrm>
            <a:off x="1097280" y="1838960"/>
            <a:ext cx="10058400" cy="4629784"/>
          </a:xfrm>
        </p:spPr>
        <p:txBody>
          <a:bodyPr>
            <a:normAutofit/>
          </a:bodyPr>
          <a:lstStyle/>
          <a:p>
            <a:endParaRPr lang="en-US" sz="2600" b="1" dirty="0"/>
          </a:p>
          <a:p>
            <a:pPr marL="0" indent="0">
              <a:buNone/>
            </a:pPr>
            <a:endParaRPr lang="en-US" sz="2600" b="1" dirty="0"/>
          </a:p>
          <a:p>
            <a:pPr>
              <a:buFont typeface="Arial" panose="020B0604020202020204" pitchFamily="34" charset="0"/>
              <a:buChar char="•"/>
            </a:pPr>
            <a:endParaRPr lang="en-US" sz="2000" dirty="0"/>
          </a:p>
          <a:p>
            <a:pPr marL="201168" lvl="1" indent="0">
              <a:buNone/>
            </a:pPr>
            <a:endParaRPr lang="en-US" sz="2400" dirty="0"/>
          </a:p>
          <a:p>
            <a:pPr marL="0" indent="0">
              <a:buNone/>
            </a:pPr>
            <a:endParaRPr lang="en-US" sz="2400" dirty="0"/>
          </a:p>
          <a:p>
            <a:pPr>
              <a:buFont typeface="Arial" panose="020B0604020202020204" pitchFamily="34" charset="0"/>
              <a:buChar char="•"/>
            </a:pPr>
            <a:endParaRPr lang="en-US" sz="2400" dirty="0"/>
          </a:p>
          <a:p>
            <a:endParaRPr lang="en-US" dirty="0"/>
          </a:p>
        </p:txBody>
      </p:sp>
      <p:sp>
        <p:nvSpPr>
          <p:cNvPr id="7" name="TextBox 6">
            <a:extLst>
              <a:ext uri="{FF2B5EF4-FFF2-40B4-BE49-F238E27FC236}">
                <a16:creationId xmlns:a16="http://schemas.microsoft.com/office/drawing/2014/main" id="{1D68F1DD-EB3D-4938-8133-0E29E996EAE5}"/>
              </a:ext>
            </a:extLst>
          </p:cNvPr>
          <p:cNvSpPr txBox="1"/>
          <p:nvPr/>
        </p:nvSpPr>
        <p:spPr>
          <a:xfrm>
            <a:off x="944880" y="2438400"/>
            <a:ext cx="5697658" cy="3416320"/>
          </a:xfrm>
          <a:prstGeom prst="rect">
            <a:avLst/>
          </a:prstGeom>
          <a:noFill/>
        </p:spPr>
        <p:txBody>
          <a:bodyPr wrap="square" rtlCol="0">
            <a:spAutoFit/>
          </a:bodyPr>
          <a:lstStyle/>
          <a:p>
            <a:pPr marL="285750" indent="-285750">
              <a:buFont typeface="Arial" panose="020B0604020202020204" pitchFamily="34" charset="0"/>
              <a:buChar char="•"/>
            </a:pPr>
            <a:r>
              <a:rPr lang="en-US" dirty="0"/>
              <a:t>Avg. gross margin on sales</a:t>
            </a:r>
          </a:p>
          <a:p>
            <a:pPr marL="742950" lvl="1" indent="-285750">
              <a:buFont typeface="Arial" panose="020B0604020202020204" pitchFamily="34" charset="0"/>
              <a:buChar char="•"/>
            </a:pPr>
            <a:r>
              <a:rPr lang="en-US" dirty="0"/>
              <a:t>Women: $15.96</a:t>
            </a:r>
          </a:p>
          <a:p>
            <a:pPr marL="742950" lvl="1" indent="-285750">
              <a:buFont typeface="Arial" panose="020B0604020202020204" pitchFamily="34" charset="0"/>
              <a:buChar char="•"/>
            </a:pPr>
            <a:r>
              <a:rPr lang="en-US" dirty="0"/>
              <a:t>Men: $14.80</a:t>
            </a:r>
          </a:p>
          <a:p>
            <a:pPr lvl="1"/>
            <a:endParaRPr lang="en-US" dirty="0"/>
          </a:p>
          <a:p>
            <a:pPr marL="285750" indent="-285750">
              <a:buFont typeface="Arial" panose="020B0604020202020204" pitchFamily="34" charset="0"/>
              <a:buChar char="•"/>
            </a:pPr>
            <a:r>
              <a:rPr lang="en-US" dirty="0"/>
              <a:t>The difference was not statistically significant (</a:t>
            </a:r>
            <a:r>
              <a:rPr lang="en-US" i="1" dirty="0"/>
              <a:t>p</a:t>
            </a:r>
            <a:r>
              <a:rPr lang="en-US" dirty="0"/>
              <a:t> = .12)  </a:t>
            </a:r>
          </a:p>
          <a:p>
            <a:endParaRPr lang="en-US" dirty="0"/>
          </a:p>
          <a:p>
            <a:pPr marL="285750" indent="-285750">
              <a:buFont typeface="Arial" panose="020B0604020202020204" pitchFamily="34" charset="0"/>
              <a:buChar char="•"/>
            </a:pPr>
            <a:r>
              <a:rPr lang="en-US" dirty="0"/>
              <a:t>Failed to reject the null hypothesis of no statistical significance in difference between avg. gross margin on sales made to women vs. men.</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p:txBody>
      </p:sp>
      <p:pic>
        <p:nvPicPr>
          <p:cNvPr id="3074" name="Picture 2">
            <a:extLst>
              <a:ext uri="{FF2B5EF4-FFF2-40B4-BE49-F238E27FC236}">
                <a16:creationId xmlns:a16="http://schemas.microsoft.com/office/drawing/2014/main" id="{A5D5B309-AF8B-47DD-8851-6F8C812FAD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5695" y="2320289"/>
            <a:ext cx="4299985" cy="3139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532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603C0-52D6-4320-84A5-5DFD61C8A2BF}"/>
              </a:ext>
            </a:extLst>
          </p:cNvPr>
          <p:cNvSpPr>
            <a:spLocks noGrp="1"/>
          </p:cNvSpPr>
          <p:nvPr>
            <p:ph type="title"/>
          </p:nvPr>
        </p:nvSpPr>
        <p:spPr>
          <a:xfrm>
            <a:off x="1097280" y="143728"/>
            <a:ext cx="10058400" cy="1450757"/>
          </a:xfrm>
        </p:spPr>
        <p:txBody>
          <a:bodyPr>
            <a:normAutofit/>
          </a:bodyPr>
          <a:lstStyle/>
          <a:p>
            <a:r>
              <a:rPr lang="en-US" sz="4400" dirty="0"/>
              <a:t>Findings: Product Category Gross Margin</a:t>
            </a:r>
          </a:p>
        </p:txBody>
      </p:sp>
      <p:sp>
        <p:nvSpPr>
          <p:cNvPr id="3" name="Content Placeholder 2">
            <a:extLst>
              <a:ext uri="{FF2B5EF4-FFF2-40B4-BE49-F238E27FC236}">
                <a16:creationId xmlns:a16="http://schemas.microsoft.com/office/drawing/2014/main" id="{2F7DD812-9D2E-4F30-9C5D-83BCB041B60B}"/>
              </a:ext>
            </a:extLst>
          </p:cNvPr>
          <p:cNvSpPr>
            <a:spLocks noGrp="1"/>
          </p:cNvSpPr>
          <p:nvPr>
            <p:ph idx="1"/>
          </p:nvPr>
        </p:nvSpPr>
        <p:spPr>
          <a:xfrm>
            <a:off x="1097280" y="1838960"/>
            <a:ext cx="10058400" cy="4629784"/>
          </a:xfrm>
        </p:spPr>
        <p:txBody>
          <a:bodyPr>
            <a:normAutofit/>
          </a:bodyPr>
          <a:lstStyle/>
          <a:p>
            <a:endParaRPr lang="en-US" sz="2600" b="1" dirty="0"/>
          </a:p>
          <a:p>
            <a:pPr marL="0" indent="0">
              <a:buNone/>
            </a:pPr>
            <a:endParaRPr lang="en-US" sz="2600" b="1" dirty="0"/>
          </a:p>
          <a:p>
            <a:pPr>
              <a:buFont typeface="Arial" panose="020B0604020202020204" pitchFamily="34" charset="0"/>
              <a:buChar char="•"/>
            </a:pPr>
            <a:endParaRPr lang="en-US" sz="2000" dirty="0"/>
          </a:p>
          <a:p>
            <a:pPr marL="201168" lvl="1" indent="0">
              <a:buNone/>
            </a:pPr>
            <a:endParaRPr lang="en-US" sz="2400" dirty="0"/>
          </a:p>
          <a:p>
            <a:pPr marL="0" indent="0">
              <a:buNone/>
            </a:pPr>
            <a:endParaRPr lang="en-US" sz="2400" dirty="0"/>
          </a:p>
          <a:p>
            <a:pPr>
              <a:buFont typeface="Arial" panose="020B0604020202020204" pitchFamily="34" charset="0"/>
              <a:buChar char="•"/>
            </a:pPr>
            <a:endParaRPr lang="en-US" sz="2400" dirty="0"/>
          </a:p>
          <a:p>
            <a:endParaRPr lang="en-US" dirty="0"/>
          </a:p>
        </p:txBody>
      </p:sp>
      <p:sp>
        <p:nvSpPr>
          <p:cNvPr id="7" name="TextBox 6">
            <a:extLst>
              <a:ext uri="{FF2B5EF4-FFF2-40B4-BE49-F238E27FC236}">
                <a16:creationId xmlns:a16="http://schemas.microsoft.com/office/drawing/2014/main" id="{1D68F1DD-EB3D-4938-8133-0E29E996EAE5}"/>
              </a:ext>
            </a:extLst>
          </p:cNvPr>
          <p:cNvSpPr txBox="1"/>
          <p:nvPr/>
        </p:nvSpPr>
        <p:spPr>
          <a:xfrm>
            <a:off x="1278420" y="1930400"/>
            <a:ext cx="5433848" cy="5632311"/>
          </a:xfrm>
          <a:prstGeom prst="rect">
            <a:avLst/>
          </a:prstGeom>
          <a:noFill/>
        </p:spPr>
        <p:txBody>
          <a:bodyPr wrap="square" rtlCol="0">
            <a:spAutoFit/>
          </a:bodyPr>
          <a:lstStyle/>
          <a:p>
            <a:pPr marL="285750" indent="-285750">
              <a:buFont typeface="Arial" panose="020B0604020202020204" pitchFamily="34" charset="0"/>
              <a:buChar char="•"/>
            </a:pPr>
            <a:r>
              <a:rPr lang="en-US" dirty="0"/>
              <a:t>Avg. gross margin was highest on sales on lifestyle products ($16.03)</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Avg. gross margin was lowest on sales of fashion accessories ($14.53)</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difference between avg. gross margin on sales of lifestyle products vs. fashion accessories was not statistically significant (</a:t>
            </a:r>
            <a:r>
              <a:rPr lang="en-US" i="1" dirty="0"/>
              <a:t>p</a:t>
            </a:r>
            <a:r>
              <a:rPr lang="en-US" dirty="0"/>
              <a:t> = .25).</a:t>
            </a:r>
          </a:p>
          <a:p>
            <a:endParaRPr lang="en-US" dirty="0"/>
          </a:p>
          <a:p>
            <a:pPr marL="285750" indent="-285750">
              <a:buFont typeface="Arial" panose="020B0604020202020204" pitchFamily="34" charset="0"/>
              <a:buChar char="•"/>
            </a:pPr>
            <a:r>
              <a:rPr lang="en-US" dirty="0"/>
              <a:t>Rejected null hypotheses that no differences existed.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Failed to reject the null hypothesis of no statistical significance of difference between highest and </a:t>
            </a:r>
            <a:r>
              <a:rPr lang="en-US" dirty="0" err="1"/>
              <a:t>lowedst</a:t>
            </a:r>
            <a:r>
              <a:rPr lang="en-US" dirty="0"/>
              <a:t> avg. gross margin.</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p:txBody>
      </p:sp>
      <p:pic>
        <p:nvPicPr>
          <p:cNvPr id="4098" name="Picture 2">
            <a:extLst>
              <a:ext uri="{FF2B5EF4-FFF2-40B4-BE49-F238E27FC236}">
                <a16:creationId xmlns:a16="http://schemas.microsoft.com/office/drawing/2014/main" id="{3203940F-D40A-4F3A-B7E4-72C5022E39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5788" y="2208529"/>
            <a:ext cx="4443412" cy="3244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643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244A6-CE35-4BFC-B8DA-13BD15AFEBD8}"/>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89C3CFAE-84CF-44C1-8E9F-35BC34F6FD5A}"/>
              </a:ext>
            </a:extLst>
          </p:cNvPr>
          <p:cNvSpPr>
            <a:spLocks noGrp="1"/>
          </p:cNvSpPr>
          <p:nvPr>
            <p:ph idx="1"/>
          </p:nvPr>
        </p:nvSpPr>
        <p:spPr/>
        <p:txBody>
          <a:bodyPr>
            <a:normAutofit/>
          </a:bodyPr>
          <a:lstStyle/>
          <a:p>
            <a:pPr marL="457200" indent="-457200">
              <a:buFont typeface="+mj-lt"/>
              <a:buAutoNum type="arabicPeriod"/>
            </a:pPr>
            <a:r>
              <a:rPr lang="en-US" b="0" dirty="0">
                <a:solidFill>
                  <a:schemeClr val="tx1"/>
                </a:solidFill>
                <a:effectLst/>
              </a:rPr>
              <a:t>Conduct further data collection and/or analyses to identify variables contributing to the </a:t>
            </a:r>
            <a:br>
              <a:rPr lang="en-US" b="0" dirty="0">
                <a:solidFill>
                  <a:schemeClr val="tx1"/>
                </a:solidFill>
                <a:effectLst/>
              </a:rPr>
            </a:br>
            <a:r>
              <a:rPr lang="en-US" b="0" dirty="0">
                <a:solidFill>
                  <a:schemeClr val="tx1"/>
                </a:solidFill>
                <a:effectLst/>
              </a:rPr>
              <a:t>successes, in terms of sales, average gross margin on sales, and customer satisfaction, at </a:t>
            </a:r>
            <a:br>
              <a:rPr lang="en-US" b="0" dirty="0">
                <a:solidFill>
                  <a:schemeClr val="tx1"/>
                </a:solidFill>
                <a:effectLst/>
              </a:rPr>
            </a:br>
            <a:r>
              <a:rPr lang="en-US" b="0" dirty="0">
                <a:solidFill>
                  <a:schemeClr val="tx1"/>
                </a:solidFill>
                <a:effectLst/>
              </a:rPr>
              <a:t>Branch C relative to Branch A and Branch B. </a:t>
            </a:r>
          </a:p>
          <a:p>
            <a:pPr marL="457200" indent="-457200">
              <a:buFont typeface="+mj-lt"/>
              <a:buAutoNum type="arabicPeriod"/>
            </a:pPr>
            <a:endParaRPr lang="en-US" b="0" dirty="0">
              <a:solidFill>
                <a:schemeClr val="tx1"/>
              </a:solidFill>
              <a:effectLst/>
            </a:endParaRPr>
          </a:p>
          <a:p>
            <a:pPr marL="457200" indent="-457200">
              <a:buFont typeface="+mj-lt"/>
              <a:buAutoNum type="arabicPeriod"/>
            </a:pPr>
            <a:r>
              <a:rPr lang="en-US" b="0" dirty="0">
                <a:solidFill>
                  <a:schemeClr val="tx1"/>
                </a:solidFill>
                <a:effectLst/>
              </a:rPr>
              <a:t>Conduct additional analyses of FY2020 sales data to determine the types of products more </a:t>
            </a:r>
            <a:br>
              <a:rPr lang="en-US" b="0" dirty="0">
                <a:solidFill>
                  <a:schemeClr val="tx1"/>
                </a:solidFill>
                <a:effectLst/>
              </a:rPr>
            </a:br>
            <a:r>
              <a:rPr lang="en-US" b="0" dirty="0">
                <a:solidFill>
                  <a:schemeClr val="tx1"/>
                </a:solidFill>
                <a:effectLst/>
              </a:rPr>
              <a:t>frequently purchased by women.</a:t>
            </a:r>
          </a:p>
          <a:p>
            <a:pPr marL="457200" indent="-457200">
              <a:buFont typeface="+mj-lt"/>
              <a:buAutoNum type="arabicPeriod"/>
            </a:pPr>
            <a:endParaRPr lang="en-US" b="0" dirty="0">
              <a:solidFill>
                <a:schemeClr val="tx1"/>
              </a:solidFill>
              <a:effectLst/>
            </a:endParaRPr>
          </a:p>
          <a:p>
            <a:pPr marL="457200" indent="-457200">
              <a:buFont typeface="+mj-lt"/>
              <a:buAutoNum type="arabicPeriod"/>
            </a:pPr>
            <a:r>
              <a:rPr lang="en-US" dirty="0">
                <a:solidFill>
                  <a:schemeClr val="tx1"/>
                </a:solidFill>
              </a:rPr>
              <a:t>C</a:t>
            </a:r>
            <a:r>
              <a:rPr lang="en-US" b="0" dirty="0">
                <a:solidFill>
                  <a:schemeClr val="tx1"/>
                </a:solidFill>
                <a:effectLst/>
              </a:rPr>
              <a:t>onsider potential routes for boosting FY2021 sales of lifestyle products.</a:t>
            </a:r>
            <a:endParaRPr lang="en-US" dirty="0">
              <a:solidFill>
                <a:schemeClr val="tx1"/>
              </a:solidFill>
            </a:endParaRPr>
          </a:p>
        </p:txBody>
      </p:sp>
    </p:spTree>
    <p:extLst>
      <p:ext uri="{BB962C8B-B14F-4D97-AF65-F5344CB8AC3E}">
        <p14:creationId xmlns:p14="http://schemas.microsoft.com/office/powerpoint/2010/main" val="3350411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74903-827E-4AD9-9671-B04875F6D645}"/>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7C8015E1-3A34-41A8-9A2D-46C34922475E}"/>
              </a:ext>
            </a:extLst>
          </p:cNvPr>
          <p:cNvSpPr>
            <a:spLocks noGrp="1"/>
          </p:cNvSpPr>
          <p:nvPr>
            <p:ph idx="1"/>
          </p:nvPr>
        </p:nvSpPr>
        <p:spPr/>
        <p:txBody>
          <a:bodyPr/>
          <a:lstStyle/>
          <a:p>
            <a:pPr>
              <a:buFont typeface="Arial" panose="020B0604020202020204" pitchFamily="34" charset="0"/>
              <a:buChar char="•"/>
            </a:pPr>
            <a:r>
              <a:rPr lang="en-US" dirty="0"/>
              <a:t> </a:t>
            </a:r>
            <a:r>
              <a:rPr lang="en-US" dirty="0">
                <a:hlinkClick r:id="rId2"/>
              </a:rPr>
              <a:t>mathiasjsmrekar@gmail.com</a:t>
            </a:r>
            <a:endParaRPr lang="en-US" dirty="0"/>
          </a:p>
          <a:p>
            <a:pPr>
              <a:buFont typeface="Arial" panose="020B0604020202020204" pitchFamily="34" charset="0"/>
              <a:buChar char="•"/>
            </a:pPr>
            <a:r>
              <a:rPr lang="en-US"/>
              <a:t> 612.419.1819</a:t>
            </a:r>
            <a:endParaRPr lang="en-US" dirty="0"/>
          </a:p>
        </p:txBody>
      </p:sp>
    </p:spTree>
    <p:extLst>
      <p:ext uri="{BB962C8B-B14F-4D97-AF65-F5344CB8AC3E}">
        <p14:creationId xmlns:p14="http://schemas.microsoft.com/office/powerpoint/2010/main" val="194116260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853</TotalTime>
  <Words>483</Words>
  <Application>Microsoft Office PowerPoint</Application>
  <PresentationFormat>Widescreen</PresentationFormat>
  <Paragraphs>89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Retrospect</vt:lpstr>
      <vt:lpstr>Smrekar Superstores FY20 Sales Analysis</vt:lpstr>
      <vt:lpstr>Goals</vt:lpstr>
      <vt:lpstr>Analysis Questions</vt:lpstr>
      <vt:lpstr>Findings: Branch Sales and Avg. Gross Margin</vt:lpstr>
      <vt:lpstr>Findings: Customer Satisfaction by Branch</vt:lpstr>
      <vt:lpstr>Findings: Male vs. Female Gross Margins</vt:lpstr>
      <vt:lpstr>Findings: Product Category Gross Margin</vt:lpstr>
      <vt:lpstr>Recommendations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2018 HR Compensation Analysis</dc:title>
  <dc:creator>Mathias Smrekar</dc:creator>
  <cp:lastModifiedBy>Mathias Smrekar</cp:lastModifiedBy>
  <cp:revision>14</cp:revision>
  <dcterms:created xsi:type="dcterms:W3CDTF">2020-11-22T14:24:26Z</dcterms:created>
  <dcterms:modified xsi:type="dcterms:W3CDTF">2021-04-29T21:44:13Z</dcterms:modified>
</cp:coreProperties>
</file>