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0" r:id="rId5"/>
    <p:sldId id="263" r:id="rId6"/>
    <p:sldId id="264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353034-7571-4F17-A44E-5B5E50FB917C}">
          <p14:sldIdLst>
            <p14:sldId id="256"/>
            <p14:sldId id="257"/>
            <p14:sldId id="258"/>
            <p14:sldId id="260"/>
            <p14:sldId id="263"/>
            <p14:sldId id="264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hias Smrekar" initials="MS" lastIdx="1" clrIdx="0">
    <p:extLst>
      <p:ext uri="{19B8F6BF-5375-455C-9EA6-DF929625EA0E}">
        <p15:presenceInfo xmlns:p15="http://schemas.microsoft.com/office/powerpoint/2012/main" userId="bc7ddb7842d9fd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as Smrekar" userId="bc7ddb7842d9fdac" providerId="LiveId" clId="{DA784464-06FB-4D29-A268-AA71B2C20A4F}"/>
    <pc:docChg chg="undo custSel addSld modSld modSection">
      <pc:chgData name="Mathias Smrekar" userId="bc7ddb7842d9fdac" providerId="LiveId" clId="{DA784464-06FB-4D29-A268-AA71B2C20A4F}" dt="2021-03-13T22:10:46.082" v="2630" actId="20577"/>
      <pc:docMkLst>
        <pc:docMk/>
      </pc:docMkLst>
      <pc:sldChg chg="modSp mod">
        <pc:chgData name="Mathias Smrekar" userId="bc7ddb7842d9fdac" providerId="LiveId" clId="{DA784464-06FB-4D29-A268-AA71B2C20A4F}" dt="2021-03-07T16:43:51.893" v="23" actId="20577"/>
        <pc:sldMkLst>
          <pc:docMk/>
          <pc:sldMk cId="1677469124" sldId="256"/>
        </pc:sldMkLst>
        <pc:spChg chg="mod">
          <ac:chgData name="Mathias Smrekar" userId="bc7ddb7842d9fdac" providerId="LiveId" clId="{DA784464-06FB-4D29-A268-AA71B2C20A4F}" dt="2021-03-07T16:43:51.893" v="23" actId="20577"/>
          <ac:spMkLst>
            <pc:docMk/>
            <pc:sldMk cId="1677469124" sldId="256"/>
            <ac:spMk id="2" creationId="{A673E812-1D33-4B2C-8C53-CE1E82E7242C}"/>
          </ac:spMkLst>
        </pc:spChg>
      </pc:sldChg>
      <pc:sldChg chg="modSp mod">
        <pc:chgData name="Mathias Smrekar" userId="bc7ddb7842d9fdac" providerId="LiveId" clId="{DA784464-06FB-4D29-A268-AA71B2C20A4F}" dt="2021-03-13T22:08:55.241" v="2434" actId="20577"/>
        <pc:sldMkLst>
          <pc:docMk/>
          <pc:sldMk cId="3633773907" sldId="257"/>
        </pc:sldMkLst>
        <pc:spChg chg="mod">
          <ac:chgData name="Mathias Smrekar" userId="bc7ddb7842d9fdac" providerId="LiveId" clId="{DA784464-06FB-4D29-A268-AA71B2C20A4F}" dt="2021-03-13T22:08:55.241" v="2434" actId="20577"/>
          <ac:spMkLst>
            <pc:docMk/>
            <pc:sldMk cId="3633773907" sldId="257"/>
            <ac:spMk id="3" creationId="{FD70DFA5-E861-4EBA-9309-0B8D79A1AC25}"/>
          </ac:spMkLst>
        </pc:spChg>
      </pc:sldChg>
      <pc:sldChg chg="modSp mod">
        <pc:chgData name="Mathias Smrekar" userId="bc7ddb7842d9fdac" providerId="LiveId" clId="{DA784464-06FB-4D29-A268-AA71B2C20A4F}" dt="2021-03-13T22:00:38.937" v="2248" actId="20577"/>
        <pc:sldMkLst>
          <pc:docMk/>
          <pc:sldMk cId="782878355" sldId="258"/>
        </pc:sldMkLst>
        <pc:spChg chg="mod">
          <ac:chgData name="Mathias Smrekar" userId="bc7ddb7842d9fdac" providerId="LiveId" clId="{DA784464-06FB-4D29-A268-AA71B2C20A4F}" dt="2021-03-07T17:19:41.313" v="1209" actId="14100"/>
          <ac:spMkLst>
            <pc:docMk/>
            <pc:sldMk cId="782878355" sldId="258"/>
            <ac:spMk id="2" creationId="{EAF3720D-630E-4993-8757-3E927FAC2A7B}"/>
          </ac:spMkLst>
        </pc:spChg>
        <pc:spChg chg="mod">
          <ac:chgData name="Mathias Smrekar" userId="bc7ddb7842d9fdac" providerId="LiveId" clId="{DA784464-06FB-4D29-A268-AA71B2C20A4F}" dt="2021-03-13T22:00:38.937" v="2248" actId="20577"/>
          <ac:spMkLst>
            <pc:docMk/>
            <pc:sldMk cId="782878355" sldId="258"/>
            <ac:spMk id="3" creationId="{06FED2BE-925C-451B-BD82-724D11E88758}"/>
          </ac:spMkLst>
        </pc:spChg>
      </pc:sldChg>
      <pc:sldChg chg="addSp delSp modSp mod">
        <pc:chgData name="Mathias Smrekar" userId="bc7ddb7842d9fdac" providerId="LiveId" clId="{DA784464-06FB-4D29-A268-AA71B2C20A4F}" dt="2021-03-13T21:41:32.374" v="1942" actId="20577"/>
        <pc:sldMkLst>
          <pc:docMk/>
          <pc:sldMk cId="135039011" sldId="260"/>
        </pc:sldMkLst>
        <pc:spChg chg="mod">
          <ac:chgData name="Mathias Smrekar" userId="bc7ddb7842d9fdac" providerId="LiveId" clId="{DA784464-06FB-4D29-A268-AA71B2C20A4F}" dt="2021-03-07T19:24:44.128" v="1424" actId="20577"/>
          <ac:spMkLst>
            <pc:docMk/>
            <pc:sldMk cId="135039011" sldId="260"/>
            <ac:spMk id="2" creationId="{022603C0-52D6-4320-84A5-5DFD61C8A2BF}"/>
          </ac:spMkLst>
        </pc:spChg>
        <pc:spChg chg="mod">
          <ac:chgData name="Mathias Smrekar" userId="bc7ddb7842d9fdac" providerId="LiveId" clId="{DA784464-06FB-4D29-A268-AA71B2C20A4F}" dt="2021-03-13T21:41:32.374" v="1942" actId="20577"/>
          <ac:spMkLst>
            <pc:docMk/>
            <pc:sldMk cId="135039011" sldId="260"/>
            <ac:spMk id="7" creationId="{1D68F1DD-EB3D-4938-8133-0E29E996EAE5}"/>
          </ac:spMkLst>
        </pc:spChg>
        <pc:graphicFrameChg chg="del">
          <ac:chgData name="Mathias Smrekar" userId="bc7ddb7842d9fdac" providerId="LiveId" clId="{DA784464-06FB-4D29-A268-AA71B2C20A4F}" dt="2021-03-13T21:04:12.794" v="1484" actId="478"/>
          <ac:graphicFrameMkLst>
            <pc:docMk/>
            <pc:sldMk cId="135039011" sldId="260"/>
            <ac:graphicFrameMk id="6" creationId="{00000000-0008-0000-0000-00000C000000}"/>
          </ac:graphicFrameMkLst>
        </pc:graphicFrameChg>
        <pc:graphicFrameChg chg="add del mod">
          <ac:chgData name="Mathias Smrekar" userId="bc7ddb7842d9fdac" providerId="LiveId" clId="{DA784464-06FB-4D29-A268-AA71B2C20A4F}" dt="2021-03-13T21:26:05.932" v="1499" actId="478"/>
          <ac:graphicFrameMkLst>
            <pc:docMk/>
            <pc:sldMk cId="135039011" sldId="260"/>
            <ac:graphicFrameMk id="8" creationId="{23DA3D0C-1625-41CA-A993-830FAD790379}"/>
          </ac:graphicFrameMkLst>
        </pc:graphicFrameChg>
        <pc:graphicFrameChg chg="add mod">
          <ac:chgData name="Mathias Smrekar" userId="bc7ddb7842d9fdac" providerId="LiveId" clId="{DA784464-06FB-4D29-A268-AA71B2C20A4F}" dt="2021-03-13T21:40:57.552" v="1904" actId="1076"/>
          <ac:graphicFrameMkLst>
            <pc:docMk/>
            <pc:sldMk cId="135039011" sldId="260"/>
            <ac:graphicFrameMk id="9" creationId="{23DA3D0C-1625-41CA-A993-830FAD790379}"/>
          </ac:graphicFrameMkLst>
        </pc:graphicFrameChg>
      </pc:sldChg>
      <pc:sldChg chg="modSp mod">
        <pc:chgData name="Mathias Smrekar" userId="bc7ddb7842d9fdac" providerId="LiveId" clId="{DA784464-06FB-4D29-A268-AA71B2C20A4F}" dt="2021-03-13T22:10:46.082" v="2630" actId="20577"/>
        <pc:sldMkLst>
          <pc:docMk/>
          <pc:sldMk cId="3350411256" sldId="261"/>
        </pc:sldMkLst>
        <pc:spChg chg="mod">
          <ac:chgData name="Mathias Smrekar" userId="bc7ddb7842d9fdac" providerId="LiveId" clId="{DA784464-06FB-4D29-A268-AA71B2C20A4F}" dt="2021-03-13T22:10:46.082" v="2630" actId="20577"/>
          <ac:spMkLst>
            <pc:docMk/>
            <pc:sldMk cId="3350411256" sldId="261"/>
            <ac:spMk id="3" creationId="{89C3CFAE-84CF-44C1-8E9F-35BC34F6FD5A}"/>
          </ac:spMkLst>
        </pc:spChg>
      </pc:sldChg>
      <pc:sldChg chg="addSp delSp modSp add mod">
        <pc:chgData name="Mathias Smrekar" userId="bc7ddb7842d9fdac" providerId="LiveId" clId="{DA784464-06FB-4D29-A268-AA71B2C20A4F}" dt="2021-03-13T22:09:34.561" v="2469" actId="20577"/>
        <pc:sldMkLst>
          <pc:docMk/>
          <pc:sldMk cId="1383217933" sldId="263"/>
        </pc:sldMkLst>
        <pc:spChg chg="mod">
          <ac:chgData name="Mathias Smrekar" userId="bc7ddb7842d9fdac" providerId="LiveId" clId="{DA784464-06FB-4D29-A268-AA71B2C20A4F}" dt="2021-03-07T19:24:56.360" v="1435" actId="20577"/>
          <ac:spMkLst>
            <pc:docMk/>
            <pc:sldMk cId="1383217933" sldId="263"/>
            <ac:spMk id="2" creationId="{022603C0-52D6-4320-84A5-5DFD61C8A2BF}"/>
          </ac:spMkLst>
        </pc:spChg>
        <pc:spChg chg="mod">
          <ac:chgData name="Mathias Smrekar" userId="bc7ddb7842d9fdac" providerId="LiveId" clId="{DA784464-06FB-4D29-A268-AA71B2C20A4F}" dt="2021-03-13T21:39:22.193" v="1758" actId="14100"/>
          <ac:spMkLst>
            <pc:docMk/>
            <pc:sldMk cId="1383217933" sldId="263"/>
            <ac:spMk id="3" creationId="{2F7DD812-9D2E-4F30-9C5D-83BCB041B60B}"/>
          </ac:spMkLst>
        </pc:spChg>
        <pc:spChg chg="mod">
          <ac:chgData name="Mathias Smrekar" userId="bc7ddb7842d9fdac" providerId="LiveId" clId="{DA784464-06FB-4D29-A268-AA71B2C20A4F}" dt="2021-03-13T22:09:34.561" v="2469" actId="20577"/>
          <ac:spMkLst>
            <pc:docMk/>
            <pc:sldMk cId="1383217933" sldId="263"/>
            <ac:spMk id="7" creationId="{1D68F1DD-EB3D-4938-8133-0E29E996EAE5}"/>
          </ac:spMkLst>
        </pc:spChg>
        <pc:graphicFrameChg chg="del">
          <ac:chgData name="Mathias Smrekar" userId="bc7ddb7842d9fdac" providerId="LiveId" clId="{DA784464-06FB-4D29-A268-AA71B2C20A4F}" dt="2021-03-13T21:04:16.768" v="1485" actId="478"/>
          <ac:graphicFrameMkLst>
            <pc:docMk/>
            <pc:sldMk cId="1383217933" sldId="263"/>
            <ac:graphicFrameMk id="6" creationId="{00000000-0008-0000-0000-00000C000000}"/>
          </ac:graphicFrameMkLst>
        </pc:graphicFrameChg>
        <pc:graphicFrameChg chg="add del mod">
          <ac:chgData name="Mathias Smrekar" userId="bc7ddb7842d9fdac" providerId="LiveId" clId="{DA784464-06FB-4D29-A268-AA71B2C20A4F}" dt="2021-03-13T21:28:36.280" v="1755" actId="478"/>
          <ac:graphicFrameMkLst>
            <pc:docMk/>
            <pc:sldMk cId="1383217933" sldId="263"/>
            <ac:graphicFrameMk id="8" creationId="{23DA3D0C-1625-41CA-A993-830FAD790379}"/>
          </ac:graphicFrameMkLst>
        </pc:graphicFrameChg>
        <pc:graphicFrameChg chg="add mod">
          <ac:chgData name="Mathias Smrekar" userId="bc7ddb7842d9fdac" providerId="LiveId" clId="{DA784464-06FB-4D29-A268-AA71B2C20A4F}" dt="2021-03-13T21:40:45.827" v="1901" actId="14100"/>
          <ac:graphicFrameMkLst>
            <pc:docMk/>
            <pc:sldMk cId="1383217933" sldId="263"/>
            <ac:graphicFrameMk id="9" creationId="{D27D0240-4EDC-471D-A5B1-A4DADC589278}"/>
          </ac:graphicFrameMkLst>
        </pc:graphicFrameChg>
      </pc:sldChg>
      <pc:sldChg chg="addSp delSp modSp add mod">
        <pc:chgData name="Mathias Smrekar" userId="bc7ddb7842d9fdac" providerId="LiveId" clId="{DA784464-06FB-4D29-A268-AA71B2C20A4F}" dt="2021-03-13T22:10:27.388" v="2605" actId="20577"/>
        <pc:sldMkLst>
          <pc:docMk/>
          <pc:sldMk cId="3225375299" sldId="264"/>
        </pc:sldMkLst>
        <pc:spChg chg="mod">
          <ac:chgData name="Mathias Smrekar" userId="bc7ddb7842d9fdac" providerId="LiveId" clId="{DA784464-06FB-4D29-A268-AA71B2C20A4F}" dt="2021-03-13T22:00:44.428" v="2254" actId="20577"/>
          <ac:spMkLst>
            <pc:docMk/>
            <pc:sldMk cId="3225375299" sldId="264"/>
            <ac:spMk id="2" creationId="{022603C0-52D6-4320-84A5-5DFD61C8A2BF}"/>
          </ac:spMkLst>
        </pc:spChg>
        <pc:spChg chg="mod">
          <ac:chgData name="Mathias Smrekar" userId="bc7ddb7842d9fdac" providerId="LiveId" clId="{DA784464-06FB-4D29-A268-AA71B2C20A4F}" dt="2021-03-13T21:43:26.109" v="1954" actId="14100"/>
          <ac:spMkLst>
            <pc:docMk/>
            <pc:sldMk cId="3225375299" sldId="264"/>
            <ac:spMk id="3" creationId="{2F7DD812-9D2E-4F30-9C5D-83BCB041B60B}"/>
          </ac:spMkLst>
        </pc:spChg>
        <pc:spChg chg="mod">
          <ac:chgData name="Mathias Smrekar" userId="bc7ddb7842d9fdac" providerId="LiveId" clId="{DA784464-06FB-4D29-A268-AA71B2C20A4F}" dt="2021-03-13T22:10:27.388" v="2605" actId="20577"/>
          <ac:spMkLst>
            <pc:docMk/>
            <pc:sldMk cId="3225375299" sldId="264"/>
            <ac:spMk id="7" creationId="{1D68F1DD-EB3D-4938-8133-0E29E996EAE5}"/>
          </ac:spMkLst>
        </pc:spChg>
        <pc:graphicFrameChg chg="del">
          <ac:chgData name="Mathias Smrekar" userId="bc7ddb7842d9fdac" providerId="LiveId" clId="{DA784464-06FB-4D29-A268-AA71B2C20A4F}" dt="2021-03-13T21:04:19.512" v="1486" actId="478"/>
          <ac:graphicFrameMkLst>
            <pc:docMk/>
            <pc:sldMk cId="3225375299" sldId="264"/>
            <ac:graphicFrameMk id="6" creationId="{00000000-0008-0000-0000-00000C000000}"/>
          </ac:graphicFrameMkLst>
        </pc:graphicFrameChg>
        <pc:graphicFrameChg chg="add del mod">
          <ac:chgData name="Mathias Smrekar" userId="bc7ddb7842d9fdac" providerId="LiveId" clId="{DA784464-06FB-4D29-A268-AA71B2C20A4F}" dt="2021-03-13T21:45:20.560" v="1987" actId="478"/>
          <ac:graphicFrameMkLst>
            <pc:docMk/>
            <pc:sldMk cId="3225375299" sldId="264"/>
            <ac:graphicFrameMk id="8" creationId="{7D661965-F517-4F30-B8D9-DDAE79872718}"/>
          </ac:graphicFrameMkLst>
        </pc:graphicFrameChg>
        <pc:graphicFrameChg chg="add mod">
          <ac:chgData name="Mathias Smrekar" userId="bc7ddb7842d9fdac" providerId="LiveId" clId="{DA784464-06FB-4D29-A268-AA71B2C20A4F}" dt="2021-03-13T21:45:51.678" v="1990" actId="1076"/>
          <ac:graphicFrameMkLst>
            <pc:docMk/>
            <pc:sldMk cId="3225375299" sldId="264"/>
            <ac:graphicFrameMk id="9" creationId="{7D661965-F517-4F30-B8D9-DDAE79872718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'[Housing Price Data.xlsx]DensityTest'!$AA$17</c:f>
                <c:numCache>
                  <c:formatCode>General</c:formatCode>
                  <c:ptCount val="1"/>
                </c:numCache>
              </c:numRef>
            </c:plus>
            <c:minus>
              <c:numRef>
                <c:f>'[Housing Price Data.xlsx]DensityTest'!$T$9:$U$9</c:f>
                <c:numCache>
                  <c:formatCode>General</c:formatCode>
                  <c:ptCount val="2"/>
                  <c:pt idx="0">
                    <c:v>4677.7530167643836</c:v>
                  </c:pt>
                  <c:pt idx="1">
                    <c:v>6457.3185280470443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'[Housing Price Data.xlsx]DensityTest'!$T$3:$U$3</c:f>
              <c:strCache>
                <c:ptCount val="2"/>
                <c:pt idx="0">
                  <c:v>Low Density</c:v>
                </c:pt>
                <c:pt idx="1">
                  <c:v>Medium Density</c:v>
                </c:pt>
              </c:strCache>
            </c:strRef>
          </c:cat>
          <c:val>
            <c:numRef>
              <c:f>'[Housing Price Data.xlsx]DensityTest'!$T$4:$U$4</c:f>
              <c:numCache>
                <c:formatCode>"$"#,##0.00</c:formatCode>
                <c:ptCount val="2"/>
                <c:pt idx="0">
                  <c:v>191004.99478714162</c:v>
                </c:pt>
                <c:pt idx="1">
                  <c:v>126316.83027522935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6F-46CC-A43D-17964A46271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07019376"/>
        <c:axId val="1807019792"/>
      </c:barChart>
      <c:catAx>
        <c:axId val="1807019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7019792"/>
        <c:crosses val="autoZero"/>
        <c:auto val="1"/>
        <c:lblAlgn val="ctr"/>
        <c:lblOffset val="100"/>
        <c:noMultiLvlLbl val="0"/>
      </c:catAx>
      <c:valAx>
        <c:axId val="1807019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7019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724673534451603"/>
          <c:y val="2.5479351880971921E-2"/>
          <c:w val="0.83275326465548394"/>
          <c:h val="0.84135701884825509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numFmt formatCode="&quot;$&quot;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686E-43F8-BEB7-0589F0CCC708}"/>
                </c:ext>
              </c:extLst>
            </c:dLbl>
            <c:dLbl>
              <c:idx val="1"/>
              <c:numFmt formatCode="&quot;$&quot;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686E-43F8-BEB7-0589F0CCC70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FoundationTest!$T$8:$U$8</c:f>
                <c:numCache>
                  <c:formatCode>General</c:formatCode>
                  <c:ptCount val="2"/>
                  <c:pt idx="0">
                    <c:v>3763.7796758048808</c:v>
                  </c:pt>
                  <c:pt idx="1">
                    <c:v>6701.373832366472</c:v>
                  </c:pt>
                </c:numCache>
              </c:numRef>
            </c:plus>
            <c:minus>
              <c:numRef>
                <c:f>FoundationTest!$T$9:$U$9</c:f>
                <c:numCache>
                  <c:formatCode>General</c:formatCode>
                  <c:ptCount val="2"/>
                  <c:pt idx="0">
                    <c:v>3763.7796758048808</c:v>
                  </c:pt>
                  <c:pt idx="1">
                    <c:v>6701.373832366472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FoundationTest!$T$3:$U$3</c:f>
              <c:strCache>
                <c:ptCount val="2"/>
                <c:pt idx="0">
                  <c:v>Cinder Block</c:v>
                </c:pt>
                <c:pt idx="1">
                  <c:v>Poured Concrete</c:v>
                </c:pt>
              </c:strCache>
            </c:strRef>
          </c:cat>
          <c:val>
            <c:numRef>
              <c:f>FoundationTest!$T$4:$U$4</c:f>
              <c:numCache>
                <c:formatCode>"$"#,##0.00</c:formatCode>
                <c:ptCount val="2"/>
                <c:pt idx="0">
                  <c:v>149805.71451104101</c:v>
                </c:pt>
                <c:pt idx="1">
                  <c:v>225230.44204018547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86E-43F8-BEB7-0589F0CCC7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95818720"/>
        <c:axId val="1795819968"/>
      </c:barChart>
      <c:catAx>
        <c:axId val="1795818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5819968"/>
        <c:crosses val="autoZero"/>
        <c:auto val="1"/>
        <c:lblAlgn val="ctr"/>
        <c:lblOffset val="100"/>
        <c:noMultiLvlLbl val="0"/>
      </c:catAx>
      <c:valAx>
        <c:axId val="1795819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5818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numFmt formatCode="&quot;$&quot;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611E-4A86-8D6F-CED92381A7F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EraTest!$T$8:$U$8</c:f>
                <c:numCache>
                  <c:formatCode>General</c:formatCode>
                  <c:ptCount val="2"/>
                  <c:pt idx="0">
                    <c:v>5708.2016579899482</c:v>
                  </c:pt>
                  <c:pt idx="1">
                    <c:v>4693.8409937925517</c:v>
                  </c:pt>
                </c:numCache>
              </c:numRef>
            </c:plus>
            <c:minus>
              <c:numRef>
                <c:f>EraTest!$T$9:$U$9</c:f>
                <c:numCache>
                  <c:formatCode>General</c:formatCode>
                  <c:ptCount val="2"/>
                  <c:pt idx="0">
                    <c:v>5708.2016579899482</c:v>
                  </c:pt>
                  <c:pt idx="1">
                    <c:v>4693.8409937925517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EraTest!$T$3:$U$3</c:f>
              <c:strCache>
                <c:ptCount val="2"/>
                <c:pt idx="0">
                  <c:v>Old</c:v>
                </c:pt>
                <c:pt idx="1">
                  <c:v>New</c:v>
                </c:pt>
              </c:strCache>
            </c:strRef>
          </c:cat>
          <c:val>
            <c:numRef>
              <c:f>EraTest!$T$4:$U$4</c:f>
              <c:numCache>
                <c:formatCode>"$"#,##0.00</c:formatCode>
                <c:ptCount val="2"/>
                <c:pt idx="0">
                  <c:v>132018.61538461538</c:v>
                </c:pt>
                <c:pt idx="1">
                  <c:v>195652.98930481283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1E-4A86-8D6F-CED92381A7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1441872"/>
        <c:axId val="1561436048"/>
      </c:barChart>
      <c:catAx>
        <c:axId val="1561441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1436048"/>
        <c:crosses val="autoZero"/>
        <c:auto val="1"/>
        <c:lblAlgn val="ctr"/>
        <c:lblOffset val="100"/>
        <c:noMultiLvlLbl val="0"/>
      </c:catAx>
      <c:valAx>
        <c:axId val="1561436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1441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E2C3-3868-487E-AF2D-E3BA3503E7F3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9C4D-136B-4940-A272-C7E5A7EC93A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39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E2C3-3868-487E-AF2D-E3BA3503E7F3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9C4D-136B-4940-A272-C7E5A7EC9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3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E2C3-3868-487E-AF2D-E3BA3503E7F3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9C4D-136B-4940-A272-C7E5A7EC9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63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E2C3-3868-487E-AF2D-E3BA3503E7F3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9C4D-136B-4940-A272-C7E5A7EC9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61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E2C3-3868-487E-AF2D-E3BA3503E7F3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9C4D-136B-4940-A272-C7E5A7EC93A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001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E2C3-3868-487E-AF2D-E3BA3503E7F3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9C4D-136B-4940-A272-C7E5A7EC9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1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E2C3-3868-487E-AF2D-E3BA3503E7F3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9C4D-136B-4940-A272-C7E5A7EC9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8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E2C3-3868-487E-AF2D-E3BA3503E7F3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9C4D-136B-4940-A272-C7E5A7EC9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90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E2C3-3868-487E-AF2D-E3BA3503E7F3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9C4D-136B-4940-A272-C7E5A7EC9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64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6BDE2C3-3868-487E-AF2D-E3BA3503E7F3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BD9C4D-136B-4940-A272-C7E5A7EC9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18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E2C3-3868-487E-AF2D-E3BA3503E7F3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9C4D-136B-4940-A272-C7E5A7EC9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6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6BDE2C3-3868-487E-AF2D-E3BA3503E7F3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EBD9C4D-136B-4940-A272-C7E5A7EC93A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79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mathiasjsmrekar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E812-1D33-4B2C-8C53-CE1E82E72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628" y="1576832"/>
            <a:ext cx="11985171" cy="1143000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Home Sales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C4A13C-7B15-4129-88CA-1DDF92082E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6320" y="4465780"/>
            <a:ext cx="10058400" cy="1143000"/>
          </a:xfrm>
        </p:spPr>
        <p:txBody>
          <a:bodyPr/>
          <a:lstStyle/>
          <a:p>
            <a:pPr algn="ctr"/>
            <a:r>
              <a:rPr lang="en-US" dirty="0"/>
              <a:t>Mathias J. Smrekar</a:t>
            </a:r>
          </a:p>
        </p:txBody>
      </p:sp>
    </p:spTree>
    <p:extLst>
      <p:ext uri="{BB962C8B-B14F-4D97-AF65-F5344CB8AC3E}">
        <p14:creationId xmlns:p14="http://schemas.microsoft.com/office/powerpoint/2010/main" val="1677469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368EE-5229-4275-BEB1-6ECB3D4B5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0DFA5-E861-4EBA-9309-0B8D79A1A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Analyze 2021 Des Moines home sales data to identify common home types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 Compare common home types based on average home sale value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 Identify home value trends based on home types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3773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3720D-630E-4993-8757-3E927FAC2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ED2BE-925C-451B-BD82-724D11E88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16966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Identified three key characteristics of Des Moines home types:</a:t>
            </a:r>
          </a:p>
          <a:p>
            <a:pPr marL="0" indent="0">
              <a:buNone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Population Density by Zoning Classification (“Density”)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Home Foundation Material (“Foundation”)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Period of Home Construction (“Period”)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Identified the two most common variants within each home type:</a:t>
            </a:r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Density: Low Density vs. Medium Density</a:t>
            </a:r>
          </a:p>
          <a:p>
            <a:pPr marL="45720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Foundation: Cinder Block vs. Poured Concrete</a:t>
            </a:r>
          </a:p>
          <a:p>
            <a:pPr marL="45720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Period: Old (&lt;1951) vs. New (&gt;1950)</a:t>
            </a:r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878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603C0-52D6-4320-84A5-5DFD61C8A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43728"/>
            <a:ext cx="10058400" cy="1450757"/>
          </a:xfrm>
        </p:spPr>
        <p:txBody>
          <a:bodyPr>
            <a:normAutofit/>
          </a:bodyPr>
          <a:lstStyle/>
          <a:p>
            <a:r>
              <a:rPr lang="en-US" sz="4400" dirty="0"/>
              <a:t>Findings: Density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DD812-9D2E-4F30-9C5D-83BCB041B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38960"/>
            <a:ext cx="10058400" cy="4629784"/>
          </a:xfrm>
        </p:spPr>
        <p:txBody>
          <a:bodyPr>
            <a:normAutofit/>
          </a:bodyPr>
          <a:lstStyle/>
          <a:p>
            <a:endParaRPr lang="en-US" sz="2600" b="1" dirty="0"/>
          </a:p>
          <a:p>
            <a:pPr marL="0" indent="0">
              <a:buNone/>
            </a:pPr>
            <a:endParaRPr lang="en-US" sz="2600" b="1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01168" lvl="1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68F1DD-EB3D-4938-8133-0E29E996EAE5}"/>
              </a:ext>
            </a:extLst>
          </p:cNvPr>
          <p:cNvSpPr txBox="1"/>
          <p:nvPr/>
        </p:nvSpPr>
        <p:spPr>
          <a:xfrm>
            <a:off x="1208690" y="2438400"/>
            <a:ext cx="54338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Density Avg. = $191,005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Medium Density Avg. = $126,317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Avg. sale price of homes in low density locations are significantly higher than in medium density locations (p &lt; .001).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3DA3D0C-1625-41CA-A993-830FAD7903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5908409"/>
              </p:ext>
            </p:extLst>
          </p:nvPr>
        </p:nvGraphicFramePr>
        <p:xfrm>
          <a:off x="6889756" y="2438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5039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603C0-52D6-4320-84A5-5DFD61C8A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43728"/>
            <a:ext cx="10058400" cy="1450757"/>
          </a:xfrm>
        </p:spPr>
        <p:txBody>
          <a:bodyPr>
            <a:normAutofit/>
          </a:bodyPr>
          <a:lstStyle/>
          <a:p>
            <a:r>
              <a:rPr lang="en-US" sz="4400" dirty="0"/>
              <a:t>Findings: Foundation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DD812-9D2E-4F30-9C5D-83BCB041B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38960"/>
            <a:ext cx="5433848" cy="4629784"/>
          </a:xfrm>
        </p:spPr>
        <p:txBody>
          <a:bodyPr>
            <a:normAutofit/>
          </a:bodyPr>
          <a:lstStyle/>
          <a:p>
            <a:endParaRPr lang="en-US" sz="2600" b="1" dirty="0"/>
          </a:p>
          <a:p>
            <a:pPr marL="0" indent="0">
              <a:buNone/>
            </a:pPr>
            <a:endParaRPr lang="en-US" sz="2600" b="1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01168" lvl="1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68F1DD-EB3D-4938-8133-0E29E996EAE5}"/>
              </a:ext>
            </a:extLst>
          </p:cNvPr>
          <p:cNvSpPr txBox="1"/>
          <p:nvPr/>
        </p:nvSpPr>
        <p:spPr>
          <a:xfrm>
            <a:off x="1208690" y="2438400"/>
            <a:ext cx="54338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Cinder Block Avg. = $149,806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Poured Concrete Avg. = $225,230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Avg. sale price of homes with poured concrete foundation are significantly higher than those with cinder block foundation (p &lt; .001).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27D0240-4EDC-471D-A5B1-A4DADC5892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8864285"/>
              </p:ext>
            </p:extLst>
          </p:nvPr>
        </p:nvGraphicFramePr>
        <p:xfrm>
          <a:off x="6845069" y="243839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83217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603C0-52D6-4320-84A5-5DFD61C8A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43728"/>
            <a:ext cx="10058400" cy="1450757"/>
          </a:xfrm>
        </p:spPr>
        <p:txBody>
          <a:bodyPr>
            <a:normAutofit/>
          </a:bodyPr>
          <a:lstStyle/>
          <a:p>
            <a:r>
              <a:rPr lang="en-US" sz="4400" dirty="0"/>
              <a:t>Findings: Period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DD812-9D2E-4F30-9C5D-83BCB041B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38960"/>
            <a:ext cx="5433848" cy="4629784"/>
          </a:xfrm>
        </p:spPr>
        <p:txBody>
          <a:bodyPr>
            <a:normAutofit/>
          </a:bodyPr>
          <a:lstStyle/>
          <a:p>
            <a:endParaRPr lang="en-US" sz="2600" b="1" dirty="0"/>
          </a:p>
          <a:p>
            <a:pPr marL="0" indent="0">
              <a:buNone/>
            </a:pPr>
            <a:endParaRPr lang="en-US" sz="2600" b="1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01168" lvl="1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68F1DD-EB3D-4938-8133-0E29E996EAE5}"/>
              </a:ext>
            </a:extLst>
          </p:cNvPr>
          <p:cNvSpPr txBox="1"/>
          <p:nvPr/>
        </p:nvSpPr>
        <p:spPr>
          <a:xfrm>
            <a:off x="1208690" y="2438400"/>
            <a:ext cx="54338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Old Avg. = $132,019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Avg. = $195,653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sale price of homes built after 1950 are significantly higher than homes built 1950 or earlier (p &lt; .001).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D661965-F517-4F30-B8D9-DDAE798727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0854578"/>
              </p:ext>
            </p:extLst>
          </p:nvPr>
        </p:nvGraphicFramePr>
        <p:xfrm>
          <a:off x="6753948" y="221932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25375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244A6-CE35-4BFC-B8DA-13BD15AFE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3CFAE-84CF-44C1-8E9F-35BC34F6F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Consider three key characteristics regarding common home types in the Des Moines housing market: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Neighborhood density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Foundation material type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Home construction period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Focus investments on highest value home types: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Low density neighborhoods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Poured concrete foundation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Built after 1950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411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74903-827E-4AD9-9671-B04875F6D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015E1-3A34-41A8-9A2D-46C349224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mathiasjsmrekar@gmail.com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612.419.1819</a:t>
            </a:r>
          </a:p>
        </p:txBody>
      </p:sp>
    </p:spTree>
    <p:extLst>
      <p:ext uri="{BB962C8B-B14F-4D97-AF65-F5344CB8AC3E}">
        <p14:creationId xmlns:p14="http://schemas.microsoft.com/office/powerpoint/2010/main" val="19411626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1257</TotalTime>
  <Words>291</Words>
  <Application>Microsoft Office PowerPoint</Application>
  <PresentationFormat>Widescreen</PresentationFormat>
  <Paragraphs>82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Home Sales Data Analysis</vt:lpstr>
      <vt:lpstr>Goals</vt:lpstr>
      <vt:lpstr>Process</vt:lpstr>
      <vt:lpstr>Findings: Density</vt:lpstr>
      <vt:lpstr>Findings: Foundation</vt:lpstr>
      <vt:lpstr>Findings: Period</vt:lpstr>
      <vt:lpstr>Recommendations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 HR Compensation Analysis</dc:title>
  <dc:creator>Mathias Smrekar</dc:creator>
  <cp:lastModifiedBy>Mathias Smrekar</cp:lastModifiedBy>
  <cp:revision>23</cp:revision>
  <dcterms:created xsi:type="dcterms:W3CDTF">2020-11-22T14:24:26Z</dcterms:created>
  <dcterms:modified xsi:type="dcterms:W3CDTF">2021-03-13T22:11:05Z</dcterms:modified>
</cp:coreProperties>
</file>