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69" r:id="rId4"/>
    <p:sldId id="276" r:id="rId5"/>
    <p:sldId id="275" r:id="rId6"/>
    <p:sldId id="304" r:id="rId7"/>
    <p:sldId id="303" r:id="rId8"/>
    <p:sldId id="272" r:id="rId9"/>
    <p:sldId id="270" r:id="rId10"/>
    <p:sldId id="271" r:id="rId11"/>
    <p:sldId id="263" r:id="rId12"/>
    <p:sldId id="264" r:id="rId13"/>
    <p:sldId id="268" r:id="rId14"/>
    <p:sldId id="274" r:id="rId15"/>
    <p:sldId id="277" r:id="rId16"/>
    <p:sldId id="278" r:id="rId17"/>
    <p:sldId id="279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B2B2B2"/>
    <a:srgbClr val="96969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 autoAdjust="0"/>
    <p:restoredTop sz="99726" autoAdjust="0"/>
  </p:normalViewPr>
  <p:slideViewPr>
    <p:cSldViewPr>
      <p:cViewPr varScale="1">
        <p:scale>
          <a:sx n="116" d="100"/>
          <a:sy n="116" d="100"/>
        </p:scale>
        <p:origin x="146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61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400"/>
              <a:t>Workload – 5 credits (135 hours)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Workload (hours)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rgbClr val="FFFFCC"/>
              </a:solidFill>
              <a:ln>
                <a:solidFill>
                  <a:schemeClr val="tx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CCFFFF"/>
              </a:solidFill>
              <a:ln>
                <a:solidFill>
                  <a:schemeClr val="tx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Classes</c:v>
                </c:pt>
                <c:pt idx="1">
                  <c:v>Workshop (homework)</c:v>
                </c:pt>
                <c:pt idx="2">
                  <c:v>Viope (homework)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33</c:v>
                </c:pt>
                <c:pt idx="1">
                  <c:v>32</c:v>
                </c:pt>
                <c:pt idx="2">
                  <c:v>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Evaluation (points) - max 100 points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rgbClr val="FFFFCC"/>
              </a:solidFill>
              <a:ln>
                <a:solidFill>
                  <a:schemeClr val="tx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CCFFFF"/>
              </a:solidFill>
              <a:ln>
                <a:solidFill>
                  <a:schemeClr val="tx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Participation in classes (individual)</c:v>
                </c:pt>
                <c:pt idx="1">
                  <c:v>Completing Viope online course (individual)</c:v>
                </c:pt>
                <c:pt idx="2">
                  <c:v>Final exam (individual)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</c:v>
                </c:pt>
                <c:pt idx="1">
                  <c:v>15</c:v>
                </c:pt>
                <c:pt idx="2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BFB58BD2-B3FB-4101-B74D-35F0F7186F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69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6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70BEDA6-C241-4B0B-BF3F-4BA848E8AC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112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D97B98-20C6-4EFD-B1F1-B802C370B78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67057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11753C-E5F2-4FB7-A421-B992ECE151B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4831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3BF99-14F5-42DE-BA49-2D78B4AB83FD}" type="datetime1">
              <a:rPr lang="fi-FI" smtClean="0"/>
              <a:t>1.9.2016</a:t>
            </a:fld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381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Laurea  |  Mika Stenberg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29A75-6F70-4B6E-BD55-1B7E34D2A4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F33B-D368-4943-9C88-C07E2A466AD4}" type="datetime1">
              <a:rPr lang="fi-FI" smtClean="0"/>
              <a:t>1.9.2016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Laurea  |  Mika Stenberg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3EE51-96A9-4D96-80A6-B6CEAE970D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11728-E41A-41B3-ADC5-28DF3929F2A2}" type="datetime1">
              <a:rPr lang="fi-FI" smtClean="0"/>
              <a:t>1.9.2016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Laurea  |  Mika Stenberg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AE9B1-ADFF-4A5F-81DC-C4A483AF2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B7A60-24F7-4607-818C-8101B1F6544A}" type="datetime1">
              <a:rPr lang="fi-FI" smtClean="0"/>
              <a:t>1.9.2016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Laurea  |  Mika Stenberg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3CDDE-5EAA-4D45-B4F6-D42824DD2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17F03-5761-4994-BC05-FEA56BB55142}" type="datetime1">
              <a:rPr lang="fi-FI" smtClean="0"/>
              <a:t>1.9.2016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Laurea</a:t>
            </a:r>
            <a:r>
              <a:rPr lang="en-US" dirty="0" smtClean="0"/>
              <a:t>  |  Mika Stenberg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FC326-9D39-40F5-B59F-39218C82F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B86B7-8B70-4AA0-AC4B-C8FC14664528}" type="datetime1">
              <a:rPr lang="fi-FI" smtClean="0"/>
              <a:t>1.9.2016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Laurea</a:t>
            </a:r>
            <a:r>
              <a:rPr lang="en-US" dirty="0" smtClean="0"/>
              <a:t>  |  Mika Stenberg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3E5A2-0628-4A9B-BD7E-090FD7633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145AC-00E1-4C94-8D6B-EE0ED85AAD1D}" type="datetime1">
              <a:rPr lang="fi-FI" smtClean="0"/>
              <a:t>1.9.2016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Laurea</a:t>
            </a:r>
            <a:r>
              <a:rPr lang="en-US" dirty="0" smtClean="0"/>
              <a:t>  |  Mika Stenberg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D4A74-0410-4FE4-9D42-8E51C522D0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9CDDC-2D01-4F6C-AC4E-45C12704A4EF}" type="datetime1">
              <a:rPr lang="fi-FI" smtClean="0"/>
              <a:t>1.9.2016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Laurea  |  Mika Stenberg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51D0E-5B71-4B3C-BA62-C1FD578A4C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4A43D-066C-4DA6-A3D1-A856365AB286}" type="datetime1">
              <a:rPr lang="fi-FI" smtClean="0"/>
              <a:t>1.9.2016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Laurea  |  Mika Stenberg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E6E0B-26D6-4302-AABD-BC76B8609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43B41-9C0A-4AD9-B30E-E7A298F534E9}" type="datetime1">
              <a:rPr lang="fi-FI" smtClean="0"/>
              <a:t>1.9.2016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Laurea  |  Mika Stenberg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536D0-226C-4BBF-AEF6-3A4535C9F3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D5A7E-E79C-4271-9C38-02656C0B8982}" type="datetime1">
              <a:rPr lang="fi-FI" smtClean="0"/>
              <a:t>1.9.2016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Laurea  |  Mika Stenberg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6501E-D0EA-4B5C-8462-EB76A5A820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AE4AA-8E38-4576-8A0C-10C1F477ABCA}" type="datetime1">
              <a:rPr lang="fi-FI" smtClean="0"/>
              <a:t>1.9.2016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Laurea  |  Mika Stenberg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28604-707A-4A7A-9A08-ABE8795358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55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fld id="{D1907589-2AC4-4C60-B385-280C9D0298FA}" type="datetime1">
              <a:rPr lang="fi-FI" smtClean="0"/>
              <a:t>1.9.2016</a:t>
            </a:fld>
            <a:endParaRPr lang="en-US"/>
          </a:p>
        </p:txBody>
      </p:sp>
      <p:sp>
        <p:nvSpPr>
          <p:cNvPr id="2355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2484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r>
              <a:rPr lang="en-US" dirty="0" smtClean="0"/>
              <a:t>Laurea  |  Mika Stenberg | </a:t>
            </a:r>
            <a:r>
              <a:rPr lang="en-US" dirty="0" err="1" smtClean="0"/>
              <a:t>Muokattu</a:t>
            </a:r>
            <a:r>
              <a:rPr lang="en-US" dirty="0" smtClean="0"/>
              <a:t>, Antonius Camara</a:t>
            </a:r>
            <a:endParaRPr lang="en-US" dirty="0"/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BDDFCBF2-333D-419D-BE8D-759C892CA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5527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3552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35529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35530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6/docs/api/" TargetMode="External"/><Relationship Id="rId2" Type="http://schemas.openxmlformats.org/officeDocument/2006/relationships/hyperlink" Target="http://download.oracle.com/javase/tutori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utube.com/" TargetMode="External"/><Relationship Id="rId5" Type="http://schemas.openxmlformats.org/officeDocument/2006/relationships/hyperlink" Target="http://www.google.fi/" TargetMode="External"/><Relationship Id="rId4" Type="http://schemas.openxmlformats.org/officeDocument/2006/relationships/hyperlink" Target="http://help.eclipse.org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vw4.viope.com/login?org=laure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37F7CAA-72F8-4BB2-917B-6675001428D3}" type="datetime1">
              <a:rPr lang="fi-FI" smtClean="0"/>
              <a:t>1.9.2016</a:t>
            </a:fld>
            <a:endParaRPr lang="en-US" smtClean="0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4267200" cy="457200"/>
          </a:xfrm>
          <a:noFill/>
        </p:spPr>
        <p:txBody>
          <a:bodyPr/>
          <a:lstStyle/>
          <a:p>
            <a:r>
              <a:rPr lang="en-US" dirty="0" smtClean="0"/>
              <a:t>Laurea  |  Mika Stenberg (modified by Antonius Camara)</a:t>
            </a:r>
          </a:p>
        </p:txBody>
      </p:sp>
      <p:sp>
        <p:nvSpPr>
          <p:cNvPr id="512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85C0EA-0D81-4364-8829-DC6493F4477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125" name="Rectangle 1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i-FI" sz="4800" b="1" dirty="0" smtClean="0"/>
              <a:t>Ohjelmoinnin perusteet R0027</a:t>
            </a:r>
            <a:endParaRPr lang="en-US" sz="4800" b="1" dirty="0" smtClean="0"/>
          </a:p>
        </p:txBody>
      </p:sp>
      <p:sp>
        <p:nvSpPr>
          <p:cNvPr id="5126" name="Rectangle 1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i-FI" dirty="0" smtClean="0"/>
          </a:p>
          <a:p>
            <a:pPr eaLnBrk="1" hangingPunct="1"/>
            <a:r>
              <a:rPr lang="fi-FI" smtClean="0"/>
              <a:t>5 </a:t>
            </a:r>
            <a:r>
              <a:rPr lang="fi-FI" dirty="0" smtClean="0"/>
              <a:t>op</a:t>
            </a:r>
            <a:endParaRPr lang="en-US" dirty="0" smtClean="0"/>
          </a:p>
        </p:txBody>
      </p:sp>
      <p:pic>
        <p:nvPicPr>
          <p:cNvPr id="5129" name="Picture 9" descr="C:\Documents and Settings\jaaleik\Local Settings\Temporary Internet Files\Content.IE5\VX28Q0FG\MP910221051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3092055"/>
            <a:ext cx="2103744" cy="285154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188AE5C-8E4C-4AA5-AC57-3EE1C6E26226}" type="datetime1">
              <a:rPr lang="fi-FI" smtClean="0"/>
              <a:t>1.9.2016</a:t>
            </a:fld>
            <a:endParaRPr lang="en-US" smtClean="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008660-0DCE-4422-B161-459CD7E70E78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Työtä on siis paljon</a:t>
            </a:r>
            <a:endParaRPr lang="en-US" smtClean="0"/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i-FI" sz="2400" dirty="0" smtClean="0"/>
              <a:t>Kehittämistunneilla hommia saa tehdä pareittain, sopivin väliajoin koodaajaa vaihdellen</a:t>
            </a:r>
          </a:p>
          <a:p>
            <a:pPr lvl="1" eaLnBrk="1" hangingPunct="1"/>
            <a:r>
              <a:rPr lang="fi-FI" sz="2000" dirty="0" smtClean="0"/>
              <a:t>Kommunikointi auttaa usein ajatusten jäsentämisessä</a:t>
            </a:r>
            <a:endParaRPr lang="en-US" sz="2000" dirty="0" smtClean="0"/>
          </a:p>
          <a:p>
            <a:pPr lvl="1" eaLnBrk="1" hangingPunct="1"/>
            <a:r>
              <a:rPr lang="en-US" sz="2000" dirty="0" err="1" smtClean="0"/>
              <a:t>Kaksinkertainen</a:t>
            </a:r>
            <a:r>
              <a:rPr lang="en-US" sz="2000" dirty="0" smtClean="0"/>
              <a:t> </a:t>
            </a:r>
            <a:r>
              <a:rPr lang="en-US" sz="2000" dirty="0" err="1" smtClean="0"/>
              <a:t>mahdollisuus</a:t>
            </a:r>
            <a:r>
              <a:rPr lang="en-US" sz="2000" dirty="0" smtClean="0"/>
              <a:t> </a:t>
            </a:r>
            <a:r>
              <a:rPr lang="en-US" sz="2000" dirty="0" err="1" smtClean="0"/>
              <a:t>havaita</a:t>
            </a:r>
            <a:r>
              <a:rPr lang="en-US" sz="2000" dirty="0" smtClean="0"/>
              <a:t> </a:t>
            </a:r>
            <a:r>
              <a:rPr lang="en-US" sz="2000" dirty="0" err="1" smtClean="0"/>
              <a:t>virheet</a:t>
            </a:r>
            <a:endParaRPr lang="en-US" sz="2000" dirty="0" smtClean="0"/>
          </a:p>
          <a:p>
            <a:pPr lvl="1" eaLnBrk="1" hangingPunct="1"/>
            <a:r>
              <a:rPr lang="en-US" sz="2000" dirty="0" err="1" smtClean="0"/>
              <a:t>Sosiaalinen</a:t>
            </a:r>
            <a:r>
              <a:rPr lang="en-US" sz="2000" dirty="0" smtClean="0"/>
              <a:t> </a:t>
            </a:r>
            <a:r>
              <a:rPr lang="en-US" sz="2000" dirty="0" err="1" smtClean="0"/>
              <a:t>paine</a:t>
            </a:r>
            <a:r>
              <a:rPr lang="en-US" sz="2000" dirty="0" smtClean="0"/>
              <a:t> </a:t>
            </a:r>
            <a:r>
              <a:rPr lang="en-US" sz="2000" dirty="0" err="1" smtClean="0"/>
              <a:t>vähentää</a:t>
            </a:r>
            <a:r>
              <a:rPr lang="en-US" sz="2000" dirty="0" smtClean="0"/>
              <a:t> </a:t>
            </a:r>
            <a:r>
              <a:rPr lang="en-US" sz="2000" dirty="0" err="1" smtClean="0"/>
              <a:t>laiskottelua</a:t>
            </a:r>
            <a:endParaRPr lang="en-US" sz="2000" dirty="0" smtClean="0"/>
          </a:p>
          <a:p>
            <a:pPr eaLnBrk="1" hangingPunct="1"/>
            <a:r>
              <a:rPr lang="fi-FI" sz="2400" dirty="0" smtClean="0"/>
              <a:t>Yksinkin tekeminen on mahdollista</a:t>
            </a:r>
          </a:p>
          <a:p>
            <a:pPr eaLnBrk="1" hangingPunct="1"/>
            <a:r>
              <a:rPr lang="fi-FI" sz="2400" dirty="0" smtClean="0"/>
              <a:t>Kotitehtäviin saa kysyä apua, mutta niitä ei saa plagioida suoraan</a:t>
            </a:r>
          </a:p>
          <a:p>
            <a:pPr eaLnBrk="1" hangingPunct="1"/>
            <a:r>
              <a:rPr lang="fi-FI" sz="2400" b="1" dirty="0" smtClean="0"/>
              <a:t>Tällä kurssilla opetellaan ratkaisemaan ongelmia, joten ole kärsivällinen</a:t>
            </a:r>
          </a:p>
          <a:p>
            <a:pPr eaLnBrk="1" hangingPunct="1"/>
            <a:r>
              <a:rPr lang="fi-FI" sz="2400" dirty="0" smtClean="0"/>
              <a:t>Itsekuri estää tenttipaniikin</a:t>
            </a:r>
            <a:endParaRPr lang="en-US" sz="2400" dirty="0" smtClean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4267200" cy="457200"/>
          </a:xfrm>
          <a:noFill/>
        </p:spPr>
        <p:txBody>
          <a:bodyPr/>
          <a:lstStyle/>
          <a:p>
            <a:r>
              <a:rPr lang="en-US" dirty="0" smtClean="0"/>
              <a:t>Laurea  |  Mika Stenberg (modified by Antonius Camara)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dirty="0" smtClean="0"/>
              <a:t>Aikataulu</a:t>
            </a:r>
            <a:endParaRPr lang="en-US" dirty="0" smtClean="0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77903F-CC16-4D2B-A177-ACAD6DC63128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" name="Rectangle 3"/>
          <p:cNvSpPr/>
          <p:nvPr/>
        </p:nvSpPr>
        <p:spPr>
          <a:xfrm>
            <a:off x="609600" y="2362200"/>
            <a:ext cx="708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D4D4D6"/>
              </a:buClr>
              <a:buSzPct val="75000"/>
              <a:buFont typeface="Wingdings" pitchFamily="2" charset="2"/>
              <a:buChar char="p"/>
            </a:pPr>
            <a:r>
              <a:rPr lang="fi-FI" sz="2400" kern="0" dirty="0" smtClean="0">
                <a:solidFill>
                  <a:prstClr val="black"/>
                </a:solidFill>
                <a:latin typeface="Verdana"/>
              </a:rPr>
              <a:t>Optimasta </a:t>
            </a:r>
            <a:r>
              <a:rPr lang="fi-FI" sz="2400" dirty="0"/>
              <a:t>(muutokset mahdollisia</a:t>
            </a:r>
            <a:r>
              <a:rPr lang="fi-FI" sz="2400" dirty="0" smtClean="0"/>
              <a:t>)</a:t>
            </a:r>
            <a:endParaRPr lang="en-GB" sz="2400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4267200" cy="457200"/>
          </a:xfrm>
          <a:noFill/>
        </p:spPr>
        <p:txBody>
          <a:bodyPr/>
          <a:lstStyle/>
          <a:p>
            <a:r>
              <a:rPr lang="en-US" dirty="0" smtClean="0"/>
              <a:t>Laurea  | </a:t>
            </a:r>
            <a:r>
              <a:rPr lang="en-US" dirty="0" smtClean="0"/>
              <a:t> Antonius Camara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7738779-5726-4341-BD31-3F113364D60D}" type="datetime1">
              <a:rPr lang="fi-FI" smtClean="0"/>
              <a:t>1.9.2016</a:t>
            </a:fld>
            <a:endParaRPr lang="en-US" smtClean="0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58F2D2-F364-4E5E-94B9-B4C58CA953C7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Kurssimateriaali</a:t>
            </a:r>
            <a:endParaRPr lang="en-US" smtClean="0"/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i-FI" sz="2600" dirty="0" smtClean="0"/>
              <a:t>Ensisijaiset lähteet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sz="1600" i="1" dirty="0" smtClean="0"/>
              <a:t/>
            </a:r>
            <a:br>
              <a:rPr lang="en-US" sz="1600" i="1" dirty="0" smtClean="0"/>
            </a:br>
            <a:endParaRPr lang="fi-FI" sz="16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fi-FI" sz="1600" b="1" dirty="0" smtClean="0"/>
              <a:t>Kalvoesitykset</a:t>
            </a:r>
          </a:p>
          <a:p>
            <a:pPr lvl="1" eaLnBrk="1" hangingPunct="1">
              <a:lnSpc>
                <a:spcPct val="80000"/>
              </a:lnSpc>
            </a:pPr>
            <a:endParaRPr lang="fi-FI" sz="16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fi-FI" sz="1600" b="1" dirty="0" smtClean="0"/>
              <a:t>Kehittämisharjoitukset</a:t>
            </a:r>
          </a:p>
          <a:p>
            <a:pPr lvl="1" eaLnBrk="1" hangingPunct="1">
              <a:lnSpc>
                <a:spcPct val="80000"/>
              </a:lnSpc>
            </a:pPr>
            <a:endParaRPr lang="en-US" sz="16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600" b="1" dirty="0" err="1" smtClean="0"/>
              <a:t>Viope</a:t>
            </a:r>
            <a:endParaRPr lang="en-US" sz="1600" b="1" dirty="0" smtClean="0"/>
          </a:p>
          <a:p>
            <a:pPr lvl="1" eaLnBrk="1" hangingPunct="1">
              <a:lnSpc>
                <a:spcPct val="80000"/>
              </a:lnSpc>
            </a:pPr>
            <a:endParaRPr lang="fi-FI" sz="1600" b="1" dirty="0"/>
          </a:p>
          <a:p>
            <a:pPr lvl="1" eaLnBrk="1" hangingPunct="1">
              <a:lnSpc>
                <a:spcPct val="80000"/>
              </a:lnSpc>
            </a:pPr>
            <a:r>
              <a:rPr lang="fi-FI" sz="1600" b="1" dirty="0" smtClean="0"/>
              <a:t>Kirja: </a:t>
            </a:r>
            <a:r>
              <a:rPr lang="en-US" sz="1600" b="1" dirty="0"/>
              <a:t>Java 2 – </a:t>
            </a:r>
            <a:r>
              <a:rPr lang="en-US" sz="1600" b="1" dirty="0" err="1"/>
              <a:t>Ohjelmoinnin</a:t>
            </a:r>
            <a:r>
              <a:rPr lang="en-US" sz="1600" b="1" dirty="0"/>
              <a:t> </a:t>
            </a:r>
            <a:r>
              <a:rPr lang="en-US" sz="1600" b="1" dirty="0" err="1"/>
              <a:t>peruskirja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err="1"/>
              <a:t>Kosonen</a:t>
            </a:r>
            <a:r>
              <a:rPr lang="en-US" sz="1600" b="1" dirty="0"/>
              <a:t>, P., </a:t>
            </a:r>
            <a:r>
              <a:rPr lang="en-US" sz="1600" b="1" dirty="0" err="1"/>
              <a:t>Peltomäki</a:t>
            </a:r>
            <a:r>
              <a:rPr lang="en-US" sz="1600" b="1" dirty="0"/>
              <a:t>, J., </a:t>
            </a:r>
            <a:r>
              <a:rPr lang="en-US" sz="1600" b="1" dirty="0" err="1"/>
              <a:t>Silander</a:t>
            </a:r>
            <a:r>
              <a:rPr lang="en-US" sz="1600" b="1" dirty="0"/>
              <a:t>, S.</a:t>
            </a:r>
            <a:br>
              <a:rPr lang="en-US" sz="1600" b="1" dirty="0"/>
            </a:br>
            <a:r>
              <a:rPr lang="en-US" sz="1600" dirty="0"/>
              <a:t>2008, 4. </a:t>
            </a:r>
            <a:r>
              <a:rPr lang="en-US" sz="1600" dirty="0" err="1"/>
              <a:t>laitos</a:t>
            </a:r>
            <a:r>
              <a:rPr lang="en-US" sz="1600" dirty="0"/>
              <a:t>, 3. </a:t>
            </a:r>
            <a:r>
              <a:rPr lang="en-US" sz="1600" dirty="0" err="1"/>
              <a:t>painos</a:t>
            </a:r>
            <a:r>
              <a:rPr lang="en-US" sz="1600" dirty="0"/>
              <a:t> (</a:t>
            </a:r>
            <a:r>
              <a:rPr lang="en-US" sz="1600" dirty="0" err="1"/>
              <a:t>myös</a:t>
            </a:r>
            <a:r>
              <a:rPr lang="en-US" sz="1600" dirty="0"/>
              <a:t> </a:t>
            </a:r>
            <a:r>
              <a:rPr lang="en-US" sz="1600" dirty="0" err="1"/>
              <a:t>vanhemmat</a:t>
            </a:r>
            <a:r>
              <a:rPr lang="en-US" sz="1600" dirty="0"/>
              <a:t> </a:t>
            </a:r>
            <a:r>
              <a:rPr lang="en-US" sz="1600" dirty="0" err="1"/>
              <a:t>painokset</a:t>
            </a:r>
            <a:r>
              <a:rPr lang="en-US" sz="1600" dirty="0"/>
              <a:t> </a:t>
            </a:r>
            <a:r>
              <a:rPr lang="en-US" sz="1600" dirty="0" err="1"/>
              <a:t>käyvät</a:t>
            </a:r>
            <a:r>
              <a:rPr lang="en-US" sz="1600" dirty="0"/>
              <a:t>)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sz="1600" b="1" dirty="0" smtClean="0"/>
          </a:p>
          <a:p>
            <a:pPr lvl="1" eaLnBrk="1" hangingPunct="1">
              <a:lnSpc>
                <a:spcPct val="80000"/>
              </a:lnSpc>
            </a:pPr>
            <a:endParaRPr lang="fi-FI" sz="1600" b="1" dirty="0"/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fi-FI" sz="1600" b="1" dirty="0" smtClean="0"/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fi-FI" sz="1600" b="1" dirty="0" smtClean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4267200" cy="457200"/>
          </a:xfrm>
          <a:noFill/>
        </p:spPr>
        <p:txBody>
          <a:bodyPr/>
          <a:lstStyle/>
          <a:p>
            <a:r>
              <a:rPr lang="en-US" dirty="0" smtClean="0"/>
              <a:t>Laurea  |  Mika Stenberg (modified by Antonius Camara)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641893C-0906-4639-8B3E-6285FB164162}" type="datetime1">
              <a:rPr lang="fi-FI" smtClean="0"/>
              <a:t>1.9.2016</a:t>
            </a:fld>
            <a:endParaRPr lang="en-US" smtClean="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321B63-C486-4586-8E5C-9474705F85C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dirty="0" smtClean="0"/>
              <a:t>Kurssimateriaali</a:t>
            </a:r>
            <a:endParaRPr lang="en-US" dirty="0" smtClean="0"/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en-US" sz="2400" dirty="0" err="1" smtClean="0"/>
              <a:t>Toissijaiset</a:t>
            </a:r>
            <a:r>
              <a:rPr lang="en-US" sz="2400" dirty="0" smtClean="0"/>
              <a:t> </a:t>
            </a:r>
            <a:r>
              <a:rPr lang="en-US" sz="2400" dirty="0" err="1" smtClean="0"/>
              <a:t>lähteet</a:t>
            </a:r>
            <a:endParaRPr lang="en-US" sz="2400" dirty="0" smtClean="0"/>
          </a:p>
          <a:p>
            <a:pPr lvl="1" eaLnBrk="1" hangingPunct="1">
              <a:defRPr/>
            </a:pPr>
            <a:endParaRPr lang="fi-FI" sz="1800" b="1" dirty="0" smtClean="0"/>
          </a:p>
          <a:p>
            <a:pPr lvl="1" eaLnBrk="1" hangingPunct="1">
              <a:defRPr/>
            </a:pPr>
            <a:r>
              <a:rPr lang="fi-FI" sz="1800" b="1" dirty="0" smtClean="0"/>
              <a:t>Java </a:t>
            </a:r>
            <a:r>
              <a:rPr lang="fi-FI" sz="1800" b="1" dirty="0" err="1" smtClean="0"/>
              <a:t>Tutorial</a:t>
            </a:r>
            <a:r>
              <a:rPr lang="fi-FI" sz="1800" b="1" dirty="0" smtClean="0"/>
              <a:t/>
            </a:r>
            <a:br>
              <a:rPr lang="fi-FI" sz="1800" b="1" dirty="0" smtClean="0"/>
            </a:br>
            <a:r>
              <a:rPr lang="fi-FI" sz="1800" dirty="0" smtClean="0">
                <a:hlinkClick r:id="rId2"/>
              </a:rPr>
              <a:t>http://download.oracle.com/javase/tutorial/</a:t>
            </a:r>
            <a:endParaRPr lang="fi-FI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 eaLnBrk="1" hangingPunct="1">
              <a:defRPr/>
            </a:pPr>
            <a:r>
              <a:rPr lang="fi-FI" sz="1800" b="1" dirty="0" smtClean="0"/>
              <a:t>Java API</a:t>
            </a:r>
            <a:br>
              <a:rPr lang="fi-FI" sz="1800" b="1" dirty="0" smtClean="0"/>
            </a:br>
            <a:r>
              <a:rPr lang="fi-FI" sz="1800" dirty="0" smtClean="0">
                <a:hlinkClick r:id="rId3"/>
              </a:rPr>
              <a:t>http://download.oracle.com/javase/6/docs/api/</a:t>
            </a:r>
            <a:endParaRPr lang="fi-FI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 eaLnBrk="1" hangingPunct="1">
              <a:defRPr/>
            </a:pPr>
            <a:r>
              <a:rPr lang="fi-FI" sz="1800" b="1" dirty="0" err="1" smtClean="0"/>
              <a:t>Eclipse</a:t>
            </a:r>
            <a:r>
              <a:rPr lang="fi-FI" sz="1800" b="1" dirty="0" smtClean="0"/>
              <a:t> Help</a:t>
            </a:r>
            <a:br>
              <a:rPr lang="fi-FI" sz="1800" b="1" dirty="0" smtClean="0"/>
            </a:br>
            <a:r>
              <a:rPr lang="fi-FI" sz="1800" dirty="0" smtClean="0">
                <a:solidFill>
                  <a:schemeClr val="accent1">
                    <a:lumMod val="75000"/>
                  </a:schemeClr>
                </a:solidFill>
                <a:hlinkClick r:id="rId4"/>
              </a:rPr>
              <a:t>http://help.eclipse.org</a:t>
            </a:r>
            <a:endParaRPr lang="fi-FI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 eaLnBrk="1" hangingPunct="1">
              <a:defRPr/>
            </a:pPr>
            <a:r>
              <a:rPr lang="en-US" sz="1800" b="1" dirty="0" smtClean="0"/>
              <a:t>Google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hlinkClick r:id="rId5"/>
              </a:rPr>
              <a:t>http://www.google.fi</a:t>
            </a:r>
            <a:endParaRPr lang="en-US" sz="1800" dirty="0" smtClean="0"/>
          </a:p>
          <a:p>
            <a:pPr lvl="1" eaLnBrk="1" hangingPunct="1">
              <a:defRPr/>
            </a:pPr>
            <a:r>
              <a:rPr lang="en-US" sz="1800" b="1" dirty="0" err="1" smtClean="0"/>
              <a:t>Youtube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hlinkClick r:id="rId6"/>
              </a:rPr>
              <a:t>http://www.youtube.com</a:t>
            </a:r>
            <a:endParaRPr lang="en-US" sz="1800" dirty="0" smtClean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4267200" cy="457200"/>
          </a:xfrm>
          <a:noFill/>
        </p:spPr>
        <p:txBody>
          <a:bodyPr/>
          <a:lstStyle/>
          <a:p>
            <a:r>
              <a:rPr lang="en-US" dirty="0" smtClean="0"/>
              <a:t>Laurea  |  Mika Stenberg (modified by Antonius Camara)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13C59C9-EE4F-4065-8972-F709B9DD4C7F}" type="datetime1">
              <a:rPr lang="fi-FI" smtClean="0"/>
              <a:t>1.9.2016</a:t>
            </a:fld>
            <a:endParaRPr lang="en-US" smtClean="0"/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786AAB-7B53-41EC-89C4-FEEA51ED29BB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8437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i-FI" sz="5200" b="1" smtClean="0"/>
              <a:t>A</a:t>
            </a:r>
            <a:r>
              <a:rPr lang="fi-FI" sz="5200" smtClean="0"/>
              <a:t/>
            </a:r>
            <a:br>
              <a:rPr lang="fi-FI" sz="5200" smtClean="0"/>
            </a:br>
            <a:r>
              <a:rPr lang="fi-FI" sz="5200" smtClean="0"/>
              <a:t>Johdatus ohjelmointiin ja Java-ohjelmointikieleen</a:t>
            </a:r>
            <a:endParaRPr lang="en-US" sz="5200" smtClean="0"/>
          </a:p>
        </p:txBody>
      </p:sp>
      <p:sp>
        <p:nvSpPr>
          <p:cNvPr id="18438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i-FI" dirty="0" smtClean="0"/>
          </a:p>
          <a:p>
            <a:pPr eaLnBrk="1" hangingPunct="1"/>
            <a:r>
              <a:rPr lang="fi-FI" dirty="0" err="1" smtClean="0"/>
              <a:t>Viopen</a:t>
            </a:r>
            <a:r>
              <a:rPr lang="fi-FI" dirty="0" smtClean="0"/>
              <a:t> luvut 1&amp;3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4267200" cy="457200"/>
          </a:xfrm>
          <a:noFill/>
        </p:spPr>
        <p:txBody>
          <a:bodyPr/>
          <a:lstStyle/>
          <a:p>
            <a:r>
              <a:rPr lang="en-US" dirty="0" smtClean="0"/>
              <a:t>Laurea  |  Mika Stenberg (modified by Antonius Camara)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3BFB815-677D-44D5-B9E5-DDF7FAF108AB}" type="datetime1">
              <a:rPr lang="fi-FI" smtClean="0"/>
              <a:t>1.9.2016</a:t>
            </a:fld>
            <a:endParaRPr lang="en-US" smtClean="0"/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CE3F57-A0A1-4006-8A27-D916EDEBE52C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Ohjelmointi</a:t>
            </a:r>
            <a:endParaRPr lang="en-US" smtClean="0"/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i-FI" b="1" smtClean="0"/>
              <a:t>Ohjelmointi on ohjelmien tekemistä</a:t>
            </a:r>
          </a:p>
          <a:p>
            <a:pPr eaLnBrk="1" hangingPunct="1"/>
            <a:r>
              <a:rPr lang="fi-FI" smtClean="0"/>
              <a:t>Mikä on ohjelma?</a:t>
            </a:r>
          </a:p>
          <a:p>
            <a:pPr eaLnBrk="1" hangingPunct="1"/>
            <a:r>
              <a:rPr lang="fi-FI" smtClean="0"/>
              <a:t>Miten ohjelma toimii?</a:t>
            </a:r>
          </a:p>
          <a:p>
            <a:pPr eaLnBrk="1" hangingPunct="1"/>
            <a:r>
              <a:rPr lang="fi-FI" smtClean="0"/>
              <a:t>Mikä on ohjelmointikieli?</a:t>
            </a:r>
            <a:endParaRPr lang="en-US" smtClean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4267200" cy="457200"/>
          </a:xfrm>
          <a:noFill/>
        </p:spPr>
        <p:txBody>
          <a:bodyPr/>
          <a:lstStyle/>
          <a:p>
            <a:r>
              <a:rPr lang="en-US" dirty="0" smtClean="0"/>
              <a:t>Laurea  |  Mika Stenberg (modified by Antonius Camara)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DE26ADE-3FC4-4BCE-B707-3A5404383570}" type="datetime1">
              <a:rPr lang="fi-FI" smtClean="0"/>
              <a:t>1.9.2016</a:t>
            </a:fld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AD192A-9C39-41AB-B44C-89CF65B4839E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304800" y="838200"/>
            <a:ext cx="7924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i-FI" sz="2000"/>
          </a:p>
        </p:txBody>
      </p:sp>
      <p:sp>
        <p:nvSpPr>
          <p:cNvPr id="20486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Ohjelmat</a:t>
            </a:r>
          </a:p>
        </p:txBody>
      </p:sp>
      <p:sp>
        <p:nvSpPr>
          <p:cNvPr id="2048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15168" y="2060709"/>
            <a:ext cx="7104063" cy="669925"/>
          </a:xfrm>
        </p:spPr>
        <p:txBody>
          <a:bodyPr/>
          <a:lstStyle/>
          <a:p>
            <a:pPr eaLnBrk="1" hangingPunct="1"/>
            <a:r>
              <a:rPr lang="fi-FI" sz="2000" dirty="0" smtClean="0"/>
              <a:t>Ohjelmat (</a:t>
            </a:r>
            <a:r>
              <a:rPr lang="fi-FI" sz="2000" i="1" dirty="0" err="1" smtClean="0"/>
              <a:t>programs</a:t>
            </a:r>
            <a:r>
              <a:rPr lang="fi-FI" sz="2000" dirty="0" smtClean="0"/>
              <a:t>) ohjaavat laitteiden (tietokoneiden) toimintaa</a:t>
            </a:r>
          </a:p>
          <a:p>
            <a:pPr lvl="1" eaLnBrk="1" hangingPunct="1"/>
            <a:r>
              <a:rPr lang="fi-FI" sz="2000" dirty="0" smtClean="0"/>
              <a:t>Mobiililaiteet</a:t>
            </a:r>
          </a:p>
          <a:p>
            <a:pPr lvl="1" eaLnBrk="1" hangingPunct="1"/>
            <a:r>
              <a:rPr lang="fi-FI" sz="2000" dirty="0" smtClean="0"/>
              <a:t>Yleiskäyttöiset tietokoneet</a:t>
            </a:r>
          </a:p>
          <a:p>
            <a:pPr lvl="1" eaLnBrk="1" hangingPunct="1"/>
            <a:r>
              <a:rPr lang="fi-FI" sz="2000" dirty="0" smtClean="0"/>
              <a:t>Sulautetut järjestelmät (</a:t>
            </a:r>
            <a:r>
              <a:rPr lang="fi-FI" sz="2000" i="1" dirty="0" err="1" smtClean="0"/>
              <a:t>embedded</a:t>
            </a:r>
            <a:r>
              <a:rPr lang="fi-FI" sz="2000" i="1" dirty="0" smtClean="0"/>
              <a:t> </a:t>
            </a:r>
            <a:r>
              <a:rPr lang="fi-FI" sz="2000" i="1" dirty="0" err="1" smtClean="0"/>
              <a:t>systems</a:t>
            </a:r>
            <a:r>
              <a:rPr lang="fi-FI" sz="2000" dirty="0" smtClean="0"/>
              <a:t>), esim. pankkiautomaatit ja pesukoneet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4267200" cy="457200"/>
          </a:xfrm>
          <a:noFill/>
        </p:spPr>
        <p:txBody>
          <a:bodyPr/>
          <a:lstStyle/>
          <a:p>
            <a:r>
              <a:rPr lang="en-US" dirty="0" smtClean="0"/>
              <a:t>Laurea  |  Mika Stenberg (modified by Antonius Camara)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13EFE74-752E-4BE5-8A29-0EF4D7C870B1}" type="datetime1">
              <a:rPr lang="fi-FI" smtClean="0"/>
              <a:t>1.9.2016</a:t>
            </a:fld>
            <a:endParaRPr lang="en-US" smtClean="0"/>
          </a:p>
        </p:txBody>
      </p:sp>
      <p:sp>
        <p:nvSpPr>
          <p:cNvPr id="2150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B9FFF2-4B68-470D-8F3A-3A91ED622CFA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304800" y="838200"/>
            <a:ext cx="7924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i-FI" sz="2000"/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Ohjelmatyyppejä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fi-FI" sz="2300" dirty="0" smtClean="0"/>
              <a:t>Työpöytäsovellukset</a:t>
            </a:r>
            <a:endParaRPr lang="fi-FI" sz="2500" dirty="0" smtClean="0"/>
          </a:p>
          <a:p>
            <a:pPr lvl="1" eaLnBrk="1" hangingPunct="1"/>
            <a:r>
              <a:rPr lang="fi-FI" sz="2000" dirty="0" err="1" smtClean="0"/>
              <a:t>Minesweeper</a:t>
            </a:r>
            <a:endParaRPr lang="fi-FI" sz="2000" dirty="0" smtClean="0"/>
          </a:p>
          <a:p>
            <a:pPr lvl="1" eaLnBrk="1" hangingPunct="1"/>
            <a:r>
              <a:rPr lang="fi-FI" sz="2000" dirty="0" smtClean="0"/>
              <a:t>Media Player</a:t>
            </a:r>
          </a:p>
          <a:p>
            <a:pPr eaLnBrk="1" hangingPunct="1"/>
            <a:r>
              <a:rPr lang="fi-FI" sz="2400" dirty="0" smtClean="0"/>
              <a:t>Työvälineohjelmat</a:t>
            </a:r>
          </a:p>
          <a:p>
            <a:pPr lvl="1" eaLnBrk="1" hangingPunct="1"/>
            <a:r>
              <a:rPr lang="fi-FI" sz="2000" dirty="0" smtClean="0"/>
              <a:t>MS Word</a:t>
            </a:r>
          </a:p>
          <a:p>
            <a:pPr lvl="1" eaLnBrk="1" hangingPunct="1"/>
            <a:r>
              <a:rPr lang="fi-FI" sz="2000" dirty="0" smtClean="0"/>
              <a:t>Adobe Photoshop</a:t>
            </a:r>
          </a:p>
          <a:p>
            <a:pPr eaLnBrk="1" hangingPunct="1"/>
            <a:r>
              <a:rPr lang="fi-FI" sz="2300" dirty="0" smtClean="0"/>
              <a:t>Verkkosovellukset</a:t>
            </a:r>
          </a:p>
          <a:p>
            <a:pPr lvl="1" eaLnBrk="1" hangingPunct="1"/>
            <a:r>
              <a:rPr lang="fi-FI" sz="2000" dirty="0" smtClean="0"/>
              <a:t>Optima</a:t>
            </a:r>
          </a:p>
          <a:p>
            <a:pPr lvl="1" eaLnBrk="1" hangingPunct="1"/>
            <a:r>
              <a:rPr lang="fi-FI" sz="2000" dirty="0" smtClean="0"/>
              <a:t>Verkkokauppa</a:t>
            </a:r>
          </a:p>
          <a:p>
            <a:pPr eaLnBrk="1" hangingPunct="1"/>
            <a:r>
              <a:rPr lang="fi-FI" sz="2300" dirty="0" smtClean="0"/>
              <a:t>Mobiilisovellukset</a:t>
            </a:r>
            <a:endParaRPr lang="fi-FI" sz="2300" dirty="0" smtClean="0"/>
          </a:p>
          <a:p>
            <a:pPr lvl="1" eaLnBrk="1" hangingPunct="1"/>
            <a:r>
              <a:rPr lang="fi-FI" sz="2000" dirty="0" smtClean="0"/>
              <a:t>Applikaatio (</a:t>
            </a:r>
            <a:r>
              <a:rPr lang="fi-FI" sz="2000" dirty="0" err="1" smtClean="0"/>
              <a:t>natiivi</a:t>
            </a:r>
            <a:r>
              <a:rPr lang="fi-FI" sz="2000" dirty="0" smtClean="0"/>
              <a:t>, </a:t>
            </a:r>
            <a:r>
              <a:rPr lang="fi-FI" sz="2000" dirty="0" err="1" smtClean="0"/>
              <a:t>hybriidi</a:t>
            </a:r>
            <a:r>
              <a:rPr lang="fi-FI" sz="2000" dirty="0" smtClean="0"/>
              <a:t>)</a:t>
            </a:r>
            <a:endParaRPr lang="fi-FI" sz="200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fi-FI" sz="2300" dirty="0" smtClean="0"/>
              <a:t>Käyttöjärjestelmät</a:t>
            </a:r>
          </a:p>
          <a:p>
            <a:pPr lvl="1" eaLnBrk="1" hangingPunct="1"/>
            <a:r>
              <a:rPr lang="fi-FI" sz="2000" dirty="0" smtClean="0"/>
              <a:t>Windows</a:t>
            </a:r>
          </a:p>
          <a:p>
            <a:pPr lvl="1" eaLnBrk="1" hangingPunct="1"/>
            <a:r>
              <a:rPr lang="fi-FI" sz="2000" dirty="0" smtClean="0"/>
              <a:t>Mac OS X</a:t>
            </a:r>
          </a:p>
          <a:p>
            <a:pPr eaLnBrk="1" hangingPunct="1"/>
            <a:r>
              <a:rPr lang="fi-FI" sz="2400" dirty="0" smtClean="0"/>
              <a:t>Komentoriviohjelmat</a:t>
            </a:r>
          </a:p>
          <a:p>
            <a:pPr lvl="1" eaLnBrk="1" hangingPunct="1"/>
            <a:r>
              <a:rPr lang="fi-FI" sz="2000" dirty="0" err="1" smtClean="0"/>
              <a:t>ping</a:t>
            </a:r>
            <a:endParaRPr lang="fi-FI" sz="2000" dirty="0" smtClean="0"/>
          </a:p>
          <a:p>
            <a:pPr lvl="1" eaLnBrk="1" hangingPunct="1"/>
            <a:r>
              <a:rPr lang="fi-FI" sz="2000" dirty="0" err="1" smtClean="0"/>
              <a:t>tracert</a:t>
            </a:r>
            <a:endParaRPr lang="fi-FI" sz="2100" dirty="0" smtClean="0"/>
          </a:p>
          <a:p>
            <a:pPr eaLnBrk="1" hangingPunct="1"/>
            <a:r>
              <a:rPr lang="fi-FI" sz="2300" dirty="0" smtClean="0"/>
              <a:t>Ajurit</a:t>
            </a:r>
          </a:p>
          <a:p>
            <a:pPr lvl="1" eaLnBrk="1" hangingPunct="1"/>
            <a:r>
              <a:rPr lang="fi-FI" sz="2000" dirty="0" smtClean="0"/>
              <a:t>Tulostimen ajuri</a:t>
            </a:r>
          </a:p>
          <a:p>
            <a:pPr lvl="1" eaLnBrk="1" hangingPunct="1"/>
            <a:r>
              <a:rPr lang="fi-FI" sz="2000" dirty="0" smtClean="0"/>
              <a:t>Näytönohjaimen ajuri</a:t>
            </a:r>
          </a:p>
          <a:p>
            <a:pPr eaLnBrk="1" hangingPunct="1"/>
            <a:endParaRPr lang="en-US" sz="2400" dirty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4267200" cy="457200"/>
          </a:xfrm>
          <a:noFill/>
        </p:spPr>
        <p:txBody>
          <a:bodyPr/>
          <a:lstStyle/>
          <a:p>
            <a:r>
              <a:rPr lang="en-US" dirty="0" smtClean="0"/>
              <a:t>Laurea  |  Mika Stenberg (modified by Antonius Camara)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2" grpId="0" build="p"/>
      <p:bldP spid="25293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61BD88A-38EF-457F-899F-31691F1004EC}" type="datetime1">
              <a:rPr lang="fi-FI" smtClean="0"/>
              <a:t>1.9.2016</a:t>
            </a:fld>
            <a:endParaRPr lang="en-US" smtClean="0"/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Laurea  |  Mika Stenberg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98013F-DFA8-410D-A492-5A526CC57A4B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Konekieli ja ohjelmointikieli</a:t>
            </a:r>
            <a:endParaRPr lang="en-US" smtClean="0"/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i-FI" dirty="0" smtClean="0"/>
              <a:t>Kone ymmärtää vain ”nollia ja ykkösiä”</a:t>
            </a:r>
          </a:p>
          <a:p>
            <a:pPr eaLnBrk="1" hangingPunct="1">
              <a:lnSpc>
                <a:spcPct val="90000"/>
              </a:lnSpc>
            </a:pPr>
            <a:r>
              <a:rPr lang="fi-FI" dirty="0" smtClean="0"/>
              <a:t>Ihmisen on työlästä kirjoittaa nollista ja ykkösistä koostuvaa ohjelmaa</a:t>
            </a:r>
          </a:p>
          <a:p>
            <a:pPr eaLnBrk="1" hangingPunct="1">
              <a:lnSpc>
                <a:spcPct val="90000"/>
              </a:lnSpc>
            </a:pPr>
            <a:r>
              <a:rPr lang="fi-FI" dirty="0" smtClean="0"/>
              <a:t>On kehitetty ohjelmointikieliä, joissa on omia kielioppeja</a:t>
            </a:r>
          </a:p>
          <a:p>
            <a:pPr eaLnBrk="1" hangingPunct="1">
              <a:lnSpc>
                <a:spcPct val="90000"/>
              </a:lnSpc>
            </a:pPr>
            <a:r>
              <a:rPr lang="fi-FI" dirty="0" smtClean="0"/>
              <a:t>Ohjelmointikielet voidaan kääntää tai tulkata konekielelle</a:t>
            </a:r>
          </a:p>
          <a:p>
            <a:pPr eaLnBrk="1" hangingPunct="1">
              <a:lnSpc>
                <a:spcPct val="90000"/>
              </a:lnSpc>
            </a:pPr>
            <a:r>
              <a:rPr lang="fi-FI" dirty="0" smtClean="0"/>
              <a:t>Ohjelmointikielillä voidaan siis määrätä kone tekemään jotain helposti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3B17173-6556-4348-994B-CE08AF79596A}" type="datetime1">
              <a:rPr lang="fi-FI" smtClean="0"/>
              <a:t>1.9.2016</a:t>
            </a:fld>
            <a:endParaRPr lang="en-US" smtClean="0"/>
          </a:p>
        </p:txBody>
      </p:sp>
      <p:sp>
        <p:nvSpPr>
          <p:cNvPr id="2765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2765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5F3666-8296-45E2-8B89-7553E336D312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Erilaisia ohjelmointikieliä</a:t>
            </a:r>
            <a:endParaRPr lang="en-US" smtClean="0"/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fi-FI" sz="2400" smtClean="0"/>
              <a:t>Java</a:t>
            </a:r>
          </a:p>
          <a:p>
            <a:pPr eaLnBrk="1" hangingPunct="1"/>
            <a:r>
              <a:rPr lang="fi-FI" sz="2400" smtClean="0"/>
              <a:t>PHP</a:t>
            </a:r>
          </a:p>
          <a:p>
            <a:pPr eaLnBrk="1" hangingPunct="1"/>
            <a:r>
              <a:rPr lang="fi-FI" sz="2400" smtClean="0"/>
              <a:t>Perl</a:t>
            </a:r>
          </a:p>
          <a:p>
            <a:pPr eaLnBrk="1" hangingPunct="1"/>
            <a:r>
              <a:rPr lang="fi-FI" sz="2400" smtClean="0"/>
              <a:t>C</a:t>
            </a:r>
          </a:p>
          <a:p>
            <a:pPr eaLnBrk="1" hangingPunct="1"/>
            <a:r>
              <a:rPr lang="fi-FI" sz="2400" smtClean="0"/>
              <a:t>C++</a:t>
            </a:r>
          </a:p>
          <a:p>
            <a:pPr eaLnBrk="1" hangingPunct="1"/>
            <a:r>
              <a:rPr lang="fi-FI" sz="2400" smtClean="0"/>
              <a:t>C#</a:t>
            </a:r>
          </a:p>
          <a:p>
            <a:pPr eaLnBrk="1" hangingPunct="1"/>
            <a:r>
              <a:rPr lang="fi-FI" sz="2400" smtClean="0"/>
              <a:t>Delphi</a:t>
            </a:r>
          </a:p>
          <a:p>
            <a:pPr eaLnBrk="1" hangingPunct="1"/>
            <a:r>
              <a:rPr lang="fi-FI" sz="2400" smtClean="0"/>
              <a:t>assembly</a:t>
            </a:r>
            <a:endParaRPr lang="en-US" sz="2400" smtClean="0"/>
          </a:p>
          <a:p>
            <a:pPr eaLnBrk="1" hangingPunct="1"/>
            <a:endParaRPr lang="fi-FI" sz="2400" smtClean="0"/>
          </a:p>
        </p:txBody>
      </p:sp>
      <p:sp>
        <p:nvSpPr>
          <p:cNvPr id="27655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fi-FI" sz="2400" smtClean="0"/>
              <a:t>Lisp</a:t>
            </a:r>
          </a:p>
          <a:p>
            <a:pPr eaLnBrk="1" hangingPunct="1"/>
            <a:r>
              <a:rPr lang="fi-FI" sz="2400" smtClean="0"/>
              <a:t>Visual Basic</a:t>
            </a:r>
          </a:p>
          <a:p>
            <a:pPr eaLnBrk="1" hangingPunct="1"/>
            <a:r>
              <a:rPr lang="fi-FI" sz="2400" smtClean="0"/>
              <a:t>Python</a:t>
            </a:r>
          </a:p>
          <a:p>
            <a:pPr eaLnBrk="1" hangingPunct="1"/>
            <a:r>
              <a:rPr lang="fi-FI" sz="2400" smtClean="0"/>
              <a:t>Ruby</a:t>
            </a:r>
          </a:p>
          <a:p>
            <a:pPr eaLnBrk="1" hangingPunct="1"/>
            <a:r>
              <a:rPr lang="fi-FI" sz="2400" smtClean="0"/>
              <a:t>JavaScript</a:t>
            </a:r>
          </a:p>
          <a:p>
            <a:pPr eaLnBrk="1" hangingPunct="1"/>
            <a:r>
              <a:rPr lang="fi-FI" sz="2400" smtClean="0"/>
              <a:t>BASIC</a:t>
            </a:r>
          </a:p>
          <a:p>
            <a:pPr eaLnBrk="1" hangingPunct="1"/>
            <a:r>
              <a:rPr lang="fi-FI" sz="2400" smtClean="0"/>
              <a:t>Ruby</a:t>
            </a:r>
          </a:p>
          <a:p>
            <a:pPr eaLnBrk="1" hangingPunct="1"/>
            <a:r>
              <a:rPr lang="fi-FI" sz="2400" smtClean="0"/>
              <a:t>COBOL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F1C84B2-971B-421D-9860-EA6B197BE5A7}" type="datetime1">
              <a:rPr lang="fi-FI" smtClean="0"/>
              <a:t>1.9.2016</a:t>
            </a:fld>
            <a:endParaRPr lang="en-US" smtClean="0"/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A0A9BC-D504-4AB7-A6BD-F5F896780FE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Agenda</a:t>
            </a:r>
            <a:endParaRPr lang="en-US" smtClean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fi-FI" sz="2000" b="1" dirty="0" smtClean="0"/>
          </a:p>
          <a:p>
            <a:pPr eaLnBrk="1" hangingPunct="1"/>
            <a:r>
              <a:rPr lang="fi-FI" sz="2000" b="1" dirty="0" smtClean="0"/>
              <a:t>Kurssin esittely</a:t>
            </a:r>
          </a:p>
          <a:p>
            <a:pPr eaLnBrk="1" hangingPunct="1"/>
            <a:endParaRPr lang="fi-FI" sz="2000" b="1" dirty="0" smtClean="0"/>
          </a:p>
          <a:p>
            <a:pPr eaLnBrk="1" hangingPunct="1"/>
            <a:r>
              <a:rPr lang="fi-FI" sz="2000" b="1" dirty="0" smtClean="0"/>
              <a:t>Johdatus ohjelmointiin ja</a:t>
            </a:r>
            <a:br>
              <a:rPr lang="fi-FI" sz="2000" b="1" dirty="0" smtClean="0"/>
            </a:br>
            <a:r>
              <a:rPr lang="fi-FI" sz="2000" b="1" dirty="0" smtClean="0"/>
              <a:t>Java-ohjelmointikieleen</a:t>
            </a:r>
          </a:p>
          <a:p>
            <a:pPr eaLnBrk="1" hangingPunct="1"/>
            <a:endParaRPr lang="fi-FI" sz="2000" b="1" dirty="0" smtClean="0"/>
          </a:p>
          <a:p>
            <a:pPr eaLnBrk="1" hangingPunct="1"/>
            <a:r>
              <a:rPr lang="fi-FI" sz="2000" b="1" dirty="0" err="1" smtClean="0"/>
              <a:t>Viope</a:t>
            </a:r>
            <a:endParaRPr lang="fi-FI" sz="2000" b="1" dirty="0" smtClean="0"/>
          </a:p>
          <a:p>
            <a:pPr eaLnBrk="1" hangingPunct="1"/>
            <a:endParaRPr lang="fi-FI" sz="2000" b="1" dirty="0"/>
          </a:p>
          <a:p>
            <a:pPr eaLnBrk="1" hangingPunct="1"/>
            <a:r>
              <a:rPr lang="fi-FI" sz="2000" b="1" dirty="0" smtClean="0"/>
              <a:t>Kehittämisharjoitus</a:t>
            </a:r>
            <a:endParaRPr lang="en-US" sz="2000" b="1" dirty="0" smtClean="0"/>
          </a:p>
        </p:txBody>
      </p:sp>
      <p:pic>
        <p:nvPicPr>
          <p:cNvPr id="6151" name="Picture 7" descr="C:\Documents and Settings\jaaleik\Local Settings\Temporary Internet Files\Content.IE5\ULUKRTTA\MC90044206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1828800"/>
            <a:ext cx="3016250" cy="2786197"/>
          </a:xfrm>
          <a:prstGeom prst="rect">
            <a:avLst/>
          </a:prstGeom>
          <a:noFill/>
        </p:spPr>
      </p:pic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4267200" cy="457200"/>
          </a:xfrm>
          <a:noFill/>
        </p:spPr>
        <p:txBody>
          <a:bodyPr/>
          <a:lstStyle/>
          <a:p>
            <a:r>
              <a:rPr lang="en-US" dirty="0" smtClean="0"/>
              <a:t>Laurea  |  Mika Stenberg (modified by Antonius Camara)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B180F2B-5169-410F-9945-F1FF9218995F}" type="datetime1">
              <a:rPr lang="fi-FI" smtClean="0"/>
              <a:t>1.9.2016</a:t>
            </a:fld>
            <a:endParaRPr lang="en-US" smtClean="0"/>
          </a:p>
        </p:txBody>
      </p:sp>
      <p:sp>
        <p:nvSpPr>
          <p:cNvPr id="2867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286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34D85E-69DA-4350-9915-CA4E4CB7269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Java</a:t>
            </a:r>
            <a:endParaRPr lang="en-US" smtClean="0"/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i-FI" sz="1800" dirty="0" smtClean="0"/>
              <a:t>Java on Sun Microsystemsin johdolla 1990-luvulta alkaen kehitetty ohjelmointikieli</a:t>
            </a:r>
          </a:p>
          <a:p>
            <a:pPr eaLnBrk="1" hangingPunct="1">
              <a:lnSpc>
                <a:spcPct val="90000"/>
              </a:lnSpc>
            </a:pPr>
            <a:r>
              <a:rPr lang="fi-FI" sz="1800" dirty="0" smtClean="0"/>
              <a:t>Nykyisin Oraclen omistuksessa</a:t>
            </a:r>
          </a:p>
          <a:p>
            <a:pPr eaLnBrk="1" hangingPunct="1">
              <a:lnSpc>
                <a:spcPct val="90000"/>
              </a:lnSpc>
            </a:pPr>
            <a:r>
              <a:rPr lang="fi-FI" sz="1800" dirty="0" smtClean="0"/>
              <a:t>Java-kielellä voidaan tehdä ohjelmia työpöydälle, </a:t>
            </a:r>
            <a:r>
              <a:rPr lang="fi-FI" sz="1800" dirty="0" err="1" smtClean="0"/>
              <a:t>webbiin</a:t>
            </a:r>
            <a:r>
              <a:rPr lang="fi-FI" sz="1800" dirty="0" smtClean="0"/>
              <a:t>, </a:t>
            </a:r>
            <a:r>
              <a:rPr lang="fi-FI" sz="1800" dirty="0" err="1" smtClean="0"/>
              <a:t>mobiililaitteisiin</a:t>
            </a:r>
            <a:r>
              <a:rPr lang="fi-FI" sz="1800" dirty="0" smtClean="0"/>
              <a:t>, pesukoneisiin, pankkeihin,…</a:t>
            </a:r>
          </a:p>
          <a:p>
            <a:pPr eaLnBrk="1" hangingPunct="1">
              <a:lnSpc>
                <a:spcPct val="90000"/>
              </a:lnSpc>
            </a:pPr>
            <a:r>
              <a:rPr lang="fi-FI" sz="1800" dirty="0" smtClean="0"/>
              <a:t>Java nousi nopeasti suureen suosioon</a:t>
            </a:r>
          </a:p>
          <a:p>
            <a:pPr eaLnBrk="1" hangingPunct="1">
              <a:lnSpc>
                <a:spcPct val="90000"/>
              </a:lnSpc>
            </a:pPr>
            <a:r>
              <a:rPr lang="fi-FI" sz="1800" dirty="0" smtClean="0"/>
              <a:t>Työmarkkinoilla tarvitaan paljon Java-kieltä osaavia ohjelmoijia</a:t>
            </a:r>
            <a:endParaRPr lang="en-US" sz="1800" dirty="0" smtClean="0"/>
          </a:p>
        </p:txBody>
      </p:sp>
      <p:pic>
        <p:nvPicPr>
          <p:cNvPr id="28679" name="Picture 4" descr="322pxJava_Logo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449888" y="1524000"/>
            <a:ext cx="2435225" cy="45307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68FBA76-4D57-4F49-AF93-4DD967672804}" type="datetime1">
              <a:rPr lang="fi-FI" smtClean="0"/>
              <a:t>1.9.2016</a:t>
            </a:fld>
            <a:endParaRPr lang="en-US" smtClean="0"/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2A7E30-25EC-4A9B-BEF5-35071D2B4D16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z="3800" dirty="0" smtClean="0"/>
              <a:t>Ohjelman kirjoittaminen, kääntäminen ja tulkkaaminen</a:t>
            </a:r>
            <a:endParaRPr lang="en-US" sz="3800" dirty="0" smtClean="0"/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i-FI" sz="2000" dirty="0" smtClean="0"/>
              <a:t>Lähdekoodi kirjoitetaan Javan kieliopin (eli syntaksin) mukaisesti tiedostoon </a:t>
            </a:r>
            <a:r>
              <a:rPr lang="fi-FI" sz="2000" dirty="0" err="1" smtClean="0"/>
              <a:t>Ohjelmani.java</a:t>
            </a:r>
            <a:endParaRPr lang="fi-FI" sz="2000" dirty="0" smtClean="0"/>
          </a:p>
          <a:p>
            <a:pPr eaLnBrk="1" hangingPunct="1"/>
            <a:endParaRPr lang="fi-FI" sz="2000" dirty="0" smtClean="0"/>
          </a:p>
          <a:p>
            <a:pPr eaLnBrk="1" hangingPunct="1"/>
            <a:endParaRPr lang="fi-FI" sz="2000" dirty="0" smtClean="0"/>
          </a:p>
          <a:p>
            <a:pPr eaLnBrk="1" hangingPunct="1"/>
            <a:endParaRPr lang="fi-FI" sz="2400" dirty="0" smtClean="0"/>
          </a:p>
          <a:p>
            <a:pPr eaLnBrk="1" hangingPunct="1"/>
            <a:endParaRPr lang="fi-FI" sz="2400" dirty="0" smtClean="0"/>
          </a:p>
          <a:p>
            <a:pPr eaLnBrk="1" hangingPunct="1"/>
            <a:r>
              <a:rPr lang="fi-FI" sz="2000" dirty="0" smtClean="0"/>
              <a:t>Lähdekoodi käännetään tavukoodiksi komennolla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i-FI" sz="2000" b="1" dirty="0" err="1" smtClean="0">
                <a:latin typeface="Lucida Console" pitchFamily="49" charset="0"/>
              </a:rPr>
              <a:t>javac</a:t>
            </a:r>
            <a:r>
              <a:rPr lang="fi-FI" sz="2000" b="1" dirty="0" smtClean="0">
                <a:latin typeface="Lucida Console" pitchFamily="49" charset="0"/>
              </a:rPr>
              <a:t> </a:t>
            </a:r>
            <a:r>
              <a:rPr lang="fi-FI" sz="2000" b="1" dirty="0" err="1" smtClean="0">
                <a:latin typeface="Lucida Console" pitchFamily="49" charset="0"/>
              </a:rPr>
              <a:t>Ohjelmani.java</a:t>
            </a:r>
            <a:endParaRPr lang="fi-FI" sz="2000" b="1" dirty="0" smtClean="0">
              <a:latin typeface="Lucida Console" pitchFamily="49" charset="0"/>
            </a:endParaRPr>
          </a:p>
          <a:p>
            <a:pPr eaLnBrk="1" hangingPunct="1"/>
            <a:r>
              <a:rPr lang="fi-FI" sz="2000" dirty="0" smtClean="0"/>
              <a:t>Hakemistoon muodostui uusi tiedosto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i-FI" sz="2000" b="1" dirty="0" err="1" smtClean="0">
                <a:latin typeface="Lucida Console" pitchFamily="49" charset="0"/>
              </a:rPr>
              <a:t>Ohjelmani.class</a:t>
            </a:r>
            <a:endParaRPr lang="fi-FI" sz="2000" b="1" dirty="0" smtClean="0">
              <a:latin typeface="Lucida Console" pitchFamily="49" charset="0"/>
            </a:endParaRPr>
          </a:p>
          <a:p>
            <a:pPr eaLnBrk="1" hangingPunct="1"/>
            <a:r>
              <a:rPr lang="fi-FI" sz="2000" dirty="0" smtClean="0"/>
              <a:t>Tavukoodi ajetaan Java-tulkin avulla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i-FI" sz="2000" b="1" dirty="0" err="1" smtClean="0">
                <a:latin typeface="Lucida Console" pitchFamily="49" charset="0"/>
              </a:rPr>
              <a:t>java</a:t>
            </a:r>
            <a:r>
              <a:rPr lang="fi-FI" sz="2000" b="1" dirty="0" smtClean="0">
                <a:latin typeface="Lucida Console" pitchFamily="49" charset="0"/>
              </a:rPr>
              <a:t> Ohjelmani</a:t>
            </a:r>
            <a:endParaRPr lang="en-US" sz="2000" b="1" dirty="0" smtClean="0">
              <a:latin typeface="Lucida Console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2000" b="1" dirty="0" smtClean="0">
              <a:latin typeface="Lucida Console" pitchFamily="49" charset="0"/>
            </a:endParaRPr>
          </a:p>
        </p:txBody>
      </p:sp>
      <p:sp>
        <p:nvSpPr>
          <p:cNvPr id="29703" name="Text Box 4"/>
          <p:cNvSpPr txBox="1">
            <a:spLocks noChangeArrowheads="1"/>
          </p:cNvSpPr>
          <p:nvPr/>
        </p:nvSpPr>
        <p:spPr bwMode="auto">
          <a:xfrm>
            <a:off x="914400" y="2344738"/>
            <a:ext cx="6858000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0000">
            <a:spAutoFit/>
          </a:bodyPr>
          <a:lstStyle/>
          <a:p>
            <a:pPr>
              <a:defRPr/>
            </a:pPr>
            <a:r>
              <a:rPr lang="fi-FI" dirty="0" err="1"/>
              <a:t>public</a:t>
            </a:r>
            <a:r>
              <a:rPr lang="fi-FI" dirty="0"/>
              <a:t> </a:t>
            </a:r>
            <a:r>
              <a:rPr lang="fi-FI" dirty="0" err="1"/>
              <a:t>class</a:t>
            </a:r>
            <a:r>
              <a:rPr lang="fi-FI" dirty="0"/>
              <a:t> Ohjelmani {</a:t>
            </a:r>
          </a:p>
          <a:p>
            <a:pPr>
              <a:defRPr/>
            </a:pPr>
            <a:r>
              <a:rPr lang="fi-FI" dirty="0"/>
              <a:t> </a:t>
            </a:r>
            <a:r>
              <a:rPr lang="fi-FI" dirty="0" smtClean="0"/>
              <a:t>	</a:t>
            </a:r>
            <a:r>
              <a:rPr lang="fi-FI" dirty="0" err="1" smtClean="0"/>
              <a:t>public</a:t>
            </a:r>
            <a:r>
              <a:rPr lang="fi-FI" dirty="0" smtClean="0"/>
              <a:t> </a:t>
            </a:r>
            <a:r>
              <a:rPr lang="fi-FI" dirty="0" err="1"/>
              <a:t>static</a:t>
            </a:r>
            <a:r>
              <a:rPr lang="fi-FI" dirty="0"/>
              <a:t> </a:t>
            </a:r>
            <a:r>
              <a:rPr lang="fi-FI" dirty="0" err="1"/>
              <a:t>void</a:t>
            </a:r>
            <a:r>
              <a:rPr lang="fi-FI" dirty="0"/>
              <a:t> main(</a:t>
            </a:r>
            <a:r>
              <a:rPr lang="fi-FI" dirty="0" err="1"/>
              <a:t>String</a:t>
            </a:r>
            <a:r>
              <a:rPr lang="fi-FI" dirty="0"/>
              <a:t>[] </a:t>
            </a:r>
            <a:r>
              <a:rPr lang="fi-FI" dirty="0" err="1"/>
              <a:t>args</a:t>
            </a:r>
            <a:r>
              <a:rPr lang="fi-FI" dirty="0" smtClean="0"/>
              <a:t>) {</a:t>
            </a:r>
          </a:p>
          <a:p>
            <a:pPr>
              <a:defRPr/>
            </a:pPr>
            <a:r>
              <a:rPr lang="fi-FI" b="1" dirty="0" smtClean="0"/>
              <a:t>		 </a:t>
            </a:r>
            <a:r>
              <a:rPr lang="fi-FI" b="1" dirty="0" err="1" smtClean="0"/>
              <a:t>System.out.println</a:t>
            </a:r>
            <a:r>
              <a:rPr lang="fi-FI" b="1" dirty="0"/>
              <a:t>(”Heipparallaa”);</a:t>
            </a:r>
          </a:p>
          <a:p>
            <a:pPr>
              <a:defRPr/>
            </a:pPr>
            <a:r>
              <a:rPr lang="fi-FI" dirty="0" smtClean="0"/>
              <a:t>	}</a:t>
            </a:r>
            <a:endParaRPr lang="fi-FI" dirty="0"/>
          </a:p>
          <a:p>
            <a:pPr>
              <a:defRPr/>
            </a:pPr>
            <a:r>
              <a:rPr lang="fi-FI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F204D6E-EF62-42F8-8916-77E51B871069}" type="datetime1">
              <a:rPr lang="fi-FI" smtClean="0"/>
              <a:t>1.9.2016</a:t>
            </a:fld>
            <a:endParaRPr lang="en-US" smtClean="0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0905C8-DC40-4E12-9716-5F6F44C9F2F1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z="3800" smtClean="0"/>
              <a:t>Lähdekoodin ja tavukoodin kautta konekielelle</a:t>
            </a:r>
            <a:endParaRPr lang="en-US" sz="3800" smtClean="0"/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i-FI" smtClean="0"/>
              <a:t>Ohjelmani.java on lähdekoodia</a:t>
            </a:r>
          </a:p>
          <a:p>
            <a:pPr eaLnBrk="1" hangingPunct="1"/>
            <a:r>
              <a:rPr lang="fi-FI" smtClean="0"/>
              <a:t>Ohjelmani.class on tavukoodia</a:t>
            </a:r>
          </a:p>
          <a:p>
            <a:pPr eaLnBrk="1" hangingPunct="1"/>
            <a:r>
              <a:rPr lang="fi-FI" smtClean="0"/>
              <a:t>java-komento tulkkaa tavukoodin konekielelle ajonaikaisesti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37FCB9C-E678-413F-8F15-BA963F94D8DE}" type="datetime1">
              <a:rPr lang="fi-FI" smtClean="0"/>
              <a:t>1.9.2016</a:t>
            </a:fld>
            <a:endParaRPr lang="en-US" smtClean="0"/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E050DD-0B50-403D-BF2A-7397791615EA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Java-ohjelman muodostaminen</a:t>
            </a:r>
            <a:endParaRPr lang="en-US" smtClean="0"/>
          </a:p>
        </p:txBody>
      </p:sp>
      <p:sp>
        <p:nvSpPr>
          <p:cNvPr id="31750" name="Text Box 3"/>
          <p:cNvSpPr txBox="1">
            <a:spLocks noChangeArrowheads="1"/>
          </p:cNvSpPr>
          <p:nvPr/>
        </p:nvSpPr>
        <p:spPr bwMode="auto">
          <a:xfrm>
            <a:off x="609600" y="3200400"/>
            <a:ext cx="1524000" cy="3667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fi-FI" dirty="0"/>
              <a:t>lähdekoodi</a:t>
            </a:r>
            <a:endParaRPr lang="en-US" dirty="0"/>
          </a:p>
        </p:txBody>
      </p:sp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2743200" y="3200400"/>
            <a:ext cx="1308100" cy="3667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i-FI" dirty="0"/>
              <a:t>tavukoodi</a:t>
            </a:r>
            <a:endParaRPr lang="en-US" dirty="0"/>
          </a:p>
        </p:txBody>
      </p:sp>
      <p:sp>
        <p:nvSpPr>
          <p:cNvPr id="31752" name="Text Box 5"/>
          <p:cNvSpPr txBox="1">
            <a:spLocks noChangeArrowheads="1"/>
          </p:cNvSpPr>
          <p:nvPr/>
        </p:nvSpPr>
        <p:spPr bwMode="auto">
          <a:xfrm>
            <a:off x="6096000" y="2057400"/>
            <a:ext cx="2282825" cy="641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i-FI" dirty="0"/>
              <a:t>Windowsin</a:t>
            </a:r>
          </a:p>
          <a:p>
            <a:pPr algn="ctr">
              <a:defRPr/>
            </a:pPr>
            <a:r>
              <a:rPr lang="fi-FI" dirty="0"/>
              <a:t>Java-virtuaalikone</a:t>
            </a:r>
            <a:endParaRPr lang="en-US" dirty="0"/>
          </a:p>
        </p:txBody>
      </p:sp>
      <p:sp>
        <p:nvSpPr>
          <p:cNvPr id="31753" name="Text Box 6"/>
          <p:cNvSpPr txBox="1">
            <a:spLocks noChangeArrowheads="1"/>
          </p:cNvSpPr>
          <p:nvPr/>
        </p:nvSpPr>
        <p:spPr bwMode="auto">
          <a:xfrm>
            <a:off x="6096000" y="3048000"/>
            <a:ext cx="2282825" cy="641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i-FI" dirty="0"/>
              <a:t>Linuxin</a:t>
            </a:r>
          </a:p>
          <a:p>
            <a:pPr algn="ctr">
              <a:defRPr/>
            </a:pPr>
            <a:r>
              <a:rPr lang="fi-FI" dirty="0"/>
              <a:t>Java-virtuaalikone</a:t>
            </a:r>
            <a:endParaRPr lang="en-US" dirty="0"/>
          </a:p>
        </p:txBody>
      </p:sp>
      <p:sp>
        <p:nvSpPr>
          <p:cNvPr id="31754" name="Text Box 7"/>
          <p:cNvSpPr txBox="1">
            <a:spLocks noChangeArrowheads="1"/>
          </p:cNvSpPr>
          <p:nvPr/>
        </p:nvSpPr>
        <p:spPr bwMode="auto">
          <a:xfrm>
            <a:off x="6096000" y="4038600"/>
            <a:ext cx="2282825" cy="641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i-FI" dirty="0"/>
              <a:t>Mac OS X:n</a:t>
            </a:r>
          </a:p>
          <a:p>
            <a:pPr algn="ctr">
              <a:defRPr/>
            </a:pPr>
            <a:r>
              <a:rPr lang="fi-FI" dirty="0"/>
              <a:t>Java-virtuaalikone</a:t>
            </a:r>
            <a:endParaRPr lang="en-US" dirty="0"/>
          </a:p>
        </p:txBody>
      </p:sp>
      <p:cxnSp>
        <p:nvCxnSpPr>
          <p:cNvPr id="31755" name="AutoShape 8"/>
          <p:cNvCxnSpPr>
            <a:cxnSpLocks noChangeShapeType="1"/>
            <a:stCxn id="31750" idx="3"/>
            <a:endCxn id="31751" idx="1"/>
          </p:cNvCxnSpPr>
          <p:nvPr/>
        </p:nvCxnSpPr>
        <p:spPr bwMode="auto">
          <a:xfrm>
            <a:off x="2133600" y="3383757"/>
            <a:ext cx="60960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6" name="AutoShape 9"/>
          <p:cNvCxnSpPr>
            <a:cxnSpLocks noChangeShapeType="1"/>
            <a:stCxn id="31751" idx="3"/>
            <a:endCxn id="31752" idx="1"/>
          </p:cNvCxnSpPr>
          <p:nvPr/>
        </p:nvCxnSpPr>
        <p:spPr bwMode="auto">
          <a:xfrm flipV="1">
            <a:off x="4051300" y="2378075"/>
            <a:ext cx="2044700" cy="1006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7" name="AutoShape 10"/>
          <p:cNvCxnSpPr>
            <a:cxnSpLocks noChangeShapeType="1"/>
            <a:stCxn id="31751" idx="3"/>
            <a:endCxn id="31753" idx="1"/>
          </p:cNvCxnSpPr>
          <p:nvPr/>
        </p:nvCxnSpPr>
        <p:spPr bwMode="auto">
          <a:xfrm flipV="1">
            <a:off x="4051300" y="3368675"/>
            <a:ext cx="2044700" cy="15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8" name="AutoShape 11"/>
          <p:cNvCxnSpPr>
            <a:cxnSpLocks noChangeShapeType="1"/>
            <a:stCxn id="31751" idx="3"/>
            <a:endCxn id="31754" idx="1"/>
          </p:cNvCxnSpPr>
          <p:nvPr/>
        </p:nvCxnSpPr>
        <p:spPr bwMode="auto">
          <a:xfrm>
            <a:off x="4051300" y="3384550"/>
            <a:ext cx="2044700" cy="974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E5E0075-3429-4213-8F53-87DD707413CB}" type="datetime1">
              <a:rPr lang="fi-FI" smtClean="0"/>
              <a:t>1.9.2016</a:t>
            </a:fld>
            <a:endParaRPr lang="en-US" smtClean="0"/>
          </a:p>
        </p:txBody>
      </p:sp>
      <p:sp>
        <p:nvSpPr>
          <p:cNvPr id="3277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3277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D6B1DE-FEFA-4860-8B76-5F8747522C19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Skriptikielet ja käännettävät kielet</a:t>
            </a:r>
            <a:endParaRPr lang="en-US" smtClean="0"/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fi-FI" sz="2400" smtClean="0"/>
              <a:t>Skriptikielet</a:t>
            </a:r>
          </a:p>
          <a:p>
            <a:pPr lvl="1" eaLnBrk="1" hangingPunct="1"/>
            <a:r>
              <a:rPr lang="fi-FI" sz="2000" smtClean="0"/>
              <a:t>Esim. PHP</a:t>
            </a:r>
          </a:p>
          <a:p>
            <a:pPr lvl="1" eaLnBrk="1" hangingPunct="1"/>
            <a:r>
              <a:rPr lang="fi-FI" sz="2000" smtClean="0"/>
              <a:t>Hidasta suorittaa</a:t>
            </a:r>
          </a:p>
          <a:p>
            <a:pPr lvl="1" eaLnBrk="1" hangingPunct="1"/>
            <a:r>
              <a:rPr lang="fi-FI" sz="2000" smtClean="0"/>
              <a:t>Ei tarvitse kääntää erikseen</a:t>
            </a:r>
          </a:p>
          <a:p>
            <a:pPr lvl="1" eaLnBrk="1" hangingPunct="1"/>
            <a:r>
              <a:rPr lang="fi-FI" sz="2000" smtClean="0"/>
              <a:t>Näppärää kehittää</a:t>
            </a:r>
          </a:p>
          <a:p>
            <a:pPr lvl="1" eaLnBrk="1" hangingPunct="1"/>
            <a:r>
              <a:rPr lang="fi-FI" sz="2000" smtClean="0"/>
              <a:t>Tulkataan suoraan ohjelmointikielestä konekielelle ajettaessa</a:t>
            </a:r>
          </a:p>
        </p:txBody>
      </p:sp>
      <p:sp>
        <p:nvSpPr>
          <p:cNvPr id="32775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fi-FI" sz="2400" smtClean="0"/>
              <a:t>Käännettävät kielet</a:t>
            </a:r>
          </a:p>
          <a:p>
            <a:pPr lvl="1" eaLnBrk="1" hangingPunct="1"/>
            <a:r>
              <a:rPr lang="fi-FI" sz="2000" smtClean="0"/>
              <a:t>Esim. C++</a:t>
            </a:r>
          </a:p>
          <a:p>
            <a:pPr lvl="1" eaLnBrk="1" hangingPunct="1"/>
            <a:r>
              <a:rPr lang="fi-FI" sz="2000" smtClean="0"/>
              <a:t>Nopeaa suorittaa</a:t>
            </a:r>
          </a:p>
          <a:p>
            <a:pPr lvl="1" eaLnBrk="1" hangingPunct="1"/>
            <a:r>
              <a:rPr lang="fi-FI" sz="2000" smtClean="0"/>
              <a:t>Käännetään suoraan konekielelle</a:t>
            </a:r>
          </a:p>
          <a:p>
            <a:pPr lvl="1" eaLnBrk="1" hangingPunct="1"/>
            <a:r>
              <a:rPr lang="fi-FI" sz="2000" smtClean="0"/>
              <a:t>Joudutaan kääntämään jokaiselle prosessorille/ käyttöjärjestelmälle erikseen</a:t>
            </a:r>
          </a:p>
          <a:p>
            <a:pPr lvl="1" eaLnBrk="1" hangingPunct="1"/>
            <a:r>
              <a:rPr lang="fi-FI" sz="2000" smtClean="0"/>
              <a:t>Ajetaan ilman tulkkia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DF04657-9138-4AF8-887B-29650C66CFF9}" type="datetime1">
              <a:rPr lang="fi-FI" smtClean="0"/>
              <a:t>1.9.2016</a:t>
            </a:fld>
            <a:endParaRPr lang="en-US" smtClean="0"/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1B303A-3AFC-489D-8E90-8B25D61E6D19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Tavukoodin tarkoitus</a:t>
            </a:r>
            <a:endParaRPr lang="en-US" smtClean="0"/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i-FI" dirty="0" smtClean="0"/>
              <a:t>Tavukoodilla ajettavat kielet</a:t>
            </a:r>
          </a:p>
          <a:p>
            <a:pPr lvl="1" eaLnBrk="1" hangingPunct="1">
              <a:lnSpc>
                <a:spcPct val="90000"/>
              </a:lnSpc>
            </a:pPr>
            <a:r>
              <a:rPr lang="fi-FI" dirty="0" smtClean="0"/>
              <a:t>Esim. Java</a:t>
            </a:r>
          </a:p>
          <a:p>
            <a:pPr lvl="1" eaLnBrk="1" hangingPunct="1">
              <a:lnSpc>
                <a:spcPct val="90000"/>
              </a:lnSpc>
            </a:pPr>
            <a:r>
              <a:rPr lang="fi-FI" dirty="0" smtClean="0"/>
              <a:t>Käännetään koneriippumattomalle tavukoodille</a:t>
            </a:r>
          </a:p>
          <a:p>
            <a:pPr lvl="1" eaLnBrk="1" hangingPunct="1">
              <a:lnSpc>
                <a:spcPct val="90000"/>
              </a:lnSpc>
            </a:pPr>
            <a:r>
              <a:rPr lang="fi-FI" dirty="0" smtClean="0"/>
              <a:t>Tavukoodi muistuttaa lähemmin konekieltä kuin ohjelmointikieli ja on nopeampaa kuin </a:t>
            </a:r>
            <a:r>
              <a:rPr lang="fi-FI" dirty="0" err="1" smtClean="0"/>
              <a:t>skriptikielet</a:t>
            </a:r>
            <a:endParaRPr lang="fi-FI" dirty="0" smtClean="0"/>
          </a:p>
          <a:p>
            <a:pPr lvl="1" eaLnBrk="1" hangingPunct="1">
              <a:lnSpc>
                <a:spcPct val="90000"/>
              </a:lnSpc>
            </a:pPr>
            <a:r>
              <a:rPr lang="fi-FI" dirty="0" smtClean="0"/>
              <a:t>Jokaiselle konetyypille on olemassa oma tulkkinsa</a:t>
            </a:r>
          </a:p>
          <a:p>
            <a:pPr lvl="1" eaLnBrk="1" hangingPunct="1">
              <a:lnSpc>
                <a:spcPct val="90000"/>
              </a:lnSpc>
            </a:pPr>
            <a:r>
              <a:rPr lang="fi-FI" dirty="0" smtClean="0"/>
              <a:t>Valmiista ohjelmasta riittää yksi julkaisu</a:t>
            </a:r>
          </a:p>
          <a:p>
            <a:pPr eaLnBrk="1" hangingPunct="1">
              <a:lnSpc>
                <a:spcPct val="90000"/>
              </a:lnSpc>
            </a:pPr>
            <a:r>
              <a:rPr lang="fi-FI" dirty="0" smtClean="0"/>
              <a:t>Java-tulkkia kutsutaan myös Javan virtuaalikoneeksi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20A17AC-97D0-43A0-9754-C576D50DEAA3}" type="datetime1">
              <a:rPr lang="fi-FI" smtClean="0"/>
              <a:t>1.9.2016</a:t>
            </a:fld>
            <a:endParaRPr lang="en-US" smtClean="0"/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641BAE-D6B3-4F08-9B11-1A85AE4A736B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z="4000" b="1" smtClean="0"/>
              <a:t>Johdanto Javaan</a:t>
            </a:r>
            <a:br>
              <a:rPr lang="fi-FI" sz="4000" b="1" smtClean="0"/>
            </a:br>
            <a:r>
              <a:rPr lang="fi-FI" sz="4000" smtClean="0"/>
              <a:t>Asennus</a:t>
            </a:r>
            <a:endParaRPr lang="en-US" sz="4000" smtClean="0"/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i-FI" dirty="0" smtClean="0"/>
              <a:t>Luokan koneille on asennettu JDK (Java SE </a:t>
            </a:r>
            <a:r>
              <a:rPr lang="fi-FI" dirty="0" err="1" smtClean="0"/>
              <a:t>Deevelopment</a:t>
            </a:r>
            <a:r>
              <a:rPr lang="fi-FI" dirty="0" smtClean="0"/>
              <a:t> </a:t>
            </a:r>
            <a:r>
              <a:rPr lang="fi-FI" dirty="0" err="1" smtClean="0"/>
              <a:t>Kit</a:t>
            </a:r>
            <a:r>
              <a:rPr lang="fi-FI" dirty="0" smtClean="0"/>
              <a:t>)</a:t>
            </a:r>
          </a:p>
          <a:p>
            <a:pPr eaLnBrk="1" hangingPunct="1"/>
            <a:r>
              <a:rPr lang="fi-FI" dirty="0" smtClean="0"/>
              <a:t>JRE vrt. JDK</a:t>
            </a:r>
          </a:p>
          <a:p>
            <a:pPr lvl="1" eaLnBrk="1" hangingPunct="1"/>
            <a:r>
              <a:rPr lang="fi-FI" dirty="0" smtClean="0"/>
              <a:t>JRE (Java Runtime Environment)</a:t>
            </a:r>
          </a:p>
          <a:p>
            <a:pPr lvl="2" eaLnBrk="1" hangingPunct="1"/>
            <a:r>
              <a:rPr lang="fi-FI" dirty="0" smtClean="0"/>
              <a:t>Tarkoitettu kuluttajille</a:t>
            </a:r>
          </a:p>
          <a:p>
            <a:pPr lvl="2" eaLnBrk="1" hangingPunct="1"/>
            <a:r>
              <a:rPr lang="fi-FI" dirty="0" smtClean="0"/>
              <a:t>Sisältää pelkän Java-tulkin, jolla voi ajaa tavukoodiksi käännettyjä Java-sovelluksia</a:t>
            </a:r>
          </a:p>
          <a:p>
            <a:pPr lvl="1" eaLnBrk="1" hangingPunct="1"/>
            <a:r>
              <a:rPr lang="fi-FI" dirty="0" smtClean="0"/>
              <a:t>JDK (Java SE </a:t>
            </a:r>
            <a:r>
              <a:rPr lang="fi-FI" dirty="0" err="1" smtClean="0"/>
              <a:t>Development</a:t>
            </a:r>
            <a:r>
              <a:rPr lang="fi-FI" dirty="0" smtClean="0"/>
              <a:t> </a:t>
            </a:r>
            <a:r>
              <a:rPr lang="fi-FI" dirty="0" err="1" smtClean="0"/>
              <a:t>Kit</a:t>
            </a:r>
            <a:r>
              <a:rPr lang="fi-FI" dirty="0" smtClean="0"/>
              <a:t>)</a:t>
            </a:r>
          </a:p>
          <a:p>
            <a:pPr lvl="2" eaLnBrk="1" hangingPunct="1"/>
            <a:r>
              <a:rPr lang="fi-FI" dirty="0" smtClean="0"/>
              <a:t>Tarkoitettu ohjelmoijille</a:t>
            </a:r>
          </a:p>
          <a:p>
            <a:pPr lvl="2" eaLnBrk="1" hangingPunct="1"/>
            <a:r>
              <a:rPr lang="fi-FI" dirty="0" smtClean="0"/>
              <a:t>Sisältää Java-tulkin (JRE) sekä Java-kääntäjän (</a:t>
            </a:r>
            <a:r>
              <a:rPr lang="fi-FI" dirty="0" err="1" smtClean="0"/>
              <a:t>javac</a:t>
            </a:r>
            <a:r>
              <a:rPr lang="fi-FI" dirty="0" smtClean="0"/>
              <a:t>) ja muita hyödyllisiä apuvälineitä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5F809F9-93C0-4941-A4E5-D6E3285F111A}" type="datetime1">
              <a:rPr lang="fi-FI" smtClean="0"/>
              <a:t>1.9.2016</a:t>
            </a:fld>
            <a:endParaRPr lang="en-US" smtClean="0"/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DCC37F-6DB5-4B95-B7BD-690AC2DB331A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z="4000" b="1" smtClean="0"/>
              <a:t>Johdanto Javaan</a:t>
            </a:r>
            <a:br>
              <a:rPr lang="fi-FI" sz="4000" b="1" smtClean="0"/>
            </a:br>
            <a:r>
              <a:rPr lang="fi-FI" sz="4000" smtClean="0"/>
              <a:t>Editorit</a:t>
            </a:r>
            <a:endParaRPr lang="en-US" sz="4000" smtClean="0"/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i-FI" sz="2400" dirty="0" smtClean="0"/>
              <a:t>Vaihtoehtoja</a:t>
            </a:r>
          </a:p>
          <a:p>
            <a:pPr lvl="1" eaLnBrk="1" hangingPunct="1">
              <a:lnSpc>
                <a:spcPct val="90000"/>
              </a:lnSpc>
            </a:pPr>
            <a:r>
              <a:rPr lang="fi-FI" sz="2000" b="1" dirty="0" err="1" smtClean="0"/>
              <a:t>Notepad</a:t>
            </a:r>
            <a:endParaRPr lang="fi-FI" sz="20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fi-FI" sz="2000" b="1" dirty="0" err="1" smtClean="0"/>
              <a:t>Eclipse</a:t>
            </a:r>
            <a:endParaRPr lang="fi-FI" sz="20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fi-FI" sz="2000" b="1" dirty="0" err="1" smtClean="0"/>
              <a:t>NetBeans</a:t>
            </a:r>
            <a:endParaRPr lang="fi-FI" sz="20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fi-FI" sz="2000" dirty="0" err="1" smtClean="0"/>
              <a:t>TextPad</a:t>
            </a:r>
            <a:endParaRPr lang="fi-FI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fi-FI" sz="2000" dirty="0" err="1" smtClean="0"/>
              <a:t>UltraEdit</a:t>
            </a:r>
            <a:endParaRPr lang="fi-FI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fi-FI" sz="2000" dirty="0" smtClean="0"/>
              <a:t>…</a:t>
            </a:r>
          </a:p>
          <a:p>
            <a:pPr eaLnBrk="1" hangingPunct="1">
              <a:lnSpc>
                <a:spcPct val="90000"/>
              </a:lnSpc>
            </a:pPr>
            <a:r>
              <a:rPr lang="fi-FI" sz="2400" dirty="0" smtClean="0"/>
              <a:t>Kehittyneiden editoreiden etuja</a:t>
            </a:r>
          </a:p>
          <a:p>
            <a:pPr lvl="1" eaLnBrk="1" hangingPunct="1">
              <a:lnSpc>
                <a:spcPct val="90000"/>
              </a:lnSpc>
            </a:pPr>
            <a:r>
              <a:rPr lang="fi-FI" sz="2000" dirty="0" smtClean="0"/>
              <a:t>Syntaksin värikorostus</a:t>
            </a:r>
          </a:p>
          <a:p>
            <a:pPr lvl="1" eaLnBrk="1" hangingPunct="1">
              <a:lnSpc>
                <a:spcPct val="90000"/>
              </a:lnSpc>
            </a:pPr>
            <a:r>
              <a:rPr lang="fi-FI" sz="2000" dirty="0" smtClean="0"/>
              <a:t>Kirjoituksen ennakoiminen</a:t>
            </a:r>
          </a:p>
          <a:p>
            <a:pPr lvl="1" eaLnBrk="1" hangingPunct="1">
              <a:lnSpc>
                <a:spcPct val="90000"/>
              </a:lnSpc>
            </a:pPr>
            <a:r>
              <a:rPr lang="fi-FI" sz="2000" dirty="0" smtClean="0"/>
              <a:t>Koodin ulkoasun automaattinen muotoilu</a:t>
            </a:r>
          </a:p>
          <a:p>
            <a:pPr lvl="1" eaLnBrk="1" hangingPunct="1">
              <a:lnSpc>
                <a:spcPct val="90000"/>
              </a:lnSpc>
            </a:pPr>
            <a:r>
              <a:rPr lang="fi-FI" sz="2000" dirty="0" smtClean="0"/>
              <a:t>Integroitu kääntäjään ja tulkkiin</a:t>
            </a:r>
          </a:p>
          <a:p>
            <a:pPr lvl="1" eaLnBrk="1" hangingPunct="1">
              <a:lnSpc>
                <a:spcPct val="90000"/>
              </a:lnSpc>
            </a:pPr>
            <a:r>
              <a:rPr lang="fi-FI" sz="2000" dirty="0" smtClean="0"/>
              <a:t>…</a:t>
            </a:r>
          </a:p>
          <a:p>
            <a:pPr eaLnBrk="1" hangingPunct="1">
              <a:lnSpc>
                <a:spcPct val="90000"/>
              </a:lnSpc>
            </a:pPr>
            <a:endParaRPr lang="fi-FI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01D51A5-8F1C-44E9-84F6-F8F7935EF88A}" type="datetime1">
              <a:rPr lang="fi-FI" smtClean="0"/>
              <a:t>1.9.2016</a:t>
            </a:fld>
            <a:endParaRPr lang="en-US" smtClean="0"/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938693-0FF4-42D3-84A8-63347C1D0C98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z="4000" dirty="0" smtClean="0"/>
              <a:t>Johdanto Javaan</a:t>
            </a:r>
            <a:br>
              <a:rPr lang="fi-FI" sz="4000" dirty="0" smtClean="0"/>
            </a:br>
            <a:r>
              <a:rPr lang="fi-FI" sz="4000" dirty="0" smtClean="0"/>
              <a:t>Java-kielen syntaksi</a:t>
            </a:r>
            <a:endParaRPr lang="en-US" sz="4000" dirty="0" smtClean="0"/>
          </a:p>
        </p:txBody>
      </p:sp>
      <p:sp>
        <p:nvSpPr>
          <p:cNvPr id="36870" name="Text Box 3"/>
          <p:cNvSpPr txBox="1">
            <a:spLocks noChangeArrowheads="1"/>
          </p:cNvSpPr>
          <p:nvPr/>
        </p:nvSpPr>
        <p:spPr bwMode="auto">
          <a:xfrm>
            <a:off x="457200" y="1666875"/>
            <a:ext cx="2955925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 sz="2400">
                <a:solidFill>
                  <a:schemeClr val="bg1"/>
                </a:solidFill>
                <a:latin typeface="Lucida Console" pitchFamily="49" charset="0"/>
              </a:rPr>
              <a:t>EkaOhjelma.java</a:t>
            </a:r>
            <a:endParaRPr lang="en-US" sz="240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3687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4038600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i-FI" sz="1600" dirty="0" smtClean="0">
                <a:solidFill>
                  <a:schemeClr val="accent2">
                    <a:lumMod val="50000"/>
                  </a:schemeClr>
                </a:solidFill>
                <a:latin typeface="Lucida Console" pitchFamily="49" charset="0"/>
              </a:rPr>
              <a:t>/**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i-FI" sz="1600" dirty="0" smtClean="0">
                <a:solidFill>
                  <a:schemeClr val="accent2">
                    <a:lumMod val="50000"/>
                  </a:schemeClr>
                </a:solidFill>
                <a:latin typeface="Lucida Console" pitchFamily="49" charset="0"/>
              </a:rPr>
              <a:t> * Tämä on ensimmäinen ohjelmani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i-FI" sz="1600" dirty="0" smtClean="0">
                <a:solidFill>
                  <a:schemeClr val="accent2">
                    <a:lumMod val="50000"/>
                  </a:schemeClr>
                </a:solidFill>
                <a:latin typeface="Lucida Console" pitchFamily="49" charset="0"/>
              </a:rPr>
              <a:t>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i-FI" sz="1600" dirty="0" err="1" smtClean="0">
                <a:latin typeface="Lucida Console" pitchFamily="49" charset="0"/>
              </a:rPr>
              <a:t>public</a:t>
            </a:r>
            <a:r>
              <a:rPr lang="fi-FI" sz="1600" dirty="0" smtClean="0">
                <a:latin typeface="Lucida Console" pitchFamily="49" charset="0"/>
              </a:rPr>
              <a:t> </a:t>
            </a:r>
            <a:r>
              <a:rPr lang="fi-FI" sz="1600" dirty="0" err="1" smtClean="0">
                <a:latin typeface="Lucida Console" pitchFamily="49" charset="0"/>
              </a:rPr>
              <a:t>class</a:t>
            </a:r>
            <a:r>
              <a:rPr lang="fi-FI" sz="1600" dirty="0" smtClean="0">
                <a:latin typeface="Lucida Console" pitchFamily="49" charset="0"/>
              </a:rPr>
              <a:t> </a:t>
            </a:r>
            <a:r>
              <a:rPr lang="fi-FI" sz="1600" dirty="0" err="1" smtClean="0">
                <a:latin typeface="Lucida Console" pitchFamily="49" charset="0"/>
              </a:rPr>
              <a:t>EkaOhjelma</a:t>
            </a:r>
            <a:r>
              <a:rPr lang="fi-FI" sz="1600" dirty="0" smtClean="0">
                <a:latin typeface="Lucida Console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fi-FI" sz="1600" dirty="0" smtClean="0">
              <a:latin typeface="Lucida Console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i-FI" sz="1600" dirty="0" smtClean="0">
                <a:solidFill>
                  <a:schemeClr val="accent2">
                    <a:lumMod val="50000"/>
                  </a:schemeClr>
                </a:solidFill>
                <a:latin typeface="Lucida Console" pitchFamily="49" charset="0"/>
              </a:rPr>
              <a:t>	/*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i-FI" sz="1600" dirty="0" smtClean="0">
                <a:solidFill>
                  <a:schemeClr val="accent2">
                    <a:lumMod val="50000"/>
                  </a:schemeClr>
                </a:solidFill>
                <a:latin typeface="Lucida Console" pitchFamily="49" charset="0"/>
              </a:rPr>
              <a:t>	  Ensimmäisen ohjelmani päämetodi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i-FI" sz="1600" dirty="0" smtClean="0">
                <a:solidFill>
                  <a:schemeClr val="accent2">
                    <a:lumMod val="50000"/>
                  </a:schemeClr>
                </a:solidFill>
                <a:latin typeface="Lucida Console" pitchFamily="49" charset="0"/>
              </a:rPr>
              <a:t>	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i-FI" sz="1600" dirty="0" smtClean="0">
                <a:latin typeface="Lucida Console" pitchFamily="49" charset="0"/>
              </a:rPr>
              <a:t>	</a:t>
            </a:r>
            <a:r>
              <a:rPr lang="fi-FI" sz="1600" dirty="0" err="1" smtClean="0">
                <a:latin typeface="Lucida Console" pitchFamily="49" charset="0"/>
              </a:rPr>
              <a:t>public</a:t>
            </a:r>
            <a:r>
              <a:rPr lang="fi-FI" sz="1600" dirty="0" smtClean="0">
                <a:latin typeface="Lucida Console" pitchFamily="49" charset="0"/>
              </a:rPr>
              <a:t> </a:t>
            </a:r>
            <a:r>
              <a:rPr lang="fi-FI" sz="1600" dirty="0" err="1" smtClean="0">
                <a:latin typeface="Lucida Console" pitchFamily="49" charset="0"/>
              </a:rPr>
              <a:t>static</a:t>
            </a:r>
            <a:r>
              <a:rPr lang="fi-FI" sz="1600" dirty="0" smtClean="0">
                <a:latin typeface="Lucida Console" pitchFamily="49" charset="0"/>
              </a:rPr>
              <a:t> </a:t>
            </a:r>
            <a:r>
              <a:rPr lang="fi-FI" sz="1600" dirty="0" err="1" smtClean="0">
                <a:latin typeface="Lucida Console" pitchFamily="49" charset="0"/>
              </a:rPr>
              <a:t>void</a:t>
            </a:r>
            <a:r>
              <a:rPr lang="fi-FI" sz="1600" dirty="0" smtClean="0">
                <a:latin typeface="Lucida Console" pitchFamily="49" charset="0"/>
              </a:rPr>
              <a:t> main(</a:t>
            </a:r>
            <a:r>
              <a:rPr lang="fi-FI" sz="1600" dirty="0" err="1" smtClean="0">
                <a:latin typeface="Lucida Console" pitchFamily="49" charset="0"/>
              </a:rPr>
              <a:t>String</a:t>
            </a:r>
            <a:r>
              <a:rPr lang="fi-FI" sz="1600" dirty="0" smtClean="0">
                <a:latin typeface="Lucida Console" pitchFamily="49" charset="0"/>
              </a:rPr>
              <a:t>[] </a:t>
            </a:r>
            <a:r>
              <a:rPr lang="fi-FI" sz="1600" dirty="0" err="1" smtClean="0">
                <a:latin typeface="Lucida Console" pitchFamily="49" charset="0"/>
              </a:rPr>
              <a:t>args</a:t>
            </a:r>
            <a:r>
              <a:rPr lang="fi-FI" sz="1600" dirty="0" smtClean="0">
                <a:latin typeface="Lucida Console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fi-FI" sz="1600" dirty="0" smtClean="0">
              <a:latin typeface="Lucida Console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i-FI" sz="1600" dirty="0" smtClean="0">
                <a:solidFill>
                  <a:schemeClr val="accent2">
                    <a:lumMod val="50000"/>
                  </a:schemeClr>
                </a:solidFill>
                <a:latin typeface="Lucida Console" pitchFamily="49" charset="0"/>
              </a:rPr>
              <a:t>		// alla oleva lauseke tulostaa ruudulle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i-FI" sz="1600" dirty="0" smtClean="0">
                <a:latin typeface="Lucida Console" pitchFamily="49" charset="0"/>
              </a:rPr>
              <a:t>		</a:t>
            </a:r>
            <a:r>
              <a:rPr lang="fi-FI" sz="1600" b="1" dirty="0" err="1" smtClean="0">
                <a:latin typeface="Lucida Console" pitchFamily="49" charset="0"/>
              </a:rPr>
              <a:t>System.out.println</a:t>
            </a:r>
            <a:r>
              <a:rPr lang="fi-FI" sz="1600" b="1" dirty="0" smtClean="0">
                <a:latin typeface="Lucida Console" pitchFamily="49" charset="0"/>
              </a:rPr>
              <a:t>(</a:t>
            </a:r>
            <a:r>
              <a:rPr lang="fi-FI" sz="1600" b="1" dirty="0" smtClean="0"/>
              <a:t>"</a:t>
            </a:r>
            <a:r>
              <a:rPr lang="fi-FI" sz="1600" b="1" dirty="0" err="1" smtClean="0">
                <a:latin typeface="Lucida Console" pitchFamily="49" charset="0"/>
              </a:rPr>
              <a:t>Hello</a:t>
            </a:r>
            <a:r>
              <a:rPr lang="fi-FI" sz="1600" b="1" dirty="0" smtClean="0">
                <a:latin typeface="Lucida Console" pitchFamily="49" charset="0"/>
              </a:rPr>
              <a:t> </a:t>
            </a:r>
            <a:r>
              <a:rPr lang="fi-FI" sz="1600" b="1" dirty="0" err="1" smtClean="0">
                <a:latin typeface="Lucida Console" pitchFamily="49" charset="0"/>
              </a:rPr>
              <a:t>world</a:t>
            </a:r>
            <a:r>
              <a:rPr lang="fi-FI" sz="1600" b="1" dirty="0" smtClean="0">
                <a:latin typeface="Lucida Console" pitchFamily="49" charset="0"/>
              </a:rPr>
              <a:t>!</a:t>
            </a:r>
            <a:r>
              <a:rPr lang="fi-FI" sz="1600" b="1" dirty="0" smtClean="0"/>
              <a:t>"</a:t>
            </a:r>
            <a:r>
              <a:rPr lang="fi-FI" sz="1600" b="1" dirty="0" smtClean="0">
                <a:latin typeface="Lucida Console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fi-FI" sz="1600" dirty="0" smtClean="0">
              <a:latin typeface="Lucida Console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i-FI" sz="1600" dirty="0" smtClean="0">
                <a:latin typeface="Lucida Console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fi-FI" sz="1600" dirty="0" smtClean="0">
              <a:latin typeface="Lucida Console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i-FI" sz="1600" dirty="0" smtClean="0">
                <a:latin typeface="Lucida Console" pitchFamily="49" charset="0"/>
              </a:rPr>
              <a:t>}</a:t>
            </a:r>
            <a:endParaRPr lang="en-US" sz="1600" dirty="0" smtClean="0">
              <a:latin typeface="Lucida Console" pitchFamily="49" charset="0"/>
            </a:endParaRPr>
          </a:p>
        </p:txBody>
      </p:sp>
      <p:sp>
        <p:nvSpPr>
          <p:cNvPr id="36872" name="Line 5"/>
          <p:cNvSpPr>
            <a:spLocks noChangeShapeType="1"/>
          </p:cNvSpPr>
          <p:nvPr/>
        </p:nvSpPr>
        <p:spPr bwMode="auto">
          <a:xfrm>
            <a:off x="1905000" y="2057400"/>
            <a:ext cx="5334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6873" name="Text Box 6"/>
          <p:cNvSpPr txBox="1">
            <a:spLocks noChangeArrowheads="1"/>
          </p:cNvSpPr>
          <p:nvPr/>
        </p:nvSpPr>
        <p:spPr bwMode="auto">
          <a:xfrm>
            <a:off x="2389188" y="2528888"/>
            <a:ext cx="19542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>
                <a:solidFill>
                  <a:srgbClr val="FF0000"/>
                </a:solidFill>
              </a:rPr>
              <a:t>Aina sama nimi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C1B6D09-65AE-477F-B7E5-2DDF19BB69A1}" type="datetime1">
              <a:rPr lang="fi-FI" smtClean="0"/>
              <a:t>1.9.2016</a:t>
            </a:fld>
            <a:endParaRPr lang="en-US" smtClean="0"/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AA94C7-9449-48E2-935F-ED578ED18002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z="4000" b="1" smtClean="0"/>
              <a:t>Java-kielen syntaksi</a:t>
            </a:r>
            <a:br>
              <a:rPr lang="fi-FI" sz="4000" b="1" smtClean="0"/>
            </a:br>
            <a:r>
              <a:rPr lang="fi-FI" sz="4000" smtClean="0"/>
              <a:t>Lähdekoodin kommentointi</a:t>
            </a:r>
            <a:endParaRPr lang="en-US" sz="4000" smtClean="0"/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i-FI" smtClean="0"/>
              <a:t>Ohjelmakoodin sekaan voidaan kirjoittaa muistiinpanoiksi ns. kommentteja</a:t>
            </a:r>
          </a:p>
          <a:p>
            <a:pPr eaLnBrk="1" hangingPunct="1">
              <a:lnSpc>
                <a:spcPct val="90000"/>
              </a:lnSpc>
            </a:pPr>
            <a:r>
              <a:rPr lang="fi-FI" smtClean="0"/>
              <a:t>Kommentit eivät vaikuta ohjelman suoritukseen millään tavalla</a:t>
            </a:r>
          </a:p>
          <a:p>
            <a:pPr eaLnBrk="1" hangingPunct="1">
              <a:lnSpc>
                <a:spcPct val="90000"/>
              </a:lnSpc>
            </a:pPr>
            <a:r>
              <a:rPr lang="fi-FI" smtClean="0"/>
              <a:t>Kommentit helpottavat lähdekoodin ymmärtämistä jälkikäteen</a:t>
            </a:r>
          </a:p>
          <a:p>
            <a:pPr lvl="1" eaLnBrk="1" hangingPunct="1">
              <a:lnSpc>
                <a:spcPct val="90000"/>
              </a:lnSpc>
            </a:pPr>
            <a:r>
              <a:rPr lang="fi-FI" smtClean="0"/>
              <a:t>Kommentointi auttaa muita ihmisiä ymmärtämään kirjoittamaasi lähdekoodia</a:t>
            </a:r>
          </a:p>
          <a:p>
            <a:pPr lvl="1" eaLnBrk="1" hangingPunct="1">
              <a:lnSpc>
                <a:spcPct val="90000"/>
              </a:lnSpc>
            </a:pPr>
            <a:r>
              <a:rPr lang="fi-FI" smtClean="0"/>
              <a:t>Kommentointi auttaa myös sinua ymmärtämään huomenna mitä ajattelit eilen</a:t>
            </a:r>
          </a:p>
          <a:p>
            <a:pPr eaLnBrk="1" hangingPunct="1">
              <a:lnSpc>
                <a:spcPct val="90000"/>
              </a:lnSpc>
            </a:pPr>
            <a:r>
              <a:rPr lang="fi-FI" smtClean="0"/>
              <a:t>Koodia kannattaa kommentoida lähes aina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2EB7BD5-0D99-459A-91D6-8EC891EAB032}" type="datetime1">
              <a:rPr lang="fi-FI" smtClean="0"/>
              <a:t>1.9.2016</a:t>
            </a:fld>
            <a:endParaRPr lang="en-US" smtClean="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9762FE-909D-47E0-8408-2A35ED9967A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Esitiedot</a:t>
            </a:r>
            <a:endParaRPr lang="en-US" smtClean="0"/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i-FI" dirty="0" smtClean="0"/>
              <a:t>Tietokoneen peruskäyttö</a:t>
            </a:r>
          </a:p>
          <a:p>
            <a:pPr lvl="1" eaLnBrk="1" hangingPunct="1"/>
            <a:r>
              <a:rPr lang="fi-FI" dirty="0" smtClean="0"/>
              <a:t>Mikä on tiedosto?</a:t>
            </a:r>
          </a:p>
          <a:p>
            <a:pPr lvl="1" eaLnBrk="1" hangingPunct="1"/>
            <a:r>
              <a:rPr lang="fi-FI" dirty="0" smtClean="0"/>
              <a:t>Mikä on kansio/hakemisto?</a:t>
            </a:r>
          </a:p>
          <a:p>
            <a:pPr eaLnBrk="1" hangingPunct="1"/>
            <a:r>
              <a:rPr lang="fi-FI" dirty="0" err="1" smtClean="0"/>
              <a:t>Webin</a:t>
            </a:r>
            <a:r>
              <a:rPr lang="fi-FI" dirty="0" smtClean="0"/>
              <a:t> käyttö</a:t>
            </a:r>
          </a:p>
          <a:p>
            <a:pPr eaLnBrk="1" hangingPunct="1"/>
            <a:r>
              <a:rPr lang="fi-FI" dirty="0" smtClean="0"/>
              <a:t>Englannin kielen tyydyttävä osaaminen</a:t>
            </a:r>
          </a:p>
          <a:p>
            <a:pPr eaLnBrk="1" hangingPunct="1"/>
            <a:r>
              <a:rPr lang="fi-FI" b="1" dirty="0" smtClean="0"/>
              <a:t>Kurssilla ei edellytetä esitietoja ohjelmoinnista </a:t>
            </a:r>
            <a:r>
              <a:rPr lang="fi-FI" b="1" dirty="0" smtClean="0">
                <a:sym typeface="Wingdings" pitchFamily="2" charset="2"/>
              </a:rPr>
              <a:t></a:t>
            </a:r>
            <a:endParaRPr lang="fi-FI" b="1" dirty="0" smtClean="0"/>
          </a:p>
          <a:p>
            <a:pPr eaLnBrk="1" hangingPunct="1">
              <a:buFont typeface="Wingdings" pitchFamily="2" charset="2"/>
              <a:buNone/>
            </a:pPr>
            <a:endParaRPr lang="en-US" b="1" dirty="0" smtClean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4267200" cy="457200"/>
          </a:xfrm>
          <a:noFill/>
        </p:spPr>
        <p:txBody>
          <a:bodyPr/>
          <a:lstStyle/>
          <a:p>
            <a:r>
              <a:rPr lang="en-US" dirty="0" smtClean="0"/>
              <a:t>Laurea  |  Mika Stenberg (modified by Antonius Camara)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BD8B00C-83CB-43B8-B676-67A9CE862C03}" type="datetime1">
              <a:rPr lang="fi-FI" smtClean="0"/>
              <a:t>1.9.2016</a:t>
            </a:fld>
            <a:endParaRPr lang="en-US" smtClean="0"/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93E56A-B377-4983-A7F4-CFD71D1498CC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z="4000" b="1" smtClean="0"/>
              <a:t>Java-kielen syntaksi</a:t>
            </a:r>
            <a:r>
              <a:rPr lang="fi-FI" sz="4000" smtClean="0"/>
              <a:t/>
            </a:r>
            <a:br>
              <a:rPr lang="fi-FI" sz="4000" smtClean="0"/>
            </a:br>
            <a:r>
              <a:rPr lang="fi-FI" sz="4000" smtClean="0"/>
              <a:t>Kommentit</a:t>
            </a:r>
            <a:endParaRPr lang="en-US" sz="4000" smtClean="0"/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99060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i-FI" sz="1800" b="1" dirty="0" smtClean="0">
                <a:latin typeface="Lucida Console" pitchFamily="49" charset="0"/>
              </a:rPr>
              <a:t>/*</a:t>
            </a:r>
            <a:r>
              <a:rPr lang="fi-FI" sz="1800" dirty="0" smtClean="0">
                <a:latin typeface="Lucida Console" pitchFamily="49" charset="0"/>
              </a:rPr>
              <a:t> Tämä on kommentti, joka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i-FI" sz="1800" dirty="0" smtClean="0">
                <a:latin typeface="Lucida Console" pitchFamily="49" charset="0"/>
              </a:rPr>
              <a:t>jatkuu seuraavilla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i-FI" sz="1800" dirty="0" smtClean="0">
                <a:latin typeface="Lucida Console" pitchFamily="49" charset="0"/>
              </a:rPr>
              <a:t>riveillä. </a:t>
            </a:r>
            <a:r>
              <a:rPr lang="fi-FI" sz="1800" b="1" dirty="0" smtClean="0">
                <a:latin typeface="Lucida Console" pitchFamily="49" charset="0"/>
              </a:rPr>
              <a:t>*/</a:t>
            </a:r>
            <a:endParaRPr lang="en-US" sz="1800" b="1" dirty="0" smtClean="0">
              <a:latin typeface="Lucida Console" pitchFamily="49" charset="0"/>
            </a:endParaRPr>
          </a:p>
        </p:txBody>
      </p:sp>
      <p:sp>
        <p:nvSpPr>
          <p:cNvPr id="38919" name="Rectangle 4"/>
          <p:cNvSpPr>
            <a:spLocks noChangeArrowheads="1"/>
          </p:cNvSpPr>
          <p:nvPr/>
        </p:nvSpPr>
        <p:spPr bwMode="auto">
          <a:xfrm>
            <a:off x="457200" y="2895600"/>
            <a:ext cx="82296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fi-FI" b="1" dirty="0">
                <a:latin typeface="Lucida Console" pitchFamily="49" charset="0"/>
              </a:rPr>
              <a:t>/**</a:t>
            </a:r>
            <a:endParaRPr lang="fi-FI" dirty="0">
              <a:latin typeface="Lucida Console" pitchFamily="49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fi-FI" dirty="0">
                <a:latin typeface="Lucida Console" pitchFamily="49" charset="0"/>
              </a:rPr>
              <a:t> * Tämäkin kommentti, joka jatkuu seuraavilla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fi-FI" dirty="0">
                <a:latin typeface="Lucida Console" pitchFamily="49" charset="0"/>
              </a:rPr>
              <a:t> * riveillä.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fi-FI" b="1" dirty="0">
                <a:latin typeface="Lucida Console" pitchFamily="49" charset="0"/>
              </a:rPr>
              <a:t> */</a:t>
            </a:r>
            <a:endParaRPr lang="en-US" b="1" dirty="0">
              <a:latin typeface="Lucida Console" pitchFamily="49" charset="0"/>
            </a:endParaRPr>
          </a:p>
        </p:txBody>
      </p:sp>
      <p:sp>
        <p:nvSpPr>
          <p:cNvPr id="38920" name="Rectangle 5"/>
          <p:cNvSpPr>
            <a:spLocks noChangeArrowheads="1"/>
          </p:cNvSpPr>
          <p:nvPr/>
        </p:nvSpPr>
        <p:spPr bwMode="auto">
          <a:xfrm>
            <a:off x="457200" y="5105400"/>
            <a:ext cx="82296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fi-FI" b="1" dirty="0">
                <a:latin typeface="Lucida Console" pitchFamily="49" charset="0"/>
              </a:rPr>
              <a:t>//</a:t>
            </a:r>
            <a:r>
              <a:rPr lang="fi-FI" dirty="0">
                <a:latin typeface="Lucida Console" pitchFamily="49" charset="0"/>
              </a:rPr>
              <a:t> Kahdella kauttaviivalla aloitettu kommentti on voimassa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fi-FI" b="1" dirty="0">
                <a:latin typeface="Lucida Console" pitchFamily="49" charset="0"/>
              </a:rPr>
              <a:t>//</a:t>
            </a:r>
            <a:r>
              <a:rPr lang="fi-FI" dirty="0">
                <a:latin typeface="Lucida Console" pitchFamily="49" charset="0"/>
              </a:rPr>
              <a:t> vain rivin loppuun asti</a:t>
            </a:r>
            <a:endParaRPr lang="en-US" b="1" dirty="0">
              <a:latin typeface="Lucida Console" pitchFamily="49" charset="0"/>
            </a:endParaRPr>
          </a:p>
        </p:txBody>
      </p:sp>
      <p:sp>
        <p:nvSpPr>
          <p:cNvPr id="38921" name="Rectangle 6"/>
          <p:cNvSpPr>
            <a:spLocks noChangeArrowheads="1"/>
          </p:cNvSpPr>
          <p:nvPr/>
        </p:nvSpPr>
        <p:spPr bwMode="auto">
          <a:xfrm>
            <a:off x="457200" y="4419600"/>
            <a:ext cx="8229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fi-FI" b="1">
                <a:latin typeface="Lucida Console" pitchFamily="49" charset="0"/>
              </a:rPr>
              <a:t>//</a:t>
            </a:r>
            <a:r>
              <a:rPr lang="fi-FI">
                <a:latin typeface="Lucida Console" pitchFamily="49" charset="0"/>
              </a:rPr>
              <a:t> Tämäkin on kommentti</a:t>
            </a:r>
            <a:endParaRPr lang="en-US" b="1">
              <a:latin typeface="Lucida Console" pitchFamily="49" charset="0"/>
            </a:endParaRPr>
          </a:p>
        </p:txBody>
      </p:sp>
      <p:sp>
        <p:nvSpPr>
          <p:cNvPr id="38922" name="Text Box 7"/>
          <p:cNvSpPr txBox="1">
            <a:spLocks noChangeArrowheads="1"/>
          </p:cNvSpPr>
          <p:nvPr/>
        </p:nvSpPr>
        <p:spPr bwMode="auto">
          <a:xfrm>
            <a:off x="3733800" y="990600"/>
            <a:ext cx="3367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>
                <a:solidFill>
                  <a:srgbClr val="FF0000"/>
                </a:solidFill>
              </a:rPr>
              <a:t>Kommentin aloitusmerkintä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8923" name="Text Box 8"/>
          <p:cNvSpPr txBox="1">
            <a:spLocks noChangeArrowheads="1"/>
          </p:cNvSpPr>
          <p:nvPr/>
        </p:nvSpPr>
        <p:spPr bwMode="auto">
          <a:xfrm>
            <a:off x="3657600" y="2528888"/>
            <a:ext cx="34464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>
                <a:solidFill>
                  <a:srgbClr val="0000FF"/>
                </a:solidFill>
              </a:rPr>
              <a:t>Kommentin lopetusmerkintä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38924" name="Line 9"/>
          <p:cNvSpPr>
            <a:spLocks noChangeShapeType="1"/>
          </p:cNvSpPr>
          <p:nvPr/>
        </p:nvSpPr>
        <p:spPr bwMode="auto">
          <a:xfrm flipH="1">
            <a:off x="838200" y="1219200"/>
            <a:ext cx="28956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8925" name="Line 10"/>
          <p:cNvSpPr>
            <a:spLocks noChangeShapeType="1"/>
          </p:cNvSpPr>
          <p:nvPr/>
        </p:nvSpPr>
        <p:spPr bwMode="auto">
          <a:xfrm flipH="1" flipV="1">
            <a:off x="2286000" y="2362200"/>
            <a:ext cx="13716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8926" name="Oval 11"/>
          <p:cNvSpPr>
            <a:spLocks noChangeArrowheads="1"/>
          </p:cNvSpPr>
          <p:nvPr/>
        </p:nvSpPr>
        <p:spPr bwMode="auto">
          <a:xfrm>
            <a:off x="457200" y="15240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27" name="Oval 12"/>
          <p:cNvSpPr>
            <a:spLocks noChangeArrowheads="1"/>
          </p:cNvSpPr>
          <p:nvPr/>
        </p:nvSpPr>
        <p:spPr bwMode="auto">
          <a:xfrm>
            <a:off x="457200" y="43434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28" name="Oval 13"/>
          <p:cNvSpPr>
            <a:spLocks noChangeArrowheads="1"/>
          </p:cNvSpPr>
          <p:nvPr/>
        </p:nvSpPr>
        <p:spPr bwMode="auto">
          <a:xfrm>
            <a:off x="1828800" y="2133600"/>
            <a:ext cx="457200" cy="4572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BAC889A-3684-4816-A2B2-30DBCBFE949E}" type="datetime1">
              <a:rPr lang="fi-FI" smtClean="0"/>
              <a:t>1.9.2016</a:t>
            </a:fld>
            <a:endParaRPr lang="en-US" smtClean="0"/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CCAA57-4DCE-4C6D-B2B0-5AD8B16B49DB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z="4000" smtClean="0"/>
              <a:t>Java-kielen syntaksi</a:t>
            </a:r>
            <a:br>
              <a:rPr lang="fi-FI" sz="4000" smtClean="0"/>
            </a:br>
            <a:r>
              <a:rPr lang="fi-FI" sz="4000" smtClean="0"/>
              <a:t>Whitespace</a:t>
            </a:r>
            <a:endParaRPr lang="en-US" sz="4000" smtClean="0"/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i-FI" dirty="0" smtClean="0"/>
              <a:t>Välilyöntien, rivinvaihtojen ja tabulaattorimerkkien peräkkäisellä määrällä ei ole toiminnallista merkitystä</a:t>
            </a:r>
          </a:p>
          <a:p>
            <a:pPr eaLnBrk="1" hangingPunct="1">
              <a:lnSpc>
                <a:spcPct val="90000"/>
              </a:lnSpc>
            </a:pPr>
            <a:r>
              <a:rPr lang="fi-FI" b="1" dirty="0" smtClean="0"/>
              <a:t>Koodin sisennystä ja rivinvaihtoja käytetään lähdekoodin luettavuuden parantamiseksi.</a:t>
            </a:r>
          </a:p>
          <a:p>
            <a:pPr eaLnBrk="1" hangingPunct="1">
              <a:lnSpc>
                <a:spcPct val="90000"/>
              </a:lnSpc>
            </a:pPr>
            <a:r>
              <a:rPr lang="fi-FI" dirty="0" smtClean="0"/>
              <a:t>Sanoja ei voi kuitenkaan kirjoittaa yhteen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fi-FI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DC04A3E-8A74-4443-8512-2AA39CAE3CB7}" type="datetime1">
              <a:rPr lang="fi-FI" smtClean="0"/>
              <a:t>1.9.2016</a:t>
            </a:fld>
            <a:endParaRPr lang="en-US" smtClean="0"/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9C8668-5B5E-40A2-BD6D-0F131FC188A4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z="4000" b="1" smtClean="0"/>
              <a:t>Java-kielen syntaksi</a:t>
            </a:r>
            <a:r>
              <a:rPr lang="fi-FI" sz="4000" smtClean="0"/>
              <a:t/>
            </a:r>
            <a:br>
              <a:rPr lang="fi-FI" sz="4000" smtClean="0"/>
            </a:br>
            <a:r>
              <a:rPr lang="fi-FI" sz="4000" smtClean="0"/>
              <a:t>Luokka</a:t>
            </a:r>
            <a:endParaRPr lang="en-US" sz="4000" smtClean="0"/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Java-ohjelma kirjoitetaan aina johonkin luokkaan.</a:t>
            </a:r>
          </a:p>
          <a:p>
            <a:pPr eaLnBrk="1" hangingPunct="1">
              <a:lnSpc>
                <a:spcPct val="90000"/>
              </a:lnSpc>
            </a:pPr>
            <a:r>
              <a:rPr lang="fi-FI" sz="2000" b="1" smtClean="0"/>
              <a:t>Luokan nimi aloitetaan isolla kirjaimella</a:t>
            </a:r>
            <a:r>
              <a:rPr lang="fi-FI" sz="2000" smtClean="0"/>
              <a:t>.</a:t>
            </a: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Esimerkin tapauksessa luokan nimi on EkaOhjelma ja se on määritelty julkiseksi.</a:t>
            </a:r>
          </a:p>
          <a:p>
            <a:pPr eaLnBrk="1" hangingPunct="1">
              <a:lnSpc>
                <a:spcPct val="90000"/>
              </a:lnSpc>
            </a:pPr>
            <a:endParaRPr lang="fi-FI" sz="2000" smtClean="0"/>
          </a:p>
          <a:p>
            <a:pPr eaLnBrk="1" hangingPunct="1">
              <a:lnSpc>
                <a:spcPct val="90000"/>
              </a:lnSpc>
            </a:pPr>
            <a:endParaRPr lang="fi-FI" sz="2000" smtClean="0"/>
          </a:p>
          <a:p>
            <a:pPr eaLnBrk="1" hangingPunct="1">
              <a:lnSpc>
                <a:spcPct val="90000"/>
              </a:lnSpc>
            </a:pPr>
            <a:endParaRPr lang="fi-FI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Luokka määritellään varatulla sanalla class ja luokan julkisuus sanalla public.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Näiden jälkeen tulevat luokan nimi ja lohkon aloittava aaltosulku </a:t>
            </a:r>
            <a:r>
              <a:rPr lang="en-US" sz="2000" b="1" smtClean="0"/>
              <a:t>{</a:t>
            </a:r>
            <a:r>
              <a:rPr lang="en-US" sz="20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Tämän jälkeen tulisivat kaikki luokkaan kuuluvat metodit ja muuttujat.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Lohkon päättävä aaltosulku </a:t>
            </a:r>
            <a:r>
              <a:rPr lang="en-US" sz="2000" b="1" smtClean="0"/>
              <a:t>}</a:t>
            </a:r>
            <a:r>
              <a:rPr lang="en-US" sz="2000" smtClean="0"/>
              <a:t> päättää luokan määrittelyn. 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</p:txBody>
      </p:sp>
      <p:sp>
        <p:nvSpPr>
          <p:cNvPr id="40967" name="Text Box 4"/>
          <p:cNvSpPr txBox="1">
            <a:spLocks noChangeArrowheads="1"/>
          </p:cNvSpPr>
          <p:nvPr/>
        </p:nvSpPr>
        <p:spPr bwMode="auto">
          <a:xfrm>
            <a:off x="914400" y="2955925"/>
            <a:ext cx="4419600" cy="8540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/>
              <a:t>public class </a:t>
            </a:r>
            <a:r>
              <a:rPr lang="en-US" sz="2000" dirty="0" err="1"/>
              <a:t>EkaOhjelma</a:t>
            </a:r>
            <a:r>
              <a:rPr lang="en-US" sz="2000" dirty="0"/>
              <a:t> { 	...</a:t>
            </a:r>
          </a:p>
          <a:p>
            <a:pPr>
              <a:spcBef>
                <a:spcPct val="50000"/>
              </a:spcBef>
              <a:defRPr/>
            </a:pPr>
            <a:r>
              <a:rPr lang="en-US" sz="2000" dirty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2AD4A10-94E1-48A1-BAF1-EC2A7991EE1A}" type="datetime1">
              <a:rPr lang="fi-FI" smtClean="0"/>
              <a:t>1.9.2016</a:t>
            </a:fld>
            <a:endParaRPr lang="en-US" smtClean="0"/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8AF9BC-15ED-4E91-98BC-5237D54FF0E3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Esimerkissä luokkaan on kirjoitettu vain yksi metodi eli päämetodi.</a:t>
            </a:r>
          </a:p>
          <a:p>
            <a:pPr eaLnBrk="1" hangingPunct="1"/>
            <a:endParaRPr lang="fi-FI" sz="2400" smtClean="0"/>
          </a:p>
          <a:p>
            <a:pPr eaLnBrk="1" hangingPunct="1"/>
            <a:endParaRPr lang="fi-FI" sz="2400" smtClean="0"/>
          </a:p>
          <a:p>
            <a:pPr eaLnBrk="1" hangingPunct="1"/>
            <a:endParaRPr lang="fi-FI" sz="2400" smtClean="0"/>
          </a:p>
          <a:p>
            <a:pPr eaLnBrk="1" hangingPunct="1"/>
            <a:endParaRPr lang="fi-FI" sz="2400" smtClean="0"/>
          </a:p>
          <a:p>
            <a:pPr eaLnBrk="1" hangingPunct="1"/>
            <a:r>
              <a:rPr lang="fi-FI" sz="2400" smtClean="0"/>
              <a:t>Sinun ei tarvitse vielä ymmärtää sen tarkoitusta.</a:t>
            </a:r>
          </a:p>
          <a:p>
            <a:pPr eaLnBrk="1" hangingPunct="1"/>
            <a:r>
              <a:rPr lang="fi-FI" sz="2400" smtClean="0"/>
              <a:t>Ensimmäisten ohjelmiesi algoritmit kirjoitetaan päämetodin aaltosulkujen sisään</a:t>
            </a:r>
          </a:p>
          <a:p>
            <a:pPr eaLnBrk="1" hangingPunct="1"/>
            <a:r>
              <a:rPr lang="fi-FI" sz="2400" smtClean="0"/>
              <a:t>Kirjoita päämetodin otsikko toistaiseksi aina näin</a:t>
            </a:r>
            <a:endParaRPr lang="en-US" sz="2400" smtClean="0"/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z="4000" b="1" smtClean="0"/>
              <a:t>Java-kielen syntaksi</a:t>
            </a:r>
            <a:br>
              <a:rPr lang="fi-FI" sz="4000" b="1" smtClean="0"/>
            </a:br>
            <a:r>
              <a:rPr lang="fi-FI" sz="4000" smtClean="0"/>
              <a:t>Päämetodi</a:t>
            </a:r>
            <a:endParaRPr lang="en-US" sz="4000" b="1" smtClean="0"/>
          </a:p>
        </p:txBody>
      </p:sp>
      <p:sp>
        <p:nvSpPr>
          <p:cNvPr id="41991" name="Text Box 4"/>
          <p:cNvSpPr txBox="1">
            <a:spLocks noChangeArrowheads="1"/>
          </p:cNvSpPr>
          <p:nvPr/>
        </p:nvSpPr>
        <p:spPr bwMode="auto">
          <a:xfrm>
            <a:off x="838200" y="2574925"/>
            <a:ext cx="6172200" cy="13112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/>
              <a:t>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pPr>
              <a:spcBef>
                <a:spcPct val="50000"/>
              </a:spcBef>
              <a:defRPr/>
            </a:pPr>
            <a:r>
              <a:rPr lang="en-US" sz="2000" dirty="0"/>
              <a:t>	...</a:t>
            </a:r>
          </a:p>
          <a:p>
            <a:pPr>
              <a:spcBef>
                <a:spcPct val="50000"/>
              </a:spcBef>
              <a:defRPr/>
            </a:pPr>
            <a:r>
              <a:rPr lang="en-US" sz="2000" dirty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ACA8FA6-C3C6-4A18-BDBC-78C6A1EEF636}" type="datetime1">
              <a:rPr lang="fi-FI" smtClean="0"/>
              <a:t>1.9.2016</a:t>
            </a:fld>
            <a:endParaRPr lang="en-US" smtClean="0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B864A5-4C5C-46A7-B136-F6B9B1A35CCF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z="4000" b="1" smtClean="0"/>
              <a:t>Java-kielen syntaksi</a:t>
            </a:r>
            <a:br>
              <a:rPr lang="fi-FI" sz="4000" b="1" smtClean="0"/>
            </a:br>
            <a:r>
              <a:rPr lang="fi-FI" sz="4000" smtClean="0"/>
              <a:t>Tekstin tulostaminen konsoliin</a:t>
            </a:r>
            <a:endParaRPr lang="en-US" sz="4000" smtClean="0"/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i-FI" sz="2000" smtClean="0"/>
              <a:t>Toiminnallisuus kirjoitetaan siis päämetodin aaltosulkujen väliin</a:t>
            </a:r>
          </a:p>
          <a:p>
            <a:pPr eaLnBrk="1" hangingPunct="1">
              <a:lnSpc>
                <a:spcPct val="90000"/>
              </a:lnSpc>
            </a:pPr>
            <a:r>
              <a:rPr lang="fi-FI" sz="2000" smtClean="0"/>
              <a:t>Esimerkkiohjelman toiminnallisuus on saatu mahtumaan yhdelle riville.</a:t>
            </a:r>
          </a:p>
          <a:p>
            <a:pPr eaLnBrk="1" hangingPunct="1">
              <a:lnSpc>
                <a:spcPct val="90000"/>
              </a:lnSpc>
            </a:pPr>
            <a:endParaRPr lang="fi-FI" sz="2000" smtClean="0"/>
          </a:p>
          <a:p>
            <a:pPr eaLnBrk="1" hangingPunct="1">
              <a:lnSpc>
                <a:spcPct val="90000"/>
              </a:lnSpc>
            </a:pPr>
            <a:endParaRPr lang="fi-FI" sz="2000" smtClean="0"/>
          </a:p>
          <a:p>
            <a:pPr eaLnBrk="1" hangingPunct="1">
              <a:lnSpc>
                <a:spcPct val="90000"/>
              </a:lnSpc>
            </a:pPr>
            <a:r>
              <a:rPr lang="fi-FI" sz="2000" smtClean="0"/>
              <a:t>Sulkujen sisään kirjoitetaan lainausmerkeissä tulostettava merkkijono</a:t>
            </a:r>
          </a:p>
          <a:p>
            <a:pPr eaLnBrk="1" hangingPunct="1">
              <a:lnSpc>
                <a:spcPct val="90000"/>
              </a:lnSpc>
            </a:pPr>
            <a:r>
              <a:rPr lang="fi-FI" sz="2000" smtClean="0"/>
              <a:t>Rivin alun tarkoitus (System.out.println) selviää myöhemmin</a:t>
            </a:r>
          </a:p>
          <a:p>
            <a:pPr eaLnBrk="1" hangingPunct="1">
              <a:lnSpc>
                <a:spcPct val="90000"/>
              </a:lnSpc>
            </a:pPr>
            <a:r>
              <a:rPr lang="fi-FI" sz="2000" smtClean="0"/>
              <a:t>Tärkeää on ymmärtää, että kyseinen käsky tulostaa näytölle tekstiä</a:t>
            </a:r>
          </a:p>
          <a:p>
            <a:pPr eaLnBrk="1" hangingPunct="1">
              <a:lnSpc>
                <a:spcPct val="90000"/>
              </a:lnSpc>
            </a:pPr>
            <a:r>
              <a:rPr lang="fi-FI" sz="2000" smtClean="0"/>
              <a:t>Huom! Javassa lauseet päätetään ’;’-merkkiin eli puolipisteeseen, koska rivinvaihdoilla ei ole merkitystä.</a:t>
            </a:r>
            <a:endParaRPr lang="en-US" sz="2000" smtClean="0"/>
          </a:p>
        </p:txBody>
      </p:sp>
      <p:sp>
        <p:nvSpPr>
          <p:cNvPr id="43015" name="Text Box 4"/>
          <p:cNvSpPr txBox="1">
            <a:spLocks noChangeArrowheads="1"/>
          </p:cNvSpPr>
          <p:nvPr/>
        </p:nvSpPr>
        <p:spPr bwMode="auto">
          <a:xfrm>
            <a:off x="457200" y="2971800"/>
            <a:ext cx="807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fi-FI" sz="2400" dirty="0" err="1">
                <a:latin typeface="Lucida Console" pitchFamily="49" charset="0"/>
              </a:rPr>
              <a:t>System.out.println</a:t>
            </a:r>
            <a:r>
              <a:rPr lang="fi-FI" sz="2400" dirty="0">
                <a:latin typeface="Lucida Console" pitchFamily="49" charset="0"/>
              </a:rPr>
              <a:t>("</a:t>
            </a:r>
            <a:r>
              <a:rPr lang="fi-FI" sz="2400" dirty="0" err="1">
                <a:latin typeface="Lucida Console" pitchFamily="49" charset="0"/>
              </a:rPr>
              <a:t>Hello</a:t>
            </a:r>
            <a:r>
              <a:rPr lang="fi-FI" sz="2400" dirty="0">
                <a:latin typeface="Lucida Console" pitchFamily="49" charset="0"/>
              </a:rPr>
              <a:t> World");</a:t>
            </a:r>
            <a:endParaRPr lang="en-US" sz="24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8A2B5A2-51E2-4B5B-A9ED-7FED651B824D}" type="datetime1">
              <a:rPr lang="fi-FI" smtClean="0"/>
              <a:t>1.9.2016</a:t>
            </a:fld>
            <a:endParaRPr lang="en-US" smtClean="0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9C32D2-B16C-4ABC-AF05-FB7E30D03AE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Sisältö</a:t>
            </a:r>
            <a:endParaRPr lang="en-US" smtClean="0"/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i-FI" dirty="0" smtClean="0"/>
              <a:t>Ohjelmoinnin perusteet</a:t>
            </a:r>
          </a:p>
          <a:p>
            <a:pPr eaLnBrk="1" hangingPunct="1"/>
            <a:r>
              <a:rPr lang="fi-FI" dirty="0" smtClean="0"/>
              <a:t>Java-ohjelmointikieli</a:t>
            </a:r>
          </a:p>
          <a:p>
            <a:pPr eaLnBrk="1" hangingPunct="1"/>
            <a:r>
              <a:rPr lang="fi-FI" dirty="0" err="1" smtClean="0"/>
              <a:t>Eclipse-kehitysympäristö</a:t>
            </a:r>
            <a:endParaRPr lang="fi-FI" dirty="0" smtClean="0"/>
          </a:p>
        </p:txBody>
      </p:sp>
      <p:pic>
        <p:nvPicPr>
          <p:cNvPr id="10247" name="Picture 7" descr="C:\Program Files\Microsoft Office\MEDIA\CAGCAT10\j029912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82455" y="1828800"/>
            <a:ext cx="2275745" cy="3733800"/>
          </a:xfrm>
          <a:prstGeom prst="rect">
            <a:avLst/>
          </a:prstGeom>
          <a:noFill/>
        </p:spPr>
      </p:pic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4267200" cy="457200"/>
          </a:xfrm>
          <a:noFill/>
        </p:spPr>
        <p:txBody>
          <a:bodyPr/>
          <a:lstStyle/>
          <a:p>
            <a:r>
              <a:rPr lang="en-US" dirty="0" smtClean="0"/>
              <a:t>Laurea  |  Mika Stenberg (modified by Antonius Camara)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2DC9701-373E-4916-A741-C76FF652AC3F}" type="datetime1">
              <a:rPr lang="fi-FI" smtClean="0"/>
              <a:t>1.9.2016</a:t>
            </a:fld>
            <a:endParaRPr lang="en-US" smtClean="0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C55A3A-C61E-4620-A0F5-87578BCE1A6C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z="4000" dirty="0" smtClean="0"/>
              <a:t>Lähiopetusta, harjoituksia ja kotitehtäviä</a:t>
            </a:r>
            <a:endParaRPr lang="en-US" sz="4000" dirty="0" smtClean="0"/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i-FI" sz="2000" b="1" dirty="0" smtClean="0"/>
              <a:t>Teoriatunnit</a:t>
            </a:r>
            <a:endParaRPr lang="fi-FI" sz="2000" dirty="0" smtClean="0"/>
          </a:p>
          <a:p>
            <a:pPr eaLnBrk="1" hangingPunct="1">
              <a:lnSpc>
                <a:spcPct val="90000"/>
              </a:lnSpc>
            </a:pPr>
            <a:r>
              <a:rPr lang="fi-FI" sz="2000" b="1" dirty="0" smtClean="0"/>
              <a:t>Kehittämisharjoitukset</a:t>
            </a:r>
            <a:endParaRPr lang="fi-FI" sz="2000" dirty="0" smtClean="0"/>
          </a:p>
          <a:p>
            <a:pPr eaLnBrk="1" hangingPunct="1">
              <a:lnSpc>
                <a:spcPct val="90000"/>
              </a:lnSpc>
            </a:pPr>
            <a:r>
              <a:rPr lang="fi-FI" sz="2000" b="1" dirty="0" err="1" smtClean="0"/>
              <a:t>Viope</a:t>
            </a:r>
            <a:r>
              <a:rPr lang="fi-FI" sz="2000" b="1" dirty="0" smtClean="0"/>
              <a:t>-kotitehtävät</a:t>
            </a:r>
            <a:endParaRPr lang="fi-FI" sz="2000" dirty="0" smtClean="0"/>
          </a:p>
          <a:p>
            <a:pPr eaLnBrk="1" hangingPunct="1">
              <a:lnSpc>
                <a:spcPct val="90000"/>
              </a:lnSpc>
            </a:pPr>
            <a:endParaRPr lang="fi-FI" sz="1600" dirty="0" smtClean="0"/>
          </a:p>
          <a:p>
            <a:pPr eaLnBrk="1" hangingPunct="1">
              <a:lnSpc>
                <a:spcPct val="90000"/>
              </a:lnSpc>
            </a:pPr>
            <a:endParaRPr lang="fi-FI" sz="1600" dirty="0" smtClean="0"/>
          </a:p>
          <a:p>
            <a:pPr eaLnBrk="1" hangingPunct="1">
              <a:lnSpc>
                <a:spcPct val="90000"/>
              </a:lnSpc>
              <a:buNone/>
            </a:pPr>
            <a:endParaRPr lang="fi-FI" sz="16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i-FI" sz="1800" dirty="0" smtClean="0"/>
              <a:t>	</a:t>
            </a:r>
            <a:r>
              <a:rPr lang="fi-FI" sz="1800" i="1" dirty="0" smtClean="0"/>
              <a:t>Joka viikko opitaan uutta asiaa, jonka hahmottaminen edellyttää edellisten viikkojen asioiden ymmärtämistä.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fi-FI" sz="18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fi-FI" sz="1800" dirty="0" smtClean="0"/>
              <a:t>	</a:t>
            </a:r>
            <a:endParaRPr lang="en-US" sz="1800" dirty="0" smtClean="0">
              <a:solidFill>
                <a:srgbClr val="C00000"/>
              </a:solidFill>
            </a:endParaRPr>
          </a:p>
        </p:txBody>
      </p:sp>
      <p:pic>
        <p:nvPicPr>
          <p:cNvPr id="11272" name="Picture 8" descr="C:\Documents and Settings\jaaleik\Local Settings\Temporary Internet Files\Content.IE5\QYHE8ACL\MC90043947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1676400"/>
            <a:ext cx="1676400" cy="1676400"/>
          </a:xfrm>
          <a:prstGeom prst="rect">
            <a:avLst/>
          </a:prstGeom>
          <a:noFill/>
        </p:spPr>
      </p:pic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4267200" cy="457200"/>
          </a:xfrm>
          <a:noFill/>
        </p:spPr>
        <p:txBody>
          <a:bodyPr/>
          <a:lstStyle/>
          <a:p>
            <a:r>
              <a:rPr lang="en-US" dirty="0" smtClean="0"/>
              <a:t>Laurea  |  Mika Stenberg (modified by Antonius Camara)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Kehittämisharjoitukset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400" dirty="0" smtClean="0"/>
              <a:t>Harjoituksina tenttikysymysten kaltaisia tehtäviä</a:t>
            </a:r>
          </a:p>
          <a:p>
            <a:endParaRPr lang="fi-FI" sz="2400" dirty="0" smtClean="0"/>
          </a:p>
          <a:p>
            <a:pPr>
              <a:buNone/>
            </a:pPr>
            <a:endParaRPr lang="fi-FI" sz="1600" i="1" dirty="0" smtClean="0"/>
          </a:p>
          <a:p>
            <a:pPr>
              <a:buNone/>
            </a:pPr>
            <a:r>
              <a:rPr lang="fi-FI" sz="1600" i="1" dirty="0" smtClean="0"/>
              <a:t>	</a:t>
            </a:r>
          </a:p>
          <a:p>
            <a:pPr>
              <a:buNone/>
            </a:pPr>
            <a:endParaRPr lang="fi-FI" sz="1600" i="1" dirty="0" smtClean="0"/>
          </a:p>
          <a:p>
            <a:pPr>
              <a:buNone/>
            </a:pPr>
            <a:r>
              <a:rPr lang="fi-FI" sz="1600" i="1" dirty="0" smtClean="0"/>
              <a:t>	</a:t>
            </a:r>
            <a:endParaRPr lang="fi-FI" sz="2400" dirty="0" smtClean="0"/>
          </a:p>
          <a:p>
            <a:pPr>
              <a:buNone/>
            </a:pPr>
            <a:endParaRPr lang="en-GB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D7147A-2C6C-424C-B003-717D51088C09}" type="datetime1">
              <a:rPr lang="fi-FI" smtClean="0"/>
              <a:t>1.9.2016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DFC326-9D39-40F5-B59F-39218C82FCE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76804" name="Picture 4" descr="C:\Documents and Settings\jaaleik\Local Settings\Temporary Internet Files\Content.IE5\ULUKRTTA\MC90043699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3581400"/>
            <a:ext cx="2837111" cy="1828800"/>
          </a:xfrm>
          <a:prstGeom prst="rect">
            <a:avLst/>
          </a:prstGeom>
          <a:noFill/>
        </p:spPr>
      </p:pic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4267200" cy="457200"/>
          </a:xfrm>
          <a:noFill/>
        </p:spPr>
        <p:txBody>
          <a:bodyPr/>
          <a:lstStyle/>
          <a:p>
            <a:r>
              <a:rPr lang="en-US" dirty="0" smtClean="0"/>
              <a:t>Laurea  |  Mika Stenberg (modified by Antonius Camara)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Viope-kotitehtävät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400" i="1" dirty="0" smtClean="0"/>
              <a:t>Virtuaalinen oppimisympäristö ohjelmoinnin opiskeluun</a:t>
            </a:r>
          </a:p>
          <a:p>
            <a:pPr lvl="1"/>
            <a:r>
              <a:rPr lang="fi-FI" sz="2000" i="1" dirty="0" smtClean="0"/>
              <a:t>Teoriaa</a:t>
            </a:r>
          </a:p>
          <a:p>
            <a:pPr lvl="1"/>
            <a:r>
              <a:rPr lang="fi-FI" sz="2000" i="1" dirty="0" smtClean="0"/>
              <a:t>Monivalintatehtäviä</a:t>
            </a:r>
          </a:p>
          <a:p>
            <a:pPr lvl="1"/>
            <a:r>
              <a:rPr lang="fi-FI" sz="2000" i="1" dirty="0" smtClean="0"/>
              <a:t>Ohjelmointitehtäviä</a:t>
            </a:r>
          </a:p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vw4.viope.com/login?org=laurea</a:t>
            </a:r>
            <a:endParaRPr lang="en-US" sz="2400" dirty="0" smtClean="0"/>
          </a:p>
          <a:p>
            <a:r>
              <a:rPr lang="fi-FI" sz="2400" dirty="0" smtClean="0"/>
              <a:t>Ilmoittaudu kurssille tänään</a:t>
            </a:r>
            <a:br>
              <a:rPr lang="fi-FI" sz="2400" dirty="0" smtClean="0"/>
            </a:br>
            <a:r>
              <a:rPr lang="fi-FI" sz="2000" b="1" i="1" dirty="0"/>
              <a:t>Java perusteet (R0027 </a:t>
            </a:r>
            <a:r>
              <a:rPr lang="fi-FI" sz="2000" b="1" i="1" dirty="0" smtClean="0"/>
              <a:t>Syksy 16)</a:t>
            </a:r>
            <a:endParaRPr lang="en-GB" sz="2000" b="1" i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FE92DA-BBB9-4F06-8F84-D27B422FBAD2}" type="datetime1">
              <a:rPr lang="fi-FI" smtClean="0"/>
              <a:t>1.9.2016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DFC326-9D39-40F5-B59F-39218C82FCE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4267200" cy="457200"/>
          </a:xfrm>
          <a:noFill/>
        </p:spPr>
        <p:txBody>
          <a:bodyPr/>
          <a:lstStyle/>
          <a:p>
            <a:r>
              <a:rPr lang="en-US" dirty="0" smtClean="0"/>
              <a:t>Laurea  |  Mika Stenberg (modified by Antonius Camara)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553200"/>
            <a:ext cx="2133600" cy="457200"/>
          </a:xfrm>
          <a:noFill/>
        </p:spPr>
        <p:txBody>
          <a:bodyPr/>
          <a:lstStyle/>
          <a:p>
            <a:fld id="{AFDED2E8-740F-43D4-96A1-4ED0B44158FD}" type="datetime1">
              <a:rPr lang="fi-FI" smtClean="0"/>
              <a:t>1.9.2016</a:t>
            </a:fld>
            <a:endParaRPr lang="en-US" dirty="0" smtClean="0"/>
          </a:p>
        </p:txBody>
      </p:sp>
      <p:sp>
        <p:nvSpPr>
          <p:cNvPr id="10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457200"/>
          </a:xfrm>
          <a:noFill/>
        </p:spPr>
        <p:txBody>
          <a:bodyPr/>
          <a:lstStyle/>
          <a:p>
            <a:fld id="{567DB827-182D-49B0-A999-0C92895AA388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title"/>
          </p:nvPr>
        </p:nvSpPr>
        <p:spPr>
          <a:xfrm>
            <a:off x="272088" y="125413"/>
            <a:ext cx="8229600" cy="560387"/>
          </a:xfrm>
        </p:spPr>
        <p:txBody>
          <a:bodyPr/>
          <a:lstStyle/>
          <a:p>
            <a:pPr eaLnBrk="1" hangingPunct="1"/>
            <a:r>
              <a:rPr lang="fi-FI" dirty="0" smtClean="0"/>
              <a:t>Työmäärä ja arviointi</a:t>
            </a:r>
            <a:endParaRPr lang="en-US" dirty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553200"/>
            <a:ext cx="4267200" cy="457200"/>
          </a:xfrm>
          <a:noFill/>
        </p:spPr>
        <p:txBody>
          <a:bodyPr/>
          <a:lstStyle/>
          <a:p>
            <a:r>
              <a:rPr lang="en-US" dirty="0" smtClean="0"/>
              <a:t>Laurea  |  </a:t>
            </a:r>
            <a:r>
              <a:rPr lang="en-US" dirty="0" smtClean="0"/>
              <a:t>Antonius Camara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 bwMode="auto">
          <a:xfrm>
            <a:off x="272088" y="1143000"/>
            <a:ext cx="8643312" cy="685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6" name="Pentagon 25"/>
          <p:cNvSpPr/>
          <p:nvPr/>
        </p:nvSpPr>
        <p:spPr>
          <a:xfrm>
            <a:off x="547091" y="923449"/>
            <a:ext cx="6226180" cy="365093"/>
          </a:xfrm>
          <a:prstGeom prst="homePlate">
            <a:avLst/>
          </a:prstGeom>
          <a:solidFill>
            <a:srgbClr val="FFFFCC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9743" y="958662"/>
            <a:ext cx="6773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i-FI" sz="1200" dirty="0" err="1" smtClean="0">
                <a:solidFill>
                  <a:prstClr val="black"/>
                </a:solidFill>
                <a:latin typeface="Calibri" panose="020F0502020204030204"/>
              </a:rPr>
              <a:t>Theory</a:t>
            </a:r>
            <a:r>
              <a:rPr lang="fi-FI" sz="1200" dirty="0" smtClean="0">
                <a:solidFill>
                  <a:prstClr val="black"/>
                </a:solidFill>
                <a:latin typeface="Calibri" panose="020F0502020204030204"/>
              </a:rPr>
              <a:t> &amp; </a:t>
            </a:r>
            <a:r>
              <a:rPr lang="fi-FI" sz="1200" dirty="0" err="1" smtClean="0">
                <a:solidFill>
                  <a:prstClr val="black"/>
                </a:solidFill>
                <a:latin typeface="Calibri" panose="020F0502020204030204"/>
              </a:rPr>
              <a:t>worskhops</a:t>
            </a:r>
            <a:r>
              <a:rPr lang="fi-FI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i-FI" sz="1200" dirty="0" smtClean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fi-FI" sz="1200" b="1" dirty="0" smtClean="0">
                <a:solidFill>
                  <a:prstClr val="black"/>
                </a:solidFill>
                <a:latin typeface="Calibri" panose="020F0502020204030204"/>
              </a:rPr>
              <a:t>13 </a:t>
            </a:r>
            <a:r>
              <a:rPr lang="fi-FI" sz="1200" b="1" dirty="0" err="1" smtClean="0">
                <a:solidFill>
                  <a:prstClr val="black"/>
                </a:solidFill>
                <a:latin typeface="Calibri" panose="020F0502020204030204"/>
              </a:rPr>
              <a:t>Classes</a:t>
            </a:r>
            <a:r>
              <a:rPr lang="fi-FI" sz="1200" dirty="0" smtClean="0">
                <a:solidFill>
                  <a:prstClr val="black"/>
                </a:solidFill>
                <a:latin typeface="Calibri" panose="020F0502020204030204"/>
              </a:rPr>
              <a:t>)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8" name="Pentagon 27"/>
          <p:cNvSpPr/>
          <p:nvPr/>
        </p:nvSpPr>
        <p:spPr>
          <a:xfrm>
            <a:off x="1110385" y="1961719"/>
            <a:ext cx="5713686" cy="365093"/>
          </a:xfrm>
          <a:prstGeom prst="homePlate">
            <a:avLst/>
          </a:prstGeom>
          <a:solidFill>
            <a:srgbClr val="CC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435596789"/>
              </p:ext>
            </p:extLst>
          </p:nvPr>
        </p:nvGraphicFramePr>
        <p:xfrm>
          <a:off x="127535" y="2885634"/>
          <a:ext cx="4673065" cy="2776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0" name="Chart 29"/>
          <p:cNvGraphicFramePr/>
          <p:nvPr>
            <p:extLst>
              <p:ext uri="{D42A27DB-BD31-4B8C-83A1-F6EECF244321}">
                <p14:modId xmlns:p14="http://schemas.microsoft.com/office/powerpoint/2010/main" val="2601349955"/>
              </p:ext>
            </p:extLst>
          </p:nvPr>
        </p:nvGraphicFramePr>
        <p:xfrm>
          <a:off x="4845379" y="2885634"/>
          <a:ext cx="4479868" cy="2973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Pentagon 30"/>
          <p:cNvSpPr/>
          <p:nvPr/>
        </p:nvSpPr>
        <p:spPr>
          <a:xfrm>
            <a:off x="1083089" y="1328611"/>
            <a:ext cx="5713686" cy="365093"/>
          </a:xfrm>
          <a:prstGeom prst="homePlate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974651" y="994515"/>
            <a:ext cx="859766" cy="127408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48041" y="1222720"/>
            <a:ext cx="521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i-FI" sz="1200" dirty="0" err="1" smtClean="0">
                <a:solidFill>
                  <a:prstClr val="black"/>
                </a:solidFill>
                <a:latin typeface="Calibri" panose="020F0502020204030204"/>
              </a:rPr>
              <a:t>Final</a:t>
            </a:r>
            <a:endParaRPr lang="fi-FI" sz="12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i-FI" sz="1200" dirty="0" err="1" smtClean="0">
                <a:solidFill>
                  <a:prstClr val="black"/>
                </a:solidFill>
                <a:latin typeface="Calibri" panose="020F0502020204030204"/>
              </a:rPr>
              <a:t>Exam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28688" y="1356973"/>
            <a:ext cx="5153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i-FI" sz="1200" dirty="0" err="1" smtClean="0">
                <a:solidFill>
                  <a:prstClr val="black"/>
                </a:solidFill>
                <a:latin typeface="Calibri" panose="020F0502020204030204"/>
              </a:rPr>
              <a:t>Completing</a:t>
            </a:r>
            <a:r>
              <a:rPr lang="fi-FI" sz="12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i-FI" sz="1200" b="1" dirty="0" smtClean="0">
                <a:solidFill>
                  <a:prstClr val="black"/>
                </a:solidFill>
                <a:latin typeface="Calibri" panose="020F0502020204030204"/>
              </a:rPr>
              <a:t>workshop </a:t>
            </a:r>
            <a:r>
              <a:rPr lang="fi-FI" sz="1200" b="1" dirty="0" err="1" smtClean="0">
                <a:solidFill>
                  <a:prstClr val="black"/>
                </a:solidFill>
                <a:latin typeface="Calibri" panose="020F0502020204030204"/>
              </a:rPr>
              <a:t>exercises</a:t>
            </a:r>
            <a:r>
              <a:rPr lang="fi-FI" sz="12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i-FI" sz="1200" dirty="0" smtClean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fi-FI" sz="1200" dirty="0" err="1" smtClean="0">
                <a:solidFill>
                  <a:prstClr val="black"/>
                </a:solidFill>
                <a:latin typeface="Calibri" panose="020F0502020204030204"/>
              </a:rPr>
              <a:t>Homework</a:t>
            </a:r>
            <a:r>
              <a:rPr lang="fi-FI" sz="1200" dirty="0" smtClean="0">
                <a:solidFill>
                  <a:prstClr val="black"/>
                </a:solidFill>
                <a:latin typeface="Calibri" panose="020F0502020204030204"/>
              </a:rPr>
              <a:t>)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88872" y="1991599"/>
            <a:ext cx="5035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i-FI" sz="1200" dirty="0" err="1" smtClean="0">
                <a:solidFill>
                  <a:prstClr val="black"/>
                </a:solidFill>
                <a:latin typeface="Calibri" panose="020F0502020204030204"/>
              </a:rPr>
              <a:t>Completing</a:t>
            </a:r>
            <a:r>
              <a:rPr lang="fi-FI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i-FI" sz="1200" b="1" dirty="0" err="1" smtClean="0">
                <a:solidFill>
                  <a:prstClr val="black"/>
                </a:solidFill>
                <a:latin typeface="Calibri" panose="020F0502020204030204"/>
              </a:rPr>
              <a:t>Viope</a:t>
            </a:r>
            <a:r>
              <a:rPr lang="fi-FI" sz="1200" dirty="0" smtClean="0">
                <a:solidFill>
                  <a:prstClr val="black"/>
                </a:solidFill>
                <a:latin typeface="Calibri" panose="020F0502020204030204"/>
              </a:rPr>
              <a:t> online </a:t>
            </a:r>
            <a:r>
              <a:rPr lang="fi-FI" sz="1200" dirty="0" err="1" smtClean="0">
                <a:solidFill>
                  <a:prstClr val="black"/>
                </a:solidFill>
                <a:latin typeface="Calibri" panose="020F0502020204030204"/>
              </a:rPr>
              <a:t>course</a:t>
            </a:r>
            <a:r>
              <a:rPr lang="fi-FI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i-FI" sz="1200" dirty="0" smtClean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fi-FI" sz="1200" dirty="0" err="1" smtClean="0">
                <a:solidFill>
                  <a:prstClr val="black"/>
                </a:solidFill>
                <a:latin typeface="Calibri" panose="020F0502020204030204"/>
              </a:rPr>
              <a:t>Homework</a:t>
            </a:r>
            <a:r>
              <a:rPr lang="fi-FI" sz="1200" dirty="0" smtClean="0">
                <a:solidFill>
                  <a:prstClr val="black"/>
                </a:solidFill>
                <a:latin typeface="Calibri" panose="020F0502020204030204"/>
              </a:rPr>
              <a:t>)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694661" y="716508"/>
            <a:ext cx="706836" cy="65509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43164" y="740741"/>
            <a:ext cx="651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i-FI" sz="1400" b="1" dirty="0" smtClean="0">
                <a:solidFill>
                  <a:prstClr val="black"/>
                </a:solidFill>
                <a:latin typeface="Calibri" panose="020F0502020204030204"/>
              </a:rPr>
              <a:t>25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i-FI" sz="1400" b="1" dirty="0" err="1" smtClean="0">
                <a:solidFill>
                  <a:prstClr val="black"/>
                </a:solidFill>
                <a:latin typeface="Calibri" panose="020F0502020204030204"/>
              </a:rPr>
              <a:t>points</a:t>
            </a:r>
            <a:endParaRPr lang="en-US" sz="14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5718405" y="1806962"/>
            <a:ext cx="706836" cy="65509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66908" y="1845270"/>
            <a:ext cx="651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i-FI" sz="14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fi-FI" sz="1400" b="1" dirty="0" smtClean="0">
                <a:solidFill>
                  <a:prstClr val="black"/>
                </a:solidFill>
                <a:latin typeface="Calibri" panose="020F0502020204030204"/>
              </a:rPr>
              <a:t>5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i-FI" sz="1400" b="1" dirty="0" err="1" smtClean="0">
                <a:solidFill>
                  <a:prstClr val="black"/>
                </a:solidFill>
                <a:latin typeface="Calibri" panose="020F0502020204030204"/>
              </a:rPr>
              <a:t>points</a:t>
            </a:r>
            <a:endParaRPr lang="en-US" sz="14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397225" y="1794483"/>
            <a:ext cx="706836" cy="65509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439337" y="1835041"/>
            <a:ext cx="651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i-FI" sz="1400" b="1" dirty="0" smtClean="0">
                <a:solidFill>
                  <a:prstClr val="black"/>
                </a:solidFill>
                <a:latin typeface="Calibri" panose="020F0502020204030204"/>
              </a:rPr>
              <a:t>60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i-FI" sz="1400" b="1" dirty="0" err="1" smtClean="0">
                <a:solidFill>
                  <a:prstClr val="black"/>
                </a:solidFill>
                <a:latin typeface="Calibri" panose="020F0502020204030204"/>
              </a:rPr>
              <a:t>points</a:t>
            </a:r>
            <a:endParaRPr lang="en-US" sz="1400" b="1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F896ED3-828D-413A-9483-E708204ACD18}" type="datetime1">
              <a:rPr lang="fi-FI" smtClean="0"/>
              <a:t>1.9.2016</a:t>
            </a:fld>
            <a:endParaRPr lang="en-US" smtClean="0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C75DA1-8404-4FC4-9C52-D01A529E453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Halki suuren urakan…</a:t>
            </a:r>
            <a:endParaRPr lang="en-US" smtClean="0"/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i-FI" sz="2400" smtClean="0"/>
              <a:t>Kurssia ennen</a:t>
            </a:r>
          </a:p>
          <a:p>
            <a:pPr lvl="1" eaLnBrk="1" hangingPunct="1"/>
            <a:r>
              <a:rPr lang="fi-FI" sz="2000" smtClean="0"/>
              <a:t>Sinulla on jotain odotuksia ja mielikuvia ohjelmoinnista</a:t>
            </a:r>
          </a:p>
          <a:p>
            <a:pPr lvl="1" eaLnBrk="1" hangingPunct="1"/>
            <a:r>
              <a:rPr lang="fi-FI" sz="2000" smtClean="0"/>
              <a:t>Asetat itsellesi korkeita oppimistavoitteita</a:t>
            </a:r>
          </a:p>
          <a:p>
            <a:pPr eaLnBrk="1" hangingPunct="1"/>
            <a:r>
              <a:rPr lang="fi-FI" sz="2400" smtClean="0"/>
              <a:t>Kurssin aikana</a:t>
            </a:r>
          </a:p>
          <a:p>
            <a:pPr lvl="1" eaLnBrk="1" hangingPunct="1"/>
            <a:r>
              <a:rPr lang="fi-FI" sz="2000" smtClean="0"/>
              <a:t>Yllätyt työmäärästä</a:t>
            </a:r>
          </a:p>
          <a:p>
            <a:pPr lvl="1" eaLnBrk="1" hangingPunct="1"/>
            <a:r>
              <a:rPr lang="fi-FI" sz="2000" smtClean="0"/>
              <a:t>Et luovuta, vaikka asia tuntuu välillä vaikealta</a:t>
            </a:r>
          </a:p>
          <a:p>
            <a:pPr lvl="1" eaLnBrk="1" hangingPunct="1"/>
            <a:r>
              <a:rPr lang="fi-FI" sz="2000" smtClean="0"/>
              <a:t>Jos tiput kärryiltä, kirit kiinni ajoissa</a:t>
            </a:r>
          </a:p>
          <a:p>
            <a:pPr eaLnBrk="1" hangingPunct="1"/>
            <a:r>
              <a:rPr lang="fi-FI" sz="2400" smtClean="0"/>
              <a:t>Kurssin jälkeen</a:t>
            </a:r>
          </a:p>
          <a:p>
            <a:pPr lvl="1" eaLnBrk="1" hangingPunct="1"/>
            <a:r>
              <a:rPr lang="fi-FI" sz="2000" smtClean="0"/>
              <a:t>Saat palkinnoksi taidon tehdä ohjelmia</a:t>
            </a:r>
          </a:p>
          <a:p>
            <a:pPr lvl="1" eaLnBrk="1" hangingPunct="1"/>
            <a:r>
              <a:rPr lang="fi-FI" sz="2000" smtClean="0"/>
              <a:t>Huomaat, että olet oppinut todella paljon uutta</a:t>
            </a:r>
          </a:p>
          <a:p>
            <a:pPr lvl="1" eaLnBrk="1" hangingPunct="1"/>
            <a:r>
              <a:rPr lang="fi-FI" sz="2000" smtClean="0"/>
              <a:t>Mahdollisesti jopa pidät ”koodaamisesta”</a:t>
            </a:r>
          </a:p>
          <a:p>
            <a:pPr eaLnBrk="1" hangingPunct="1"/>
            <a:endParaRPr lang="en-US" sz="2400" smtClean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4267200" cy="457200"/>
          </a:xfrm>
          <a:noFill/>
        </p:spPr>
        <p:txBody>
          <a:bodyPr/>
          <a:lstStyle/>
          <a:p>
            <a:r>
              <a:rPr lang="en-US" dirty="0" smtClean="0"/>
              <a:t>Laurea  |  Mika Stenberg (modified by Antonius Camara)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Custom 1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10688B"/>
      </a:accent1>
      <a:accent2>
        <a:srgbClr val="60B5CC"/>
      </a:accent2>
      <a:accent3>
        <a:srgbClr val="E66C7D"/>
      </a:accent3>
      <a:accent4>
        <a:srgbClr val="6BB76D"/>
      </a:accent4>
      <a:accent5>
        <a:srgbClr val="0A455D"/>
      </a:accent5>
      <a:accent6>
        <a:srgbClr val="C64847"/>
      </a:accent6>
      <a:hlink>
        <a:srgbClr val="168BBA"/>
      </a:hlink>
      <a:folHlink>
        <a:srgbClr val="680000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0066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6323</TotalTime>
  <Words>1252</Words>
  <Application>Microsoft Office PowerPoint</Application>
  <PresentationFormat>On-screen Show (4:3)</PresentationFormat>
  <Paragraphs>422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Garamond</vt:lpstr>
      <vt:lpstr>Lucida Console</vt:lpstr>
      <vt:lpstr>Times New Roman</vt:lpstr>
      <vt:lpstr>Verdana</vt:lpstr>
      <vt:lpstr>Wingdings</vt:lpstr>
      <vt:lpstr>Level</vt:lpstr>
      <vt:lpstr>Ohjelmoinnin perusteet R0027</vt:lpstr>
      <vt:lpstr>Agenda</vt:lpstr>
      <vt:lpstr>Esitiedot</vt:lpstr>
      <vt:lpstr>Sisältö</vt:lpstr>
      <vt:lpstr>Lähiopetusta, harjoituksia ja kotitehtäviä</vt:lpstr>
      <vt:lpstr>Kehittämisharjoitukset</vt:lpstr>
      <vt:lpstr>Viope-kotitehtävät</vt:lpstr>
      <vt:lpstr>Työmäärä ja arviointi</vt:lpstr>
      <vt:lpstr>Halki suuren urakan…</vt:lpstr>
      <vt:lpstr>Työtä on siis paljon</vt:lpstr>
      <vt:lpstr>Aikataulu</vt:lpstr>
      <vt:lpstr>Kurssimateriaali</vt:lpstr>
      <vt:lpstr>Kurssimateriaali</vt:lpstr>
      <vt:lpstr>A Johdatus ohjelmointiin ja Java-ohjelmointikieleen</vt:lpstr>
      <vt:lpstr>Ohjelmointi</vt:lpstr>
      <vt:lpstr>Ohjelmat</vt:lpstr>
      <vt:lpstr>Ohjelmatyyppejä</vt:lpstr>
      <vt:lpstr>Konekieli ja ohjelmointikieli</vt:lpstr>
      <vt:lpstr>Erilaisia ohjelmointikieliä</vt:lpstr>
      <vt:lpstr>Java</vt:lpstr>
      <vt:lpstr>Ohjelman kirjoittaminen, kääntäminen ja tulkkaaminen</vt:lpstr>
      <vt:lpstr>Lähdekoodin ja tavukoodin kautta konekielelle</vt:lpstr>
      <vt:lpstr>Java-ohjelman muodostaminen</vt:lpstr>
      <vt:lpstr>Skriptikielet ja käännettävät kielet</vt:lpstr>
      <vt:lpstr>Tavukoodin tarkoitus</vt:lpstr>
      <vt:lpstr>Johdanto Javaan Asennus</vt:lpstr>
      <vt:lpstr>Johdanto Javaan Editorit</vt:lpstr>
      <vt:lpstr>Johdanto Javaan Java-kielen syntaksi</vt:lpstr>
      <vt:lpstr>Java-kielen syntaksi Lähdekoodin kommentointi</vt:lpstr>
      <vt:lpstr>Java-kielen syntaksi Kommentit</vt:lpstr>
      <vt:lpstr>Java-kielen syntaksi Whitespace</vt:lpstr>
      <vt:lpstr>Java-kielen syntaksi Luokka</vt:lpstr>
      <vt:lpstr>Java-kielen syntaksi Päämetodi</vt:lpstr>
      <vt:lpstr>Java-kielen syntaksi Tekstin tulostaminen konsoliin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 Stenberg</dc:creator>
  <cp:lastModifiedBy>Antonius De Arruda Camara</cp:lastModifiedBy>
  <cp:revision>203</cp:revision>
  <cp:lastPrinted>1601-01-01T00:00:00Z</cp:lastPrinted>
  <dcterms:created xsi:type="dcterms:W3CDTF">1601-01-01T00:00:00Z</dcterms:created>
  <dcterms:modified xsi:type="dcterms:W3CDTF">2016-09-01T12:28:50Z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