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6" r:id="rId5"/>
    <p:sldId id="264" r:id="rId6"/>
    <p:sldId id="267" r:id="rId7"/>
    <p:sldId id="277" r:id="rId8"/>
    <p:sldId id="276" r:id="rId9"/>
    <p:sldId id="27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181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400"/>
              <a:t>Workload – 5 credits (135 hours)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Workload (hours)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Classes</c:v>
                </c:pt>
                <c:pt idx="1">
                  <c:v>Homework + Project Work (outside classes)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105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100" dirty="0">
              <a:latin typeface="Trebuchet MS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100" dirty="0">
              <a:latin typeface="Trebuchet M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C9AF7-5482-5045-B3EF-9B1F7562495D}" type="slidenum">
              <a:rPr lang="en-US" sz="1100" smtClean="0">
                <a:latin typeface="Trebuchet MS" pitchFamily="34" charset="0"/>
              </a:rPr>
              <a:t>‹#›</a:t>
            </a:fld>
            <a:endParaRPr lang="en-US" sz="1100" dirty="0">
              <a:latin typeface="Trebuchet MS" pitchFamily="34" charset="0"/>
            </a:endParaRPr>
          </a:p>
        </p:txBody>
      </p:sp>
      <p:sp>
        <p:nvSpPr>
          <p:cNvPr id="6" name="Päivämäärän paikkamerkki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B4D8C-6199-4FD8-BB57-54D189171550}" type="datetime1">
              <a:rPr lang="fi-FI" sz="1100" smtClean="0">
                <a:latin typeface="Trebuchet MS" pitchFamily="34" charset="0"/>
              </a:rPr>
              <a:t>19.1.2017</a:t>
            </a:fld>
            <a:endParaRPr lang="fi-FI" sz="11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9145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00">
                <a:latin typeface="Trebuchet MS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00">
                <a:latin typeface="Trebuchet MS" pitchFamily="34" charset="0"/>
              </a:defRPr>
            </a:lvl1pPr>
          </a:lstStyle>
          <a:p>
            <a:fld id="{05561CBA-A5B9-4AA5-B4C2-CE17C447A1A5}" type="datetime1">
              <a:rPr lang="fi-FI" smtClean="0"/>
              <a:t>19.1.2017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>
                <a:latin typeface="Trebuchet MS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>
                <a:latin typeface="Trebuchet MS" pitchFamily="34" charset="0"/>
              </a:defRPr>
            </a:lvl1pPr>
          </a:lstStyle>
          <a:p>
            <a:fld id="{1099E747-E921-0C4C-A602-DE91D4C435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6903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defTabSz="457200" rtl="0" eaLnBrk="1" latinLnBrk="0" hangingPunct="1"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defTabSz="457200" rtl="0" eaLnBrk="1" latinLnBrk="0" hangingPunct="1"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defTabSz="457200" rtl="0" eaLnBrk="1" latinLnBrk="0" hangingPunct="1"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defTabSz="457200" rtl="0" eaLnBrk="1" latinLnBrk="0" hangingPunct="1"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26FAD5F-5279-4B94-AFFC-2BA4D149C5CB}" type="datetime1">
              <a:rPr lang="fi-FI" smtClean="0"/>
              <a:t>19.1.2017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9E747-E921-0C4C-A602-DE91D4C4359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28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Logo_pysty_en_slogan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809" y="753326"/>
            <a:ext cx="1099182" cy="1234375"/>
          </a:xfrm>
          <a:prstGeom prst="rect">
            <a:avLst/>
          </a:prstGeom>
        </p:spPr>
      </p:pic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71814"/>
            <a:ext cx="6400800" cy="21206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003464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 err="1" smtClean="0"/>
              <a:t>Subtitle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709089"/>
            <a:ext cx="7772400" cy="1077913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sz="4400"/>
            </a:lvl1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pic>
        <p:nvPicPr>
          <p:cNvPr id="10" name="Picture 9" descr="Tunnistepalkki_1920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20" y="6671605"/>
            <a:ext cx="9195694" cy="221590"/>
          </a:xfrm>
          <a:prstGeom prst="rect">
            <a:avLst/>
          </a:prstGeom>
        </p:spPr>
      </p:pic>
      <p:sp>
        <p:nvSpPr>
          <p:cNvPr id="12" name="Date Placeholder 8"/>
          <p:cNvSpPr>
            <a:spLocks noGrp="1"/>
          </p:cNvSpPr>
          <p:nvPr>
            <p:ph type="dt" sz="half" idx="2"/>
          </p:nvPr>
        </p:nvSpPr>
        <p:spPr>
          <a:xfrm>
            <a:off x="6115050" y="6671605"/>
            <a:ext cx="206017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DA9617D-1AC6-4387-906E-CFF7BC777DEA}" type="datetime1">
              <a:rPr lang="fi-FI" smtClean="0"/>
              <a:t>19.1.2017</a:t>
            </a:fld>
            <a:endParaRPr lang="fi-FI" dirty="0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671605"/>
            <a:ext cx="298113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Author</a:t>
            </a:r>
            <a:endParaRPr lang="fi-FI" dirty="0"/>
          </a:p>
        </p:txBody>
      </p:sp>
      <p:sp>
        <p:nvSpPr>
          <p:cNvPr id="1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201302" y="6671605"/>
            <a:ext cx="94269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31DF19E-1F93-4850-829B-808F582AEB9F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981138" y="6644040"/>
            <a:ext cx="3107838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i-FI" sz="1200" dirty="0" smtClean="0">
                <a:solidFill>
                  <a:schemeClr val="bg1"/>
                </a:solidFill>
              </a:rPr>
              <a:t>www.laurea.fi</a:t>
            </a:r>
            <a:endParaRPr lang="fi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870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_pysty_en_slogan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532" y="265726"/>
            <a:ext cx="772284" cy="867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831273"/>
            <a:ext cx="6999956" cy="90252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fi-FI" dirty="0" err="1" smtClean="0"/>
              <a:t>Heading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069768"/>
            <a:ext cx="6999956" cy="4188527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Tx/>
              <a:buBlip>
                <a:blip r:embed="rId3"/>
              </a:buBlip>
              <a:defRPr sz="240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2200">
                <a:solidFill>
                  <a:schemeClr val="tx1"/>
                </a:solidFill>
                <a:latin typeface="Trebuchet MS"/>
                <a:cs typeface="Trebuchet MS"/>
              </a:defRPr>
            </a:lvl2pPr>
            <a:lvl3pPr marL="1143000" indent="-228600">
              <a:buSzPct val="100000"/>
              <a:buFontTx/>
              <a:buBlip>
                <a:blip r:embed="rId3"/>
              </a:buBlip>
              <a:defRPr sz="1800">
                <a:solidFill>
                  <a:schemeClr val="tx1"/>
                </a:solidFill>
                <a:latin typeface="Trebuchet MS"/>
                <a:cs typeface="Trebuchet MS"/>
              </a:defRPr>
            </a:lvl3pPr>
            <a:lvl4pPr marL="1600200" indent="-228600">
              <a:buSzPct val="100000"/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Trebuchet MS"/>
                <a:cs typeface="Trebuchet MS"/>
              </a:defRPr>
            </a:lvl4pPr>
            <a:lvl5pPr marL="2057400" indent="-228600">
              <a:buSzPct val="100000"/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fi-FI" dirty="0" err="1" smtClean="0"/>
              <a:t>Text</a:t>
            </a:r>
            <a:endParaRPr lang="fi-FI" dirty="0" smtClean="0"/>
          </a:p>
          <a:p>
            <a:pPr lvl="1"/>
            <a:r>
              <a:rPr lang="fi-FI" dirty="0" err="1" smtClean="0"/>
              <a:t>Text</a:t>
            </a:r>
            <a:endParaRPr lang="fi-FI" dirty="0" smtClean="0"/>
          </a:p>
          <a:p>
            <a:pPr lvl="2"/>
            <a:r>
              <a:rPr lang="fi-FI" dirty="0" err="1" smtClean="0"/>
              <a:t>Text</a:t>
            </a:r>
            <a:endParaRPr lang="fi-FI" dirty="0" smtClean="0"/>
          </a:p>
          <a:p>
            <a:pPr lvl="3"/>
            <a:r>
              <a:rPr lang="fi-FI" dirty="0" err="1" smtClean="0"/>
              <a:t>Text</a:t>
            </a:r>
            <a:endParaRPr lang="fi-FI" dirty="0" smtClean="0"/>
          </a:p>
          <a:p>
            <a:pPr lvl="4"/>
            <a:r>
              <a:rPr lang="fi-FI" dirty="0" err="1" smtClean="0"/>
              <a:t>Text</a:t>
            </a:r>
            <a:endParaRPr lang="en-US" dirty="0"/>
          </a:p>
        </p:txBody>
      </p:sp>
      <p:pic>
        <p:nvPicPr>
          <p:cNvPr id="9" name="Picture 8" descr="Tunnistepalkki_1920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20" y="6671605"/>
            <a:ext cx="9195694" cy="221590"/>
          </a:xfrm>
          <a:prstGeom prst="rect">
            <a:avLst/>
          </a:prstGeom>
        </p:spPr>
      </p:pic>
      <p:sp>
        <p:nvSpPr>
          <p:cNvPr id="12" name="Date Placeholder 8"/>
          <p:cNvSpPr>
            <a:spLocks noGrp="1"/>
          </p:cNvSpPr>
          <p:nvPr>
            <p:ph type="dt" sz="half" idx="2"/>
          </p:nvPr>
        </p:nvSpPr>
        <p:spPr>
          <a:xfrm>
            <a:off x="6115050" y="6671605"/>
            <a:ext cx="206017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F41B2EE-D725-4A9D-89ED-EE199EF2B081}" type="datetime1">
              <a:rPr lang="fi-FI" smtClean="0"/>
              <a:t>19.1.2017</a:t>
            </a:fld>
            <a:endParaRPr lang="fi-FI" dirty="0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671605"/>
            <a:ext cx="298113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Author</a:t>
            </a:r>
            <a:endParaRPr lang="fi-FI" dirty="0"/>
          </a:p>
        </p:txBody>
      </p:sp>
      <p:sp>
        <p:nvSpPr>
          <p:cNvPr id="1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201302" y="6671605"/>
            <a:ext cx="94269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31DF19E-1F93-4850-829B-808F582AEB9F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981138" y="6644040"/>
            <a:ext cx="3107838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i-FI" sz="1200" dirty="0" smtClean="0">
                <a:solidFill>
                  <a:schemeClr val="bg1"/>
                </a:solidFill>
              </a:rPr>
              <a:t>www.laurea.fi</a:t>
            </a:r>
            <a:endParaRPr lang="fi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256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_pysty_en_slogan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532" y="265726"/>
            <a:ext cx="772284" cy="867271"/>
          </a:xfrm>
          <a:prstGeom prst="rect">
            <a:avLst/>
          </a:prstGeom>
        </p:spPr>
      </p:pic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>
          <a:xfrm>
            <a:off x="563880" y="833606"/>
            <a:ext cx="6893276" cy="805189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fi-FI" dirty="0" err="1" smtClean="0"/>
              <a:t>Heading</a:t>
            </a:r>
            <a:endParaRPr lang="fi-FI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563880" y="1995055"/>
            <a:ext cx="4021971" cy="4280020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Tx/>
              <a:buBlip>
                <a:blip r:embed="rId3"/>
              </a:buBlip>
              <a:defRPr sz="240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2200">
                <a:solidFill>
                  <a:schemeClr val="tx1"/>
                </a:solidFill>
                <a:latin typeface="Trebuchet MS"/>
                <a:cs typeface="Trebuchet MS"/>
              </a:defRPr>
            </a:lvl2pPr>
            <a:lvl3pPr marL="1143000" indent="-228600">
              <a:buSzPct val="100000"/>
              <a:buFontTx/>
              <a:buBlip>
                <a:blip r:embed="rId3"/>
              </a:buBlip>
              <a:defRPr sz="1800">
                <a:solidFill>
                  <a:schemeClr val="tx1"/>
                </a:solidFill>
                <a:latin typeface="Trebuchet MS"/>
                <a:cs typeface="Trebuchet MS"/>
              </a:defRPr>
            </a:lvl3pPr>
            <a:lvl4pPr marL="1600200" indent="-228600">
              <a:buSzPct val="100000"/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Trebuchet MS"/>
                <a:cs typeface="Trebuchet MS"/>
              </a:defRPr>
            </a:lvl4pPr>
            <a:lvl5pPr marL="2057400" indent="-228600">
              <a:buSzPct val="100000"/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fi-FI" dirty="0" err="1" smtClean="0"/>
              <a:t>Text</a:t>
            </a:r>
            <a:endParaRPr lang="fi-FI" dirty="0" smtClean="0"/>
          </a:p>
          <a:p>
            <a:pPr lvl="1"/>
            <a:r>
              <a:rPr lang="fi-FI" dirty="0" err="1" smtClean="0"/>
              <a:t>Text</a:t>
            </a:r>
            <a:endParaRPr lang="fi-FI" dirty="0" smtClean="0"/>
          </a:p>
          <a:p>
            <a:pPr lvl="2"/>
            <a:r>
              <a:rPr lang="fi-FI" dirty="0" err="1" smtClean="0"/>
              <a:t>Text</a:t>
            </a:r>
            <a:endParaRPr lang="fi-FI" dirty="0" smtClean="0"/>
          </a:p>
          <a:p>
            <a:pPr lvl="3"/>
            <a:r>
              <a:rPr lang="fi-FI" dirty="0" err="1" smtClean="0"/>
              <a:t>Text</a:t>
            </a:r>
            <a:endParaRPr lang="fi-FI" dirty="0" smtClean="0"/>
          </a:p>
          <a:p>
            <a:pPr lvl="4"/>
            <a:r>
              <a:rPr lang="fi-FI" dirty="0" err="1" smtClean="0"/>
              <a:t>Text</a:t>
            </a:r>
            <a:endParaRPr lang="en-US" dirty="0"/>
          </a:p>
        </p:txBody>
      </p:sp>
      <p:sp>
        <p:nvSpPr>
          <p:cNvPr id="14" name="Kuvan paikkamerkki 13"/>
          <p:cNvSpPr>
            <a:spLocks noGrp="1"/>
          </p:cNvSpPr>
          <p:nvPr>
            <p:ph type="pic" sz="quarter" idx="11"/>
          </p:nvPr>
        </p:nvSpPr>
        <p:spPr>
          <a:xfrm>
            <a:off x="4764413" y="1990413"/>
            <a:ext cx="3786187" cy="4284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fi-FI" dirty="0"/>
          </a:p>
        </p:txBody>
      </p:sp>
      <p:pic>
        <p:nvPicPr>
          <p:cNvPr id="9" name="Picture 8" descr="Tunnistepalkki_1920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20" y="6671605"/>
            <a:ext cx="9195694" cy="221590"/>
          </a:xfrm>
          <a:prstGeom prst="rect">
            <a:avLst/>
          </a:prstGeom>
        </p:spPr>
      </p:pic>
      <p:sp>
        <p:nvSpPr>
          <p:cNvPr id="12" name="Date Placeholder 8"/>
          <p:cNvSpPr>
            <a:spLocks noGrp="1"/>
          </p:cNvSpPr>
          <p:nvPr>
            <p:ph type="dt" sz="half" idx="2"/>
          </p:nvPr>
        </p:nvSpPr>
        <p:spPr>
          <a:xfrm>
            <a:off x="6115050" y="6671605"/>
            <a:ext cx="206017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0D9AF3-C390-43EF-96B9-45A9B106F9CC}" type="datetime1">
              <a:rPr lang="fi-FI" smtClean="0"/>
              <a:t>19.1.2017</a:t>
            </a:fld>
            <a:endParaRPr lang="fi-FI" dirty="0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671605"/>
            <a:ext cx="298113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Author</a:t>
            </a:r>
            <a:endParaRPr lang="fi-FI" dirty="0"/>
          </a:p>
        </p:txBody>
      </p:sp>
      <p:sp>
        <p:nvSpPr>
          <p:cNvPr id="1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201302" y="6671605"/>
            <a:ext cx="94269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31DF19E-1F93-4850-829B-808F582AEB9F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981138" y="6644040"/>
            <a:ext cx="3107838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i-FI" sz="1200" dirty="0" smtClean="0">
                <a:solidFill>
                  <a:schemeClr val="bg1"/>
                </a:solidFill>
              </a:rPr>
              <a:t>www.laurea.fi</a:t>
            </a:r>
            <a:endParaRPr lang="fi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20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_pysty_en_slogan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532" y="265726"/>
            <a:ext cx="772284" cy="867271"/>
          </a:xfrm>
          <a:prstGeom prst="rect">
            <a:avLst/>
          </a:prstGeom>
        </p:spPr>
      </p:pic>
      <p:pic>
        <p:nvPicPr>
          <p:cNvPr id="6" name="Picture 5" descr="Tunnistepalkki_1920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20" y="6671605"/>
            <a:ext cx="9195694" cy="221590"/>
          </a:xfrm>
          <a:prstGeom prst="rect">
            <a:avLst/>
          </a:prstGeom>
        </p:spPr>
      </p:pic>
      <p:sp>
        <p:nvSpPr>
          <p:cNvPr id="7" name="Date Placeholder 8"/>
          <p:cNvSpPr>
            <a:spLocks noGrp="1"/>
          </p:cNvSpPr>
          <p:nvPr>
            <p:ph type="dt" sz="half" idx="2"/>
          </p:nvPr>
        </p:nvSpPr>
        <p:spPr>
          <a:xfrm>
            <a:off x="6115050" y="6671605"/>
            <a:ext cx="206017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6BF77BD-DA9A-451D-A179-A3A47118297C}" type="datetime1">
              <a:rPr lang="fi-FI" smtClean="0"/>
              <a:t>19.1.2017</a:t>
            </a:fld>
            <a:endParaRPr lang="fi-FI" dirty="0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671605"/>
            <a:ext cx="298113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Author</a:t>
            </a:r>
            <a:endParaRPr lang="fi-FI" dirty="0"/>
          </a:p>
        </p:txBody>
      </p:sp>
      <p:sp>
        <p:nvSpPr>
          <p:cNvPr id="13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201302" y="6671605"/>
            <a:ext cx="94269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31DF19E-1F93-4850-829B-808F582AEB9F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1138" y="6644040"/>
            <a:ext cx="3107838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i-FI" sz="1200" dirty="0" smtClean="0">
                <a:solidFill>
                  <a:schemeClr val="bg1"/>
                </a:solidFill>
              </a:rPr>
              <a:t>www.laurea.fi</a:t>
            </a:r>
            <a:endParaRPr lang="fi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985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unnistepalkki_1920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20" y="6671605"/>
            <a:ext cx="9195694" cy="221590"/>
          </a:xfrm>
          <a:prstGeom prst="rect">
            <a:avLst/>
          </a:prstGeom>
        </p:spPr>
      </p:pic>
      <p:sp>
        <p:nvSpPr>
          <p:cNvPr id="3" name="Date Placeholder 8"/>
          <p:cNvSpPr>
            <a:spLocks noGrp="1"/>
          </p:cNvSpPr>
          <p:nvPr>
            <p:ph type="dt" sz="half" idx="2"/>
          </p:nvPr>
        </p:nvSpPr>
        <p:spPr>
          <a:xfrm>
            <a:off x="6115050" y="6671605"/>
            <a:ext cx="206017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A970C6D-7C7F-4C22-A362-E89A335A8F09}" type="datetime1">
              <a:rPr lang="fi-FI" smtClean="0"/>
              <a:t>19.1.2017</a:t>
            </a:fld>
            <a:endParaRPr lang="fi-FI" dirty="0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671605"/>
            <a:ext cx="298113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Author</a:t>
            </a:r>
            <a:endParaRPr lang="fi-FI" dirty="0"/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201302" y="6671605"/>
            <a:ext cx="94269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31DF19E-1F93-4850-829B-808F582AEB9F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981138" y="6644040"/>
            <a:ext cx="3107838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i-FI" sz="1200" dirty="0" smtClean="0">
                <a:solidFill>
                  <a:schemeClr val="bg1"/>
                </a:solidFill>
              </a:rPr>
              <a:t>www.laurea.fi</a:t>
            </a:r>
            <a:endParaRPr lang="fi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12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5" r:id="rId4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Trebuchet MS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871814"/>
            <a:ext cx="6400800" cy="481822"/>
          </a:xfrm>
        </p:spPr>
        <p:txBody>
          <a:bodyPr/>
          <a:lstStyle/>
          <a:p>
            <a:r>
              <a:rPr lang="fi-FI" dirty="0" err="1" smtClean="0"/>
              <a:t>Introduction</a:t>
            </a:r>
            <a:r>
              <a:rPr lang="fi-FI" dirty="0" smtClean="0"/>
              <a:t> to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course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2415796"/>
            <a:ext cx="7772400" cy="1077913"/>
          </a:xfrm>
        </p:spPr>
        <p:txBody>
          <a:bodyPr>
            <a:normAutofit fontScale="85000" lnSpcReduction="20000"/>
          </a:bodyPr>
          <a:lstStyle/>
          <a:p>
            <a:r>
              <a:rPr lang="fi-FI" dirty="0" smtClean="0"/>
              <a:t>Object-</a:t>
            </a:r>
            <a:r>
              <a:rPr lang="fi-FI" dirty="0" err="1" smtClean="0"/>
              <a:t>Oriented</a:t>
            </a:r>
            <a:r>
              <a:rPr lang="fi-FI" dirty="0" smtClean="0"/>
              <a:t> Programming </a:t>
            </a:r>
            <a:r>
              <a:rPr lang="fi-FI" dirty="0" err="1" smtClean="0"/>
              <a:t>with</a:t>
            </a:r>
            <a:r>
              <a:rPr lang="fi-FI" dirty="0" smtClean="0"/>
              <a:t> Java</a:t>
            </a:r>
            <a:endParaRPr lang="en-US" dirty="0"/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1371600" y="6085026"/>
            <a:ext cx="6400800" cy="4818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003464"/>
                </a:solidFill>
                <a:latin typeface="Trebuchet MS"/>
                <a:ea typeface="+mn-ea"/>
                <a:cs typeface="Trebuchet M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400" dirty="0" err="1" smtClean="0"/>
              <a:t>Antonius</a:t>
            </a:r>
            <a:r>
              <a:rPr lang="fi-FI" sz="1400" dirty="0" smtClean="0"/>
              <a:t> </a:t>
            </a:r>
            <a:r>
              <a:rPr lang="fi-FI" sz="1400" dirty="0" err="1" smtClean="0"/>
              <a:t>Camara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0102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62533"/>
            <a:ext cx="6999956" cy="902524"/>
          </a:xfrm>
        </p:spPr>
        <p:txBody>
          <a:bodyPr/>
          <a:lstStyle/>
          <a:p>
            <a:r>
              <a:rPr lang="en-US" dirty="0" smtClean="0"/>
              <a:t>Why learning Object-Orientation?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5188" y="1291847"/>
            <a:ext cx="8673152" cy="3730530"/>
          </a:xfrm>
        </p:spPr>
        <p:txBody>
          <a:bodyPr/>
          <a:lstStyle/>
          <a:p>
            <a:r>
              <a:rPr lang="en-US" dirty="0" smtClean="0"/>
              <a:t>Extending your basic programming skills</a:t>
            </a:r>
          </a:p>
          <a:p>
            <a:r>
              <a:rPr lang="en-US" dirty="0" smtClean="0"/>
              <a:t>Object-Oriented programming techniques </a:t>
            </a:r>
            <a:r>
              <a:rPr lang="en-US" dirty="0" smtClean="0"/>
              <a:t>are</a:t>
            </a:r>
            <a:r>
              <a:rPr lang="en-US" dirty="0" smtClean="0"/>
              <a:t> </a:t>
            </a:r>
            <a:r>
              <a:rPr lang="en-US" dirty="0" smtClean="0"/>
              <a:t>a necessary pre-requisite to build proper applications</a:t>
            </a:r>
          </a:p>
          <a:p>
            <a:r>
              <a:rPr lang="en-US" dirty="0" smtClean="0"/>
              <a:t>Many commonly used development frameworks are based on objects</a:t>
            </a:r>
          </a:p>
          <a:p>
            <a:pPr lvl="1"/>
            <a:r>
              <a:rPr lang="en-US" dirty="0" smtClean="0"/>
              <a:t>Android SDK (Java), Java </a:t>
            </a:r>
            <a:r>
              <a:rPr lang="en-US" dirty="0" err="1" smtClean="0"/>
              <a:t>Vaadin</a:t>
            </a:r>
            <a:r>
              <a:rPr lang="en-US" dirty="0" smtClean="0"/>
              <a:t>, PHP </a:t>
            </a:r>
            <a:r>
              <a:rPr lang="en-US" dirty="0" err="1" smtClean="0"/>
              <a:t>Symfony</a:t>
            </a:r>
            <a:r>
              <a:rPr lang="en-US" dirty="0" smtClean="0"/>
              <a:t>, PHP </a:t>
            </a:r>
            <a:r>
              <a:rPr lang="en-US" dirty="0" err="1" smtClean="0"/>
              <a:t>Laravel</a:t>
            </a:r>
            <a:r>
              <a:rPr lang="en-US" dirty="0" smtClean="0"/>
              <a:t> </a:t>
            </a:r>
          </a:p>
          <a:p>
            <a:r>
              <a:rPr lang="en-US" dirty="0" smtClean="0"/>
              <a:t>Object-Orientation is the most popular programming paradigm currently in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1DF19E-1F93-4850-829B-808F582AEB9F}" type="slidenum">
              <a:rPr lang="fi-FI" smtClean="0"/>
              <a:pPr/>
              <a:t>2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5837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296"/>
            <a:ext cx="6999956" cy="588094"/>
          </a:xfrm>
        </p:spPr>
        <p:txBody>
          <a:bodyPr/>
          <a:lstStyle/>
          <a:p>
            <a:r>
              <a:rPr lang="fi-FI" dirty="0" smtClean="0"/>
              <a:t>Java </a:t>
            </a:r>
            <a:r>
              <a:rPr lang="fi-FI" dirty="0" err="1" smtClean="0"/>
              <a:t>learning</a:t>
            </a:r>
            <a:r>
              <a:rPr lang="fi-FI" dirty="0" smtClean="0"/>
              <a:t> </a:t>
            </a:r>
            <a:r>
              <a:rPr lang="fi-FI" dirty="0" err="1" smtClean="0"/>
              <a:t>path</a:t>
            </a:r>
            <a:r>
              <a:rPr lang="fi-FI" dirty="0" smtClean="0"/>
              <a:t> (</a:t>
            </a:r>
            <a:r>
              <a:rPr lang="fi-FI" dirty="0" err="1" smtClean="0"/>
              <a:t>one</a:t>
            </a:r>
            <a:r>
              <a:rPr lang="fi-FI" dirty="0" smtClean="0"/>
              <a:t> </a:t>
            </a:r>
            <a:r>
              <a:rPr lang="fi-FI" dirty="0" err="1" smtClean="0"/>
              <a:t>example</a:t>
            </a:r>
            <a:r>
              <a:rPr lang="fi-FI" dirty="0" smtClean="0"/>
              <a:t>)</a:t>
            </a:r>
            <a:endParaRPr lang="fi-FI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6004" y="765517"/>
            <a:ext cx="8891518" cy="5771761"/>
          </a:xfrm>
        </p:spPr>
        <p:txBody>
          <a:bodyPr/>
          <a:lstStyle/>
          <a:p>
            <a:r>
              <a:rPr lang="en-US" sz="1800" dirty="0" smtClean="0"/>
              <a:t>Level 1</a:t>
            </a:r>
          </a:p>
          <a:p>
            <a:pPr lvl="1"/>
            <a:r>
              <a:rPr lang="en-US" sz="1800" dirty="0" smtClean="0"/>
              <a:t>Basic programming constructs learned in the 1st year course – Fundamentals of Programming</a:t>
            </a:r>
          </a:p>
          <a:p>
            <a:pPr lvl="1"/>
            <a:r>
              <a:rPr lang="en-US" sz="1800" dirty="0" smtClean="0"/>
              <a:t>Using a IDE (Eclipse)</a:t>
            </a:r>
          </a:p>
          <a:p>
            <a:r>
              <a:rPr lang="en-US" sz="1800" dirty="0" smtClean="0"/>
              <a:t>Level 2 (This course)</a:t>
            </a:r>
          </a:p>
          <a:p>
            <a:pPr lvl="1"/>
            <a:r>
              <a:rPr lang="en-US" sz="1800" dirty="0" smtClean="0"/>
              <a:t>Object-Oriented principles</a:t>
            </a:r>
          </a:p>
          <a:p>
            <a:pPr lvl="1"/>
            <a:r>
              <a:rPr lang="en-US" sz="1800" dirty="0" smtClean="0"/>
              <a:t>Designing and building simple OO applications</a:t>
            </a:r>
          </a:p>
          <a:p>
            <a:pPr lvl="1"/>
            <a:r>
              <a:rPr lang="en-US" sz="1800" dirty="0" smtClean="0"/>
              <a:t>GUI design and programming (Swing and Eclipse’s </a:t>
            </a:r>
            <a:r>
              <a:rPr lang="en-US" sz="1800" dirty="0" err="1" smtClean="0"/>
              <a:t>WindowBuilder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Access to relational databases (JDBC)</a:t>
            </a:r>
          </a:p>
          <a:p>
            <a:pPr lvl="1"/>
            <a:r>
              <a:rPr lang="en-US" sz="1800" dirty="0" smtClean="0"/>
              <a:t>Exception handling, debugging</a:t>
            </a:r>
          </a:p>
          <a:p>
            <a:pPr lvl="1"/>
            <a:r>
              <a:rPr lang="en-US" sz="1800" dirty="0" smtClean="0"/>
              <a:t>Basics of version control (</a:t>
            </a:r>
            <a:r>
              <a:rPr lang="en-US" sz="1800" dirty="0" err="1" smtClean="0"/>
              <a:t>Github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Level 3</a:t>
            </a:r>
          </a:p>
          <a:p>
            <a:pPr lvl="1"/>
            <a:r>
              <a:rPr lang="en-US" sz="1800" dirty="0" smtClean="0"/>
              <a:t>Applying Design Patterns (ex: MVC)</a:t>
            </a:r>
          </a:p>
          <a:p>
            <a:pPr lvl="1"/>
            <a:r>
              <a:rPr lang="en-US" sz="1800" dirty="0" smtClean="0"/>
              <a:t>Implementing complex user interfaces</a:t>
            </a:r>
          </a:p>
          <a:p>
            <a:pPr lvl="1"/>
            <a:r>
              <a:rPr lang="en-US" sz="1800" dirty="0" smtClean="0"/>
              <a:t>Implementing complex programming logic using complex data structures and Classes</a:t>
            </a:r>
          </a:p>
          <a:p>
            <a:pPr lvl="1"/>
            <a:r>
              <a:rPr lang="en-US" sz="1800" dirty="0" smtClean="0"/>
              <a:t>More complex version control workflows (contributing in geographically dispersed teams)</a:t>
            </a:r>
          </a:p>
        </p:txBody>
      </p:sp>
    </p:spTree>
    <p:extLst>
      <p:ext uri="{BB962C8B-B14F-4D97-AF65-F5344CB8AC3E}">
        <p14:creationId xmlns:p14="http://schemas.microsoft.com/office/powerpoint/2010/main" val="178081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/>
          <p:cNvCxnSpPr>
            <a:endCxn id="57" idx="1"/>
          </p:cNvCxnSpPr>
          <p:nvPr/>
        </p:nvCxnSpPr>
        <p:spPr>
          <a:xfrm>
            <a:off x="1016103" y="2138781"/>
            <a:ext cx="4847020" cy="1931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1DF19E-1F93-4850-829B-808F582AEB9F}" type="slidenum">
              <a:rPr lang="fi-FI" smtClean="0"/>
              <a:pPr/>
              <a:t>4</a:t>
            </a:fld>
            <a:endParaRPr lang="fi-FI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5183" y="154867"/>
            <a:ext cx="6999956" cy="50326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Course agenda, workload and evaluation</a:t>
            </a:r>
            <a:endParaRPr lang="en-US" sz="2400" dirty="0"/>
          </a:p>
        </p:txBody>
      </p:sp>
      <p:sp>
        <p:nvSpPr>
          <p:cNvPr id="30" name="Pentagon 29"/>
          <p:cNvSpPr/>
          <p:nvPr/>
        </p:nvSpPr>
        <p:spPr>
          <a:xfrm>
            <a:off x="1240072" y="1328377"/>
            <a:ext cx="4369157" cy="365093"/>
          </a:xfrm>
          <a:prstGeom prst="homePlate">
            <a:avLst/>
          </a:prstGeom>
          <a:solidFill>
            <a:srgbClr val="FFFFCC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00366" y="1324136"/>
            <a:ext cx="58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900" dirty="0" smtClean="0">
                <a:solidFill>
                  <a:prstClr val="black"/>
                </a:solidFill>
                <a:latin typeface="Calibri" panose="020F0502020204030204"/>
              </a:rPr>
              <a:t>GUI &amp; Swing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2593" y="1220792"/>
            <a:ext cx="923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200" dirty="0" smtClean="0">
                <a:solidFill>
                  <a:prstClr val="black"/>
                </a:solidFill>
                <a:latin typeface="Calibri" panose="020F0502020204030204"/>
              </a:rPr>
              <a:t>Classes: Theory, workshops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831" y="1905485"/>
            <a:ext cx="101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200" dirty="0" smtClean="0">
                <a:solidFill>
                  <a:prstClr val="black"/>
                </a:solidFill>
                <a:latin typeface="Calibri" panose="020F0502020204030204"/>
              </a:rPr>
              <a:t>Homework, Project work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9" name="Pentagon 38"/>
          <p:cNvSpPr/>
          <p:nvPr/>
        </p:nvSpPr>
        <p:spPr>
          <a:xfrm>
            <a:off x="3255823" y="1956234"/>
            <a:ext cx="2462590" cy="365093"/>
          </a:xfrm>
          <a:prstGeom prst="homePlate">
            <a:avLst/>
          </a:prstGeom>
          <a:solidFill>
            <a:srgbClr val="CC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/>
          <p:cNvCxnSpPr>
            <a:endCxn id="30" idx="1"/>
          </p:cNvCxnSpPr>
          <p:nvPr/>
        </p:nvCxnSpPr>
        <p:spPr>
          <a:xfrm flipV="1">
            <a:off x="920253" y="1510924"/>
            <a:ext cx="319819" cy="474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graphicFrame>
        <p:nvGraphicFramePr>
          <p:cNvPr id="47" name="Chart 46"/>
          <p:cNvGraphicFramePr/>
          <p:nvPr>
            <p:extLst>
              <p:ext uri="{D42A27DB-BD31-4B8C-83A1-F6EECF244321}">
                <p14:modId xmlns:p14="http://schemas.microsoft.com/office/powerpoint/2010/main" val="3539339375"/>
              </p:ext>
            </p:extLst>
          </p:nvPr>
        </p:nvGraphicFramePr>
        <p:xfrm>
          <a:off x="-209" y="2871462"/>
          <a:ext cx="4972804" cy="3181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285082" y="1316795"/>
            <a:ext cx="78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900" dirty="0" smtClean="0">
                <a:solidFill>
                  <a:prstClr val="black"/>
                </a:solidFill>
                <a:latin typeface="Calibri" panose="020F0502020204030204"/>
              </a:rPr>
              <a:t>OO key concepts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12698" y="131382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900" dirty="0" smtClean="0">
                <a:solidFill>
                  <a:prstClr val="black"/>
                </a:solidFill>
                <a:latin typeface="Calibri" panose="020F0502020204030204"/>
              </a:rPr>
              <a:t>Designing</a:t>
            </a:r>
          </a:p>
          <a:p>
            <a:pPr defTabSz="914400"/>
            <a:r>
              <a:rPr lang="en-US" sz="900" dirty="0" smtClean="0">
                <a:solidFill>
                  <a:prstClr val="black"/>
                </a:solidFill>
                <a:latin typeface="Calibri" panose="020F0502020204030204"/>
              </a:rPr>
              <a:t>OO apps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371248" y="137872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900" dirty="0" smtClean="0">
                <a:solidFill>
                  <a:prstClr val="black"/>
                </a:solidFill>
                <a:latin typeface="Calibri" panose="020F0502020204030204"/>
              </a:rPr>
              <a:t>JDBC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3" name="Pentagon 52"/>
          <p:cNvSpPr/>
          <p:nvPr/>
        </p:nvSpPr>
        <p:spPr>
          <a:xfrm>
            <a:off x="1240072" y="1958165"/>
            <a:ext cx="1871041" cy="365093"/>
          </a:xfrm>
          <a:prstGeom prst="homePlate">
            <a:avLst/>
          </a:prstGeom>
          <a:solidFill>
            <a:srgbClr val="CC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85082" y="1944989"/>
            <a:ext cx="181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900" dirty="0" smtClean="0">
                <a:solidFill>
                  <a:prstClr val="black"/>
                </a:solidFill>
                <a:latin typeface="Calibri" panose="020F0502020204030204"/>
              </a:rPr>
              <a:t>Studying</a:t>
            </a:r>
            <a:r>
              <a:rPr lang="en-US" sz="9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900" dirty="0" smtClean="0">
                <a:solidFill>
                  <a:prstClr val="black"/>
                </a:solidFill>
                <a:latin typeface="Calibri" panose="020F0502020204030204"/>
              </a:rPr>
              <a:t>Key concepts, </a:t>
            </a:r>
            <a:r>
              <a:rPr lang="en-US" sz="900" dirty="0" err="1" smtClean="0">
                <a:solidFill>
                  <a:prstClr val="black"/>
                </a:solidFill>
                <a:latin typeface="Calibri" panose="020F0502020204030204"/>
              </a:rPr>
              <a:t>Viope</a:t>
            </a:r>
            <a:r>
              <a:rPr lang="en-US" sz="900" dirty="0" smtClean="0">
                <a:solidFill>
                  <a:prstClr val="black"/>
                </a:solidFill>
                <a:latin typeface="Calibri" panose="020F0502020204030204"/>
              </a:rPr>
              <a:t> exercises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776701" y="2014293"/>
            <a:ext cx="9476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fi-FI" sz="900" dirty="0" smtClean="0">
                <a:solidFill>
                  <a:prstClr val="black"/>
                </a:solidFill>
                <a:latin typeface="Calibri" panose="020F0502020204030204"/>
              </a:rPr>
              <a:t>Personal Project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7" name="Pentagon 56"/>
          <p:cNvSpPr/>
          <p:nvPr/>
        </p:nvSpPr>
        <p:spPr>
          <a:xfrm>
            <a:off x="5863123" y="1958165"/>
            <a:ext cx="1947377" cy="365093"/>
          </a:xfrm>
          <a:prstGeom prst="homePlate">
            <a:avLst/>
          </a:prstGeom>
          <a:solidFill>
            <a:srgbClr val="CC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38509" y="2014293"/>
            <a:ext cx="17588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900" dirty="0" smtClean="0">
                <a:solidFill>
                  <a:prstClr val="black"/>
                </a:solidFill>
                <a:latin typeface="Calibri" panose="020F0502020204030204"/>
              </a:rPr>
              <a:t>Personal Project (additional time)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25499" y="1285514"/>
            <a:ext cx="72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900" dirty="0" smtClean="0">
                <a:solidFill>
                  <a:prstClr val="black"/>
                </a:solidFill>
                <a:latin typeface="Calibri" panose="020F0502020204030204"/>
              </a:rPr>
              <a:t>Exception handling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749397" y="1293656"/>
            <a:ext cx="72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900" dirty="0" smtClean="0">
                <a:solidFill>
                  <a:prstClr val="black"/>
                </a:solidFill>
                <a:latin typeface="Calibri" panose="020F0502020204030204"/>
              </a:rPr>
              <a:t>Other topics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73731" y="914810"/>
            <a:ext cx="923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i-FI" sz="1200" dirty="0" smtClean="0">
                <a:solidFill>
                  <a:prstClr val="black"/>
                </a:solidFill>
                <a:latin typeface="Calibri" panose="020F0502020204030204"/>
              </a:rPr>
              <a:t>23/Jan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304283" y="895019"/>
            <a:ext cx="923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i-FI" sz="1200" dirty="0" smtClean="0">
                <a:solidFill>
                  <a:prstClr val="black"/>
                </a:solidFill>
                <a:latin typeface="Calibri" panose="020F0502020204030204"/>
              </a:rPr>
              <a:t>24/</a:t>
            </a:r>
            <a:r>
              <a:rPr lang="fi-FI" sz="1200" dirty="0" err="1" smtClean="0">
                <a:solidFill>
                  <a:prstClr val="black"/>
                </a:solidFill>
                <a:latin typeface="Calibri" panose="020F0502020204030204"/>
              </a:rPr>
              <a:t>Apr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49358" y="914810"/>
            <a:ext cx="923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i-FI" sz="1200" dirty="0" smtClean="0">
                <a:solidFill>
                  <a:prstClr val="black"/>
                </a:solidFill>
                <a:latin typeface="Calibri" panose="020F0502020204030204"/>
              </a:rPr>
              <a:t>27/</a:t>
            </a:r>
            <a:r>
              <a:rPr lang="fi-FI" sz="1200" dirty="0" err="1" smtClean="0">
                <a:solidFill>
                  <a:prstClr val="black"/>
                </a:solidFill>
                <a:latin typeface="Calibri" panose="020F0502020204030204"/>
              </a:rPr>
              <a:t>Feb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277792" y="944646"/>
            <a:ext cx="923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i-FI" sz="1200" dirty="0" smtClean="0">
                <a:solidFill>
                  <a:prstClr val="black"/>
                </a:solidFill>
                <a:latin typeface="Calibri" panose="020F0502020204030204"/>
              </a:rPr>
              <a:t>31/</a:t>
            </a:r>
            <a:r>
              <a:rPr lang="fi-FI" sz="1200" dirty="0" err="1" smtClean="0">
                <a:solidFill>
                  <a:prstClr val="black"/>
                </a:solidFill>
                <a:latin typeface="Calibri" panose="020F0502020204030204"/>
              </a:rPr>
              <a:t>May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5656854" y="2433312"/>
            <a:ext cx="2201271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708887" y="2475427"/>
            <a:ext cx="2320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200" dirty="0" smtClean="0">
                <a:latin typeface="Calibri" panose="020F0502020204030204"/>
              </a:rPr>
              <a:t>Period to return personal projects</a:t>
            </a:r>
            <a:endParaRPr lang="en-US" sz="1200" dirty="0">
              <a:latin typeface="Calibri" panose="020F0502020204030204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018533" y="2944444"/>
            <a:ext cx="2320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fi-FI" sz="1200" b="1" dirty="0" smtClean="0">
                <a:latin typeface="Trebuchet MS" panose="020B0603020202020204" pitchFamily="34" charset="0"/>
              </a:rPr>
              <a:t>Evaluation</a:t>
            </a:r>
            <a:endParaRPr lang="en-US" sz="1200" b="1" dirty="0">
              <a:latin typeface="Trebuchet MS" panose="020B0603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18532" y="3318292"/>
            <a:ext cx="2897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/>
              </a:rPr>
              <a:t>Individual project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/>
              </a:rPr>
              <a:t>Application meeting a given criteria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/>
              </a:rPr>
              <a:t>Points are given for different items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/>
              </a:rPr>
              <a:t>Self-evaluation form</a:t>
            </a:r>
            <a:endParaRPr lang="en-US" sz="1200" dirty="0" smtClean="0">
              <a:latin typeface="Calibri" panose="020F0502020204030204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012782" y="4334430"/>
            <a:ext cx="2902770" cy="1278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0-50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points:	0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Not passing the course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51-60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points: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61-70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points: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2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71-80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points: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3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81-90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points: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4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91-100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points: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5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61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83" y="258067"/>
            <a:ext cx="6999956" cy="60174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Resources to support your studies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41B2EE-D725-4A9D-89ED-EE199EF2B081}" type="datetime1">
              <a:rPr lang="fi-FI" smtClean="0"/>
              <a:t>19.1.2017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Author</a:t>
            </a:r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1DF19E-1F93-4850-829B-808F582AEB9F}" type="slidenum">
              <a:rPr lang="fi-FI" smtClean="0"/>
              <a:pPr/>
              <a:t>5</a:t>
            </a:fld>
            <a:endParaRPr lang="fi-FI" dirty="0"/>
          </a:p>
        </p:txBody>
      </p:sp>
      <p:sp>
        <p:nvSpPr>
          <p:cNvPr id="7" name="Content Placeholder 7"/>
          <p:cNvSpPr>
            <a:spLocks noGrp="1"/>
          </p:cNvSpPr>
          <p:nvPr>
            <p:ph idx="1"/>
          </p:nvPr>
        </p:nvSpPr>
        <p:spPr>
          <a:xfrm>
            <a:off x="116004" y="859809"/>
            <a:ext cx="8864224" cy="5704763"/>
          </a:xfrm>
        </p:spPr>
        <p:txBody>
          <a:bodyPr/>
          <a:lstStyle/>
          <a:p>
            <a:r>
              <a:rPr lang="en-US" sz="1800" dirty="0" smtClean="0"/>
              <a:t>Classes</a:t>
            </a:r>
          </a:p>
          <a:p>
            <a:pPr lvl="1"/>
            <a:r>
              <a:rPr lang="en-US" sz="1800" dirty="0" smtClean="0"/>
              <a:t>Key concepts explained by the teacher</a:t>
            </a:r>
          </a:p>
          <a:p>
            <a:pPr lvl="1"/>
            <a:r>
              <a:rPr lang="en-US" sz="1800" dirty="0" smtClean="0"/>
              <a:t>Guided exercises</a:t>
            </a:r>
          </a:p>
          <a:p>
            <a:r>
              <a:rPr lang="en-US" sz="1800" dirty="0" smtClean="0"/>
              <a:t>Optima (Agenda, course </a:t>
            </a:r>
            <a:r>
              <a:rPr lang="en-US" sz="1800" dirty="0" smtClean="0"/>
              <a:t>material)</a:t>
            </a:r>
            <a:endParaRPr lang="en-US" sz="1800" dirty="0" smtClean="0"/>
          </a:p>
          <a:p>
            <a:r>
              <a:rPr lang="en-US" sz="2000" dirty="0" err="1" smtClean="0"/>
              <a:t>Asio</a:t>
            </a:r>
            <a:r>
              <a:rPr lang="en-US" sz="2000" dirty="0" smtClean="0"/>
              <a:t> (</a:t>
            </a:r>
            <a:r>
              <a:rPr lang="en-US" sz="1800" dirty="0" smtClean="0"/>
              <a:t>Date, time, classroom of contact sessions)</a:t>
            </a:r>
          </a:p>
          <a:p>
            <a:r>
              <a:rPr lang="en-US" sz="1800" dirty="0" smtClean="0"/>
              <a:t>Material provided by the teacher</a:t>
            </a:r>
          </a:p>
          <a:p>
            <a:pPr lvl="1"/>
            <a:r>
              <a:rPr lang="en-US" sz="1800" dirty="0" smtClean="0"/>
              <a:t>Slides explaining key concepts</a:t>
            </a:r>
          </a:p>
          <a:p>
            <a:pPr lvl="1"/>
            <a:r>
              <a:rPr lang="en-US" sz="1800" dirty="0" smtClean="0"/>
              <a:t>Student’s Workbook</a:t>
            </a:r>
          </a:p>
          <a:p>
            <a:pPr lvl="2"/>
            <a:r>
              <a:rPr lang="en-US" sz="1400" dirty="0" smtClean="0"/>
              <a:t>General guidance about different activities related to the course</a:t>
            </a:r>
          </a:p>
          <a:p>
            <a:pPr lvl="1"/>
            <a:r>
              <a:rPr lang="en-US" sz="1800" dirty="0" smtClean="0"/>
              <a:t>Project’s evaluation criteria</a:t>
            </a:r>
          </a:p>
          <a:p>
            <a:pPr lvl="2"/>
            <a:r>
              <a:rPr lang="en-US" sz="1400" dirty="0" smtClean="0"/>
              <a:t>Evaluation targets and corresponding points</a:t>
            </a:r>
          </a:p>
          <a:p>
            <a:pPr lvl="2"/>
            <a:r>
              <a:rPr lang="en-US" sz="1400" dirty="0" smtClean="0"/>
              <a:t>Self-evaluation form</a:t>
            </a:r>
          </a:p>
          <a:p>
            <a:r>
              <a:rPr lang="en-US" sz="2000" dirty="0" smtClean="0"/>
              <a:t>Books, Electronic books, </a:t>
            </a:r>
            <a:r>
              <a:rPr lang="en-US" sz="2000" dirty="0" err="1" smtClean="0"/>
              <a:t>Viope</a:t>
            </a:r>
            <a:endParaRPr lang="en-US" sz="2000" dirty="0" smtClean="0"/>
          </a:p>
          <a:p>
            <a:pPr lvl="1"/>
            <a:r>
              <a:rPr lang="en-US" sz="1800" dirty="0" smtClean="0"/>
              <a:t>Details available in the student’s Workbook</a:t>
            </a:r>
          </a:p>
          <a:p>
            <a:pPr lvl="1"/>
            <a:r>
              <a:rPr lang="en-US" sz="1800" dirty="0" smtClean="0"/>
              <a:t>Some programming exercises on </a:t>
            </a:r>
            <a:r>
              <a:rPr lang="en-US" sz="1800" dirty="0" err="1" smtClean="0"/>
              <a:t>Viope</a:t>
            </a:r>
            <a:r>
              <a:rPr lang="en-US" sz="1800" dirty="0" smtClean="0"/>
              <a:t> </a:t>
            </a:r>
          </a:p>
          <a:p>
            <a:r>
              <a:rPr lang="en-US" sz="2000" dirty="0" err="1" smtClean="0"/>
              <a:t>Github</a:t>
            </a:r>
            <a:endParaRPr lang="en-US" sz="2000" dirty="0" smtClean="0"/>
          </a:p>
          <a:p>
            <a:pPr lvl="1"/>
            <a:r>
              <a:rPr lang="en-US" sz="1800" dirty="0" smtClean="0"/>
              <a:t>Source code for exercises done at the Classroom</a:t>
            </a:r>
          </a:p>
        </p:txBody>
      </p:sp>
    </p:spTree>
    <p:extLst>
      <p:ext uri="{BB962C8B-B14F-4D97-AF65-F5344CB8AC3E}">
        <p14:creationId xmlns:p14="http://schemas.microsoft.com/office/powerpoint/2010/main" val="201389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540" y="147998"/>
            <a:ext cx="6999956" cy="616276"/>
          </a:xfrm>
        </p:spPr>
        <p:txBody>
          <a:bodyPr>
            <a:normAutofit/>
          </a:bodyPr>
          <a:lstStyle/>
          <a:p>
            <a:r>
              <a:rPr lang="en-US" dirty="0" smtClean="0"/>
              <a:t>Teacher’s and students’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540" y="854758"/>
            <a:ext cx="8618562" cy="5627929"/>
          </a:xfrm>
        </p:spPr>
        <p:txBody>
          <a:bodyPr/>
          <a:lstStyle/>
          <a:p>
            <a:r>
              <a:rPr lang="en-US" sz="2000" dirty="0" smtClean="0"/>
              <a:t>Teacher</a:t>
            </a:r>
          </a:p>
          <a:p>
            <a:pPr lvl="1"/>
            <a:r>
              <a:rPr lang="en-US" sz="2000" dirty="0" smtClean="0"/>
              <a:t>“Paving the way” (key concepts, roadmap, targets, goals)</a:t>
            </a:r>
          </a:p>
          <a:p>
            <a:pPr lvl="1"/>
            <a:r>
              <a:rPr lang="en-US" sz="2000" dirty="0" smtClean="0"/>
              <a:t>Contact sessions to help students getting quickly up-to-speed with key concepts and tools</a:t>
            </a:r>
          </a:p>
          <a:p>
            <a:pPr lvl="1"/>
            <a:r>
              <a:rPr lang="en-US" sz="2000" dirty="0" smtClean="0"/>
              <a:t>Facilitating the learning process</a:t>
            </a:r>
          </a:p>
          <a:p>
            <a:pPr lvl="1"/>
            <a:r>
              <a:rPr lang="en-US" sz="2000" dirty="0" smtClean="0"/>
              <a:t>Evaluation</a:t>
            </a:r>
          </a:p>
          <a:p>
            <a:pPr lvl="1"/>
            <a:r>
              <a:rPr lang="en-US" sz="2000" dirty="0" smtClean="0"/>
              <a:t>No step-by-step instructions</a:t>
            </a:r>
          </a:p>
          <a:p>
            <a:r>
              <a:rPr lang="en-US" sz="2000" dirty="0" smtClean="0"/>
              <a:t>Student</a:t>
            </a:r>
          </a:p>
          <a:p>
            <a:pPr lvl="1"/>
            <a:r>
              <a:rPr lang="en-US" sz="2000" dirty="0" smtClean="0"/>
              <a:t>“Walk the way” – Explore and learn</a:t>
            </a:r>
          </a:p>
          <a:p>
            <a:pPr lvl="1"/>
            <a:r>
              <a:rPr lang="en-US" sz="2000" dirty="0" smtClean="0"/>
              <a:t>Reserve enough time </a:t>
            </a:r>
            <a:r>
              <a:rPr lang="en-US" sz="2000" dirty="0" smtClean="0"/>
              <a:t>for homework and to work </a:t>
            </a:r>
            <a:r>
              <a:rPr lang="en-US" sz="2000" dirty="0" smtClean="0"/>
              <a:t>on own project outside contact sessions (about 7 hours/week)</a:t>
            </a:r>
          </a:p>
          <a:p>
            <a:pPr lvl="1"/>
            <a:r>
              <a:rPr lang="en-US" sz="2000" dirty="0" smtClean="0"/>
              <a:t>Ability and willingness to learn independently: study relevant resources, information search, hands-on work with own computer</a:t>
            </a:r>
          </a:p>
          <a:p>
            <a:pPr lvl="1"/>
            <a:r>
              <a:rPr lang="en-US" sz="2000" dirty="0"/>
              <a:t>T</a:t>
            </a:r>
            <a:r>
              <a:rPr lang="en-US" sz="2000" dirty="0" smtClean="0"/>
              <a:t>roubleshooting of issues</a:t>
            </a:r>
          </a:p>
          <a:p>
            <a:pPr lvl="1"/>
            <a:r>
              <a:rPr lang="en-US" sz="2000" dirty="0" smtClean="0"/>
              <a:t>Comply with the evaluation targets and criteria. Self-evaluation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41B2EE-D725-4A9D-89ED-EE199EF2B081}" type="datetime1">
              <a:rPr lang="fi-FI" smtClean="0"/>
              <a:t>19.1.2017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Author</a:t>
            </a:r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1DF19E-1F93-4850-829B-808F582AEB9F}" type="slidenum">
              <a:rPr lang="fi-FI" smtClean="0"/>
              <a:pPr/>
              <a:t>6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29320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urea">
      <a:dk1>
        <a:srgbClr val="003464"/>
      </a:dk1>
      <a:lt1>
        <a:sysClr val="window" lastClr="FFFFFF"/>
      </a:lt1>
      <a:dk2>
        <a:srgbClr val="009FDA"/>
      </a:dk2>
      <a:lt2>
        <a:srgbClr val="C7B37F"/>
      </a:lt2>
      <a:accent1>
        <a:srgbClr val="D10074"/>
      </a:accent1>
      <a:accent2>
        <a:srgbClr val="E98300"/>
      </a:accent2>
      <a:accent3>
        <a:srgbClr val="6E267B"/>
      </a:accent3>
      <a:accent4>
        <a:srgbClr val="FDC82F"/>
      </a:accent4>
      <a:accent5>
        <a:srgbClr val="7AB800"/>
      </a:accent5>
      <a:accent6>
        <a:srgbClr val="A30050"/>
      </a:accent6>
      <a:hlink>
        <a:srgbClr val="009FDA"/>
      </a:hlink>
      <a:folHlink>
        <a:srgbClr val="6E267B"/>
      </a:folHlink>
    </a:clrScheme>
    <a:fontScheme name="Laurea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6219650F6A8AA34FBBC1247511C99B25" ma:contentTypeVersion="1" ma:contentTypeDescription="Luo uusi asiakirja." ma:contentTypeScope="" ma:versionID="68ec7669d8fe9c14ddde4421463962f5">
  <xsd:schema xmlns:xsd="http://www.w3.org/2001/XMLSchema" xmlns:xs="http://www.w3.org/2001/XMLSchema" xmlns:p="http://schemas.microsoft.com/office/2006/metadata/properties" xmlns:ns1="http://schemas.microsoft.com/sharepoint/v3" xmlns:ns2="221378d5-6720-4d36-bc3c-e640af19466d" targetNamespace="http://schemas.microsoft.com/office/2006/metadata/properties" ma:root="true" ma:fieldsID="7a9fb6624cd65c90da1dc805ec2381bc" ns1:_="" ns2:_="">
    <xsd:import namespace="http://schemas.microsoft.com/sharepoint/v3"/>
    <xsd:import namespace="221378d5-6720-4d36-bc3c-e640af19466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Tiedostomuoto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joituksen alkamispäivämäärä" ma:description="Ajoituksen alkamispäivämäärä on julkaisuominaisuuden luoma sivustosarake. Sillä määritetään päivämäärä ja kellonaika, jolloin vierailijat näkevät sivuston ensimmäisen kerran." ma:hidden="true" ma:internalName="PublishingStartDate">
      <xsd:simpleType>
        <xsd:restriction base="dms:Unknown"/>
      </xsd:simpleType>
    </xsd:element>
    <xsd:element name="PublishingExpirationDate" ma:index="9" nillable="true" ma:displayName="Ajoituksen päättymispäivämäärä" ma:description="Ajoituksen päättymispäivämäärä on julkaisuominaisuuden luoma sivustosarake. Sillä määritetään päivämäärä ja kellonaika, jolloin vierailijat eivät enää näe tätä sivustoa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1378d5-6720-4d36-bc3c-e640af19466d" elementFormDefault="qualified">
    <xsd:import namespace="http://schemas.microsoft.com/office/2006/documentManagement/types"/>
    <xsd:import namespace="http://schemas.microsoft.com/office/infopath/2007/PartnerControls"/>
    <xsd:element name="Tiedostomuoto" ma:index="10" ma:displayName="Tiedostomuoto" ma:default="Word" ma:format="Dropdown" ma:internalName="Tiedostomuoto">
      <xsd:simpleType>
        <xsd:restriction base="dms:Choice">
          <xsd:enumeration value="Word"/>
          <xsd:enumeration value="PowerPoint"/>
          <xsd:enumeration value="Excel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Tiedostomuoto xmlns="221378d5-6720-4d36-bc3c-e640af19466d">PowerPoint</Tiedostomuoto>
  </documentManagement>
</p:properties>
</file>

<file path=customXml/itemProps1.xml><?xml version="1.0" encoding="utf-8"?>
<ds:datastoreItem xmlns:ds="http://schemas.openxmlformats.org/officeDocument/2006/customXml" ds:itemID="{4D901174-2AD7-46CE-919E-534164C37A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310C6A-A195-4356-98BE-7B91802A5C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21378d5-6720-4d36-bc3c-e640af1946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352B68-8CBF-499C-B9C1-2A6A4E7081F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221378d5-6720-4d36-bc3c-e640af19466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447</Words>
  <Application>Microsoft Office PowerPoint</Application>
  <PresentationFormat>On-screen Show (4:3)</PresentationFormat>
  <Paragraphs>96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Trebuchet MS</vt:lpstr>
      <vt:lpstr>Office Theme</vt:lpstr>
      <vt:lpstr>PowerPoint Presentation</vt:lpstr>
      <vt:lpstr>Why learning Object-Orientation?</vt:lpstr>
      <vt:lpstr>Java learning path (one example)</vt:lpstr>
      <vt:lpstr>Course agenda, workload and evaluation</vt:lpstr>
      <vt:lpstr>Resources to support your studies</vt:lpstr>
      <vt:lpstr>Teacher’s and students’ roles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 Laurea Powerpoint</dc:title>
  <dc:creator>default</dc:creator>
  <cp:lastModifiedBy>Antonius De Arruda Camara</cp:lastModifiedBy>
  <cp:revision>130</cp:revision>
  <dcterms:created xsi:type="dcterms:W3CDTF">2013-06-10T10:41:23Z</dcterms:created>
  <dcterms:modified xsi:type="dcterms:W3CDTF">2017-01-19T08:45:11Z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0x0101006219650F6A8AA34FBBC1247511C99B25</vt:lpwstr>
  </property>
  <property fmtid="{D5CDD505-2E9C-101B-9397-08002B2CF9AE}" pid="3" name="TaxonomyTextField_LaureaDocumentLanguage">
    <vt:lpwstr>1035;#Suomi|d889c693-5748-4b1f-9ba0-044f617dea1e</vt:lpwstr>
  </property>
  <property fmtid="{D5CDD505-2E9C-101B-9397-08002B2CF9AE}" pid="4" name="TaxonomyTextField_LaureaConfidentiality">
    <vt:lpwstr>1035;#Sisäinen|0da39d2c-72bb-4345-9ac0-c64d6ac7ed4a</vt:lpwstr>
  </property>
  <property fmtid="{D5CDD505-2E9C-101B-9397-08002B2CF9AE}" pid="5" name="TaxCatchAll">
    <vt:lpwstr>2;#1035;;#Suomi|d889c693-5748-4b1f-9ba0-044f617dea1e;#1;#1035;;#Sisäinen|0da39d2c-72bb-4345-9ac0-c64d6ac7ed4a</vt:lpwstr>
  </property>
  <property fmtid="{D5CDD505-2E9C-101B-9397-08002B2CF9AE}" pid="6" name="LaureaConfidentiality">
    <vt:lpwstr>1;#1035;#Sisäinen|0da39d2c-72bb-4345-9ac0-c64d6ac7ed4a</vt:lpwstr>
  </property>
  <property fmtid="{D5CDD505-2E9C-101B-9397-08002B2CF9AE}" pid="7" name="Order">
    <vt:r8>1600</vt:r8>
  </property>
  <property fmtid="{D5CDD505-2E9C-101B-9397-08002B2CF9AE}" pid="8" name="TemplateUrl">
    <vt:lpwstr/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LaureaDocumentLanguage">
    <vt:lpwstr>2;#1035;#Suomi|d889c693-5748-4b1f-9ba0-044f617dea1e</vt:lpwstr>
  </property>
  <property fmtid="{D5CDD505-2E9C-101B-9397-08002B2CF9AE}" pid="12" name="_SourceUrl">
    <vt:lpwstr/>
  </property>
  <property fmtid="{D5CDD505-2E9C-101B-9397-08002B2CF9AE}" pid="13" name="_SharedFileIndex">
    <vt:lpwstr/>
  </property>
</Properties>
</file>