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66" r:id="rId5"/>
    <p:sldId id="299" r:id="rId6"/>
    <p:sldId id="293" r:id="rId7"/>
    <p:sldId id="296" r:id="rId8"/>
    <p:sldId id="294" r:id="rId9"/>
    <p:sldId id="297" r:id="rId10"/>
    <p:sldId id="295" r:id="rId11"/>
    <p:sldId id="298" r:id="rId12"/>
    <p:sldId id="301" r:id="rId13"/>
    <p:sldId id="30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100" dirty="0">
              <a:latin typeface="Trebuchet M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Trebuchet M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9C9AF7-5482-5045-B3EF-9B1F7562495D}" type="slidenum">
              <a:rPr lang="en-US" sz="1100" smtClean="0">
                <a:latin typeface="Trebuchet MS" pitchFamily="34" charset="0"/>
              </a:rPr>
              <a:t>‹#›</a:t>
            </a:fld>
            <a:endParaRPr lang="en-US" sz="1100" dirty="0">
              <a:latin typeface="Trebuchet MS" pitchFamily="34" charset="0"/>
            </a:endParaRPr>
          </a:p>
        </p:txBody>
      </p:sp>
      <p:sp>
        <p:nvSpPr>
          <p:cNvPr id="6" name="Päivämäärän paikkamerkki 5"/>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EB4D8C-6199-4FD8-BB57-54D189171550}" type="datetime1">
              <a:rPr lang="fi-FI" sz="1100" smtClean="0">
                <a:latin typeface="Trebuchet MS" pitchFamily="34" charset="0"/>
              </a:rPr>
              <a:t>12.2.2017</a:t>
            </a:fld>
            <a:endParaRPr lang="fi-FI" sz="1100" dirty="0">
              <a:latin typeface="Trebuchet MS" pitchFamily="34" charset="0"/>
            </a:endParaRPr>
          </a:p>
        </p:txBody>
      </p:sp>
    </p:spTree>
    <p:extLst>
      <p:ext uri="{BB962C8B-B14F-4D97-AF65-F5344CB8AC3E}">
        <p14:creationId xmlns:p14="http://schemas.microsoft.com/office/powerpoint/2010/main" val="144249145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100">
                <a:latin typeface="Trebuchet MS"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100">
                <a:latin typeface="Trebuchet MS" pitchFamily="34" charset="0"/>
              </a:defRPr>
            </a:lvl1pPr>
          </a:lstStyle>
          <a:p>
            <a:fld id="{05561CBA-A5B9-4AA5-B4C2-CE17C447A1A5}" type="datetime1">
              <a:rPr lang="fi-FI" smtClean="0"/>
              <a:t>12.2.2017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dirty="0" err="1" smtClean="0"/>
              <a:t>Click</a:t>
            </a:r>
            <a:r>
              <a:rPr lang="fi-FI" dirty="0" smtClean="0"/>
              <a:t> to </a:t>
            </a:r>
            <a:r>
              <a:rPr lang="fi-FI" dirty="0" err="1" smtClean="0"/>
              <a:t>edit</a:t>
            </a:r>
            <a:r>
              <a:rPr lang="fi-FI" dirty="0" smtClean="0"/>
              <a:t> </a:t>
            </a:r>
            <a:r>
              <a:rPr lang="fi-FI" dirty="0" err="1" smtClean="0"/>
              <a:t>Master</a:t>
            </a:r>
            <a:r>
              <a:rPr lang="fi-FI" dirty="0" smtClean="0"/>
              <a:t> </a:t>
            </a:r>
            <a:r>
              <a:rPr lang="fi-FI" dirty="0" err="1" smtClean="0"/>
              <a:t>text</a:t>
            </a:r>
            <a:r>
              <a:rPr lang="fi-FI" dirty="0" smtClean="0"/>
              <a:t> </a:t>
            </a:r>
            <a:r>
              <a:rPr lang="fi-FI" dirty="0" err="1" smtClean="0"/>
              <a:t>styles</a:t>
            </a:r>
            <a:endParaRPr lang="fi-FI" dirty="0" smtClean="0"/>
          </a:p>
          <a:p>
            <a:pPr lvl="1"/>
            <a:r>
              <a:rPr lang="fi-FI" dirty="0" smtClean="0"/>
              <a:t>Second </a:t>
            </a:r>
            <a:r>
              <a:rPr lang="fi-FI" dirty="0" err="1" smtClean="0"/>
              <a:t>level</a:t>
            </a:r>
            <a:endParaRPr lang="fi-FI" dirty="0" smtClean="0"/>
          </a:p>
          <a:p>
            <a:pPr lvl="2"/>
            <a:r>
              <a:rPr lang="fi-FI" dirty="0" smtClean="0"/>
              <a:t>Third </a:t>
            </a:r>
            <a:r>
              <a:rPr lang="fi-FI" dirty="0" err="1" smtClean="0"/>
              <a:t>level</a:t>
            </a:r>
            <a:endParaRPr lang="fi-FI" dirty="0" smtClean="0"/>
          </a:p>
          <a:p>
            <a:pPr lvl="3"/>
            <a:r>
              <a:rPr lang="fi-FI" dirty="0" err="1" smtClean="0"/>
              <a:t>Fourth</a:t>
            </a:r>
            <a:r>
              <a:rPr lang="fi-FI" dirty="0" smtClean="0"/>
              <a:t> </a:t>
            </a:r>
            <a:r>
              <a:rPr lang="fi-FI" dirty="0" err="1" smtClean="0"/>
              <a:t>level</a:t>
            </a:r>
            <a:endParaRPr lang="fi-FI" dirty="0" smtClean="0"/>
          </a:p>
          <a:p>
            <a:pPr lvl="4"/>
            <a:r>
              <a:rPr lang="fi-FI" dirty="0" err="1" smtClean="0"/>
              <a:t>Fifth</a:t>
            </a:r>
            <a:r>
              <a:rPr lang="fi-FI" dirty="0" smtClean="0"/>
              <a:t> </a:t>
            </a:r>
            <a:r>
              <a:rPr lang="fi-FI" dirty="0" err="1" smtClean="0"/>
              <a:t>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100">
                <a:latin typeface="Trebuchet MS"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100">
                <a:latin typeface="Trebuchet MS" pitchFamily="34" charset="0"/>
              </a:defRPr>
            </a:lvl1pPr>
          </a:lstStyle>
          <a:p>
            <a:fld id="{1099E747-E921-0C4C-A602-DE91D4C43599}" type="slidenum">
              <a:rPr lang="en-US" smtClean="0"/>
              <a:pPr/>
              <a:t>‹#›</a:t>
            </a:fld>
            <a:endParaRPr lang="en-US" dirty="0"/>
          </a:p>
        </p:txBody>
      </p:sp>
    </p:spTree>
    <p:extLst>
      <p:ext uri="{BB962C8B-B14F-4D97-AF65-F5344CB8AC3E}">
        <p14:creationId xmlns:p14="http://schemas.microsoft.com/office/powerpoint/2010/main" val="2561869031"/>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100" kern="1200">
        <a:solidFill>
          <a:schemeClr val="tx1"/>
        </a:solidFill>
        <a:latin typeface="Trebuchet MS" pitchFamily="34" charset="0"/>
        <a:ea typeface="+mn-ea"/>
        <a:cs typeface="+mn-cs"/>
      </a:defRPr>
    </a:lvl1pPr>
    <a:lvl2pPr marL="457200" algn="l" defTabSz="457200" rtl="0" eaLnBrk="1" latinLnBrk="0" hangingPunct="1">
      <a:defRPr sz="1100" kern="1200">
        <a:solidFill>
          <a:schemeClr val="tx1"/>
        </a:solidFill>
        <a:latin typeface="Trebuchet MS" pitchFamily="34" charset="0"/>
        <a:ea typeface="+mn-ea"/>
        <a:cs typeface="+mn-cs"/>
      </a:defRPr>
    </a:lvl2pPr>
    <a:lvl3pPr marL="914400" algn="l" defTabSz="457200" rtl="0" eaLnBrk="1" latinLnBrk="0" hangingPunct="1">
      <a:defRPr sz="1100" kern="1200">
        <a:solidFill>
          <a:schemeClr val="tx1"/>
        </a:solidFill>
        <a:latin typeface="Trebuchet MS" pitchFamily="34" charset="0"/>
        <a:ea typeface="+mn-ea"/>
        <a:cs typeface="+mn-cs"/>
      </a:defRPr>
    </a:lvl3pPr>
    <a:lvl4pPr marL="1371600" algn="l" defTabSz="457200" rtl="0" eaLnBrk="1" latinLnBrk="0" hangingPunct="1">
      <a:defRPr sz="1100" kern="1200">
        <a:solidFill>
          <a:schemeClr val="tx1"/>
        </a:solidFill>
        <a:latin typeface="Trebuchet MS" pitchFamily="34" charset="0"/>
        <a:ea typeface="+mn-ea"/>
        <a:cs typeface="+mn-cs"/>
      </a:defRPr>
    </a:lvl4pPr>
    <a:lvl5pPr marL="1828800" algn="l" defTabSz="457200" rtl="0" eaLnBrk="1" latinLnBrk="0" hangingPunct="1">
      <a:defRPr sz="1100" kern="1200">
        <a:solidFill>
          <a:schemeClr val="tx1"/>
        </a:solidFill>
        <a:latin typeface="Trebuchet MS"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26FAD5F-5279-4B94-AFFC-2BA4D149C5CB}"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1</a:t>
            </a:fld>
            <a:endParaRPr lang="en-US" dirty="0"/>
          </a:p>
        </p:txBody>
      </p:sp>
    </p:spTree>
    <p:extLst>
      <p:ext uri="{BB962C8B-B14F-4D97-AF65-F5344CB8AC3E}">
        <p14:creationId xmlns:p14="http://schemas.microsoft.com/office/powerpoint/2010/main" val="3863528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10</a:t>
            </a:fld>
            <a:endParaRPr lang="en-US" dirty="0"/>
          </a:p>
        </p:txBody>
      </p:sp>
    </p:spTree>
    <p:extLst>
      <p:ext uri="{BB962C8B-B14F-4D97-AF65-F5344CB8AC3E}">
        <p14:creationId xmlns:p14="http://schemas.microsoft.com/office/powerpoint/2010/main" val="428992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2</a:t>
            </a:fld>
            <a:endParaRPr lang="en-US" dirty="0"/>
          </a:p>
        </p:txBody>
      </p:sp>
    </p:spTree>
    <p:extLst>
      <p:ext uri="{BB962C8B-B14F-4D97-AF65-F5344CB8AC3E}">
        <p14:creationId xmlns:p14="http://schemas.microsoft.com/office/powerpoint/2010/main" val="324052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3</a:t>
            </a:fld>
            <a:endParaRPr lang="en-US" dirty="0"/>
          </a:p>
        </p:txBody>
      </p:sp>
    </p:spTree>
    <p:extLst>
      <p:ext uri="{BB962C8B-B14F-4D97-AF65-F5344CB8AC3E}">
        <p14:creationId xmlns:p14="http://schemas.microsoft.com/office/powerpoint/2010/main" val="208970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4</a:t>
            </a:fld>
            <a:endParaRPr lang="en-US" dirty="0"/>
          </a:p>
        </p:txBody>
      </p:sp>
    </p:spTree>
    <p:extLst>
      <p:ext uri="{BB962C8B-B14F-4D97-AF65-F5344CB8AC3E}">
        <p14:creationId xmlns:p14="http://schemas.microsoft.com/office/powerpoint/2010/main" val="350354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5</a:t>
            </a:fld>
            <a:endParaRPr lang="en-US" dirty="0"/>
          </a:p>
        </p:txBody>
      </p:sp>
    </p:spTree>
    <p:extLst>
      <p:ext uri="{BB962C8B-B14F-4D97-AF65-F5344CB8AC3E}">
        <p14:creationId xmlns:p14="http://schemas.microsoft.com/office/powerpoint/2010/main" val="400865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6</a:t>
            </a:fld>
            <a:endParaRPr lang="en-US" dirty="0"/>
          </a:p>
        </p:txBody>
      </p:sp>
    </p:spTree>
    <p:extLst>
      <p:ext uri="{BB962C8B-B14F-4D97-AF65-F5344CB8AC3E}">
        <p14:creationId xmlns:p14="http://schemas.microsoft.com/office/powerpoint/2010/main" val="214338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7</a:t>
            </a:fld>
            <a:endParaRPr lang="en-US" dirty="0"/>
          </a:p>
        </p:txBody>
      </p:sp>
    </p:spTree>
    <p:extLst>
      <p:ext uri="{BB962C8B-B14F-4D97-AF65-F5344CB8AC3E}">
        <p14:creationId xmlns:p14="http://schemas.microsoft.com/office/powerpoint/2010/main" val="181985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8</a:t>
            </a:fld>
            <a:endParaRPr lang="en-US" dirty="0"/>
          </a:p>
        </p:txBody>
      </p:sp>
    </p:spTree>
    <p:extLst>
      <p:ext uri="{BB962C8B-B14F-4D97-AF65-F5344CB8AC3E}">
        <p14:creationId xmlns:p14="http://schemas.microsoft.com/office/powerpoint/2010/main" val="2877614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5561CBA-A5B9-4AA5-B4C2-CE17C447A1A5}" type="datetime1">
              <a:rPr lang="fi-FI" smtClean="0"/>
              <a:t>12.2.2017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9</a:t>
            </a:fld>
            <a:endParaRPr lang="en-US" dirty="0"/>
          </a:p>
        </p:txBody>
      </p:sp>
    </p:spTree>
    <p:extLst>
      <p:ext uri="{BB962C8B-B14F-4D97-AF65-F5344CB8AC3E}">
        <p14:creationId xmlns:p14="http://schemas.microsoft.com/office/powerpoint/2010/main" val="3109079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27809" y="753326"/>
            <a:ext cx="1099182" cy="1234375"/>
          </a:xfrm>
          <a:prstGeom prst="rect">
            <a:avLst/>
          </a:prstGeom>
        </p:spPr>
      </p:pic>
      <p:sp>
        <p:nvSpPr>
          <p:cNvPr id="21" name="Subtitle 2"/>
          <p:cNvSpPr>
            <a:spLocks noGrp="1"/>
          </p:cNvSpPr>
          <p:nvPr>
            <p:ph type="subTitle" idx="1" hasCustomPrompt="1"/>
          </p:nvPr>
        </p:nvSpPr>
        <p:spPr>
          <a:xfrm>
            <a:off x="1371600" y="3871814"/>
            <a:ext cx="6400800" cy="2120646"/>
          </a:xfrm>
          <a:prstGeom prst="rect">
            <a:avLst/>
          </a:prstGeom>
        </p:spPr>
        <p:txBody>
          <a:bodyPr>
            <a:normAutofit/>
          </a:bodyPr>
          <a:lstStyle>
            <a:lvl1pPr marL="0" indent="0" algn="ctr">
              <a:buNone/>
              <a:defRPr sz="2400">
                <a:solidFill>
                  <a:srgbClr val="003464"/>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err="1" smtClean="0"/>
              <a:t>Subtitle</a:t>
            </a:r>
            <a:endParaRPr lang="en-US" dirty="0"/>
          </a:p>
        </p:txBody>
      </p:sp>
      <p:sp>
        <p:nvSpPr>
          <p:cNvPr id="3" name="Text Placeholder 2"/>
          <p:cNvSpPr>
            <a:spLocks noGrp="1"/>
          </p:cNvSpPr>
          <p:nvPr>
            <p:ph type="body" sz="quarter" idx="10" hasCustomPrompt="1"/>
          </p:nvPr>
        </p:nvSpPr>
        <p:spPr>
          <a:xfrm>
            <a:off x="685800" y="2709089"/>
            <a:ext cx="7772400" cy="1077913"/>
          </a:xfrm>
          <a:prstGeom prst="rect">
            <a:avLst/>
          </a:prstGeom>
        </p:spPr>
        <p:txBody>
          <a:bodyPr vert="horz" anchor="b">
            <a:normAutofit/>
          </a:bodyPr>
          <a:lstStyle>
            <a:lvl1pPr marL="0" indent="0" algn="ctr">
              <a:buNone/>
              <a:defRPr sz="4400"/>
            </a:lvl1pPr>
          </a:lstStyle>
          <a:p>
            <a:pPr lvl="0"/>
            <a:r>
              <a:rPr lang="en-US" dirty="0" smtClean="0"/>
              <a:t>Heading</a:t>
            </a:r>
            <a:endParaRPr lang="en-US" dirty="0"/>
          </a:p>
        </p:txBody>
      </p:sp>
      <p:pic>
        <p:nvPicPr>
          <p:cNvPr id="10" name="Picture 9" descr="Tunnistepalkki_1920.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12"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4DA9617D-1AC6-4387-906E-CFF7BC777DEA}" type="datetime1">
              <a:rPr lang="fi-FI" smtClean="0"/>
              <a:t>12.2.2017</a:t>
            </a:fld>
            <a:endParaRPr lang="fi-FI" dirty="0"/>
          </a:p>
        </p:txBody>
      </p:sp>
      <p:sp>
        <p:nvSpPr>
          <p:cNvPr id="13"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dirty="0" smtClean="0"/>
              <a:t>Antonius Camara</a:t>
            </a:r>
            <a:endParaRPr lang="fi-FI" dirty="0"/>
          </a:p>
        </p:txBody>
      </p:sp>
      <p:sp>
        <p:nvSpPr>
          <p:cNvPr id="1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7" name="TextBox 16"/>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749870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sp>
        <p:nvSpPr>
          <p:cNvPr id="2" name="Title 1"/>
          <p:cNvSpPr>
            <a:spLocks noGrp="1"/>
          </p:cNvSpPr>
          <p:nvPr>
            <p:ph type="title" hasCustomPrompt="1"/>
          </p:nvPr>
        </p:nvSpPr>
        <p:spPr>
          <a:xfrm>
            <a:off x="457200" y="831273"/>
            <a:ext cx="6999956" cy="902524"/>
          </a:xfrm>
          <a:prstGeom prst="rect">
            <a:avLst/>
          </a:prstGeom>
        </p:spPr>
        <p:txBody>
          <a:bodyPr>
            <a:normAutofit/>
          </a:bodyPr>
          <a:lstStyle>
            <a:lvl1pPr algn="l">
              <a:defRPr sz="3200">
                <a:solidFill>
                  <a:schemeClr val="tx1"/>
                </a:solidFill>
                <a:latin typeface="Trebuchet MS"/>
                <a:cs typeface="Trebuchet MS"/>
              </a:defRPr>
            </a:lvl1pPr>
          </a:lstStyle>
          <a:p>
            <a:r>
              <a:rPr lang="fi-FI" dirty="0" err="1" smtClean="0"/>
              <a:t>Heading</a:t>
            </a:r>
            <a:endParaRPr lang="en-US" dirty="0"/>
          </a:p>
        </p:txBody>
      </p:sp>
      <p:sp>
        <p:nvSpPr>
          <p:cNvPr id="3" name="Content Placeholder 2"/>
          <p:cNvSpPr>
            <a:spLocks noGrp="1"/>
          </p:cNvSpPr>
          <p:nvPr>
            <p:ph idx="1" hasCustomPrompt="1"/>
          </p:nvPr>
        </p:nvSpPr>
        <p:spPr>
          <a:xfrm>
            <a:off x="457200" y="2069768"/>
            <a:ext cx="6999956" cy="4188527"/>
          </a:xfrm>
          <a:prstGeom prst="rect">
            <a:avLst/>
          </a:prstGeom>
        </p:spPr>
        <p:txBody>
          <a:bodyPr/>
          <a:lstStyle>
            <a:lvl1pPr marL="342900" indent="-342900">
              <a:buSzPct val="100000"/>
              <a:buFontTx/>
              <a:buBlip>
                <a:blip r:embed="rId3"/>
              </a:buBlip>
              <a:defRPr sz="2400" baseline="0">
                <a:solidFill>
                  <a:schemeClr val="tx1"/>
                </a:solidFill>
                <a:latin typeface="Trebuchet MS"/>
                <a:cs typeface="Trebuchet MS"/>
              </a:defRPr>
            </a:lvl1pPr>
            <a:lvl2pPr marL="742950" indent="-285750">
              <a:buSzPct val="100000"/>
              <a:buFontTx/>
              <a:buBlip>
                <a:blip r:embed="rId3"/>
              </a:buBlip>
              <a:defRPr sz="2200">
                <a:solidFill>
                  <a:schemeClr val="tx1"/>
                </a:solidFill>
                <a:latin typeface="Trebuchet MS"/>
                <a:cs typeface="Trebuchet MS"/>
              </a:defRPr>
            </a:lvl2pPr>
            <a:lvl3pPr marL="1143000" indent="-228600">
              <a:buSzPct val="100000"/>
              <a:buFontTx/>
              <a:buBlip>
                <a:blip r:embed="rId3"/>
              </a:buBlip>
              <a:defRPr sz="1800">
                <a:solidFill>
                  <a:schemeClr val="tx1"/>
                </a:solidFill>
                <a:latin typeface="Trebuchet MS"/>
                <a:cs typeface="Trebuchet MS"/>
              </a:defRPr>
            </a:lvl3pPr>
            <a:lvl4pPr marL="1600200" indent="-228600">
              <a:buSzPct val="100000"/>
              <a:buFontTx/>
              <a:buBlip>
                <a:blip r:embed="rId3"/>
              </a:buBlip>
              <a:defRPr sz="1600">
                <a:solidFill>
                  <a:schemeClr val="tx1"/>
                </a:solidFill>
                <a:latin typeface="Trebuchet MS"/>
                <a:cs typeface="Trebuchet MS"/>
              </a:defRPr>
            </a:lvl4pPr>
            <a:lvl5pPr marL="2057400" indent="-228600">
              <a:buSzPct val="100000"/>
              <a:buFontTx/>
              <a:buBlip>
                <a:blip r:embed="rId3"/>
              </a:buBlip>
              <a:defRPr sz="1400">
                <a:solidFill>
                  <a:schemeClr val="tx1"/>
                </a:solidFill>
                <a:latin typeface="Trebuchet MS"/>
                <a:cs typeface="Trebuchet MS"/>
              </a:defRPr>
            </a:lvl5pPr>
          </a:lstStyle>
          <a:p>
            <a:pPr lvl="0"/>
            <a:r>
              <a:rPr lang="fi-FI" dirty="0" err="1" smtClean="0"/>
              <a:t>Text</a:t>
            </a:r>
            <a:endParaRPr lang="fi-FI" dirty="0" smtClean="0"/>
          </a:p>
          <a:p>
            <a:pPr lvl="1"/>
            <a:r>
              <a:rPr lang="fi-FI" dirty="0" err="1" smtClean="0"/>
              <a:t>Text</a:t>
            </a:r>
            <a:endParaRPr lang="fi-FI" dirty="0" smtClean="0"/>
          </a:p>
          <a:p>
            <a:pPr lvl="2"/>
            <a:r>
              <a:rPr lang="fi-FI" dirty="0" err="1" smtClean="0"/>
              <a:t>Text</a:t>
            </a:r>
            <a:endParaRPr lang="fi-FI" dirty="0" smtClean="0"/>
          </a:p>
          <a:p>
            <a:pPr lvl="3"/>
            <a:r>
              <a:rPr lang="fi-FI" dirty="0" err="1" smtClean="0"/>
              <a:t>Text</a:t>
            </a:r>
            <a:endParaRPr lang="fi-FI" dirty="0" smtClean="0"/>
          </a:p>
          <a:p>
            <a:pPr lvl="4"/>
            <a:r>
              <a:rPr lang="fi-FI" dirty="0" err="1" smtClean="0"/>
              <a:t>Text</a:t>
            </a:r>
            <a:endParaRPr lang="en-US" dirty="0"/>
          </a:p>
        </p:txBody>
      </p:sp>
      <p:sp>
        <p:nvSpPr>
          <p:cNvPr id="16" name="TextBox 1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4046256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kautettu asettelu">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sp>
        <p:nvSpPr>
          <p:cNvPr id="2" name="Otsikko 1"/>
          <p:cNvSpPr>
            <a:spLocks noGrp="1"/>
          </p:cNvSpPr>
          <p:nvPr>
            <p:ph type="title" hasCustomPrompt="1"/>
          </p:nvPr>
        </p:nvSpPr>
        <p:spPr>
          <a:xfrm>
            <a:off x="563880" y="833606"/>
            <a:ext cx="6893276" cy="805189"/>
          </a:xfrm>
          <a:prstGeom prst="rect">
            <a:avLst/>
          </a:prstGeom>
        </p:spPr>
        <p:txBody>
          <a:bodyPr/>
          <a:lstStyle>
            <a:lvl1pPr>
              <a:defRPr sz="3200">
                <a:solidFill>
                  <a:schemeClr val="tx1"/>
                </a:solidFill>
              </a:defRPr>
            </a:lvl1pPr>
          </a:lstStyle>
          <a:p>
            <a:r>
              <a:rPr lang="fi-FI" dirty="0" err="1" smtClean="0"/>
              <a:t>Heading</a:t>
            </a:r>
            <a:endParaRPr lang="fi-FI" dirty="0"/>
          </a:p>
        </p:txBody>
      </p:sp>
      <p:sp>
        <p:nvSpPr>
          <p:cNvPr id="6" name="Content Placeholder 2"/>
          <p:cNvSpPr>
            <a:spLocks noGrp="1"/>
          </p:cNvSpPr>
          <p:nvPr>
            <p:ph idx="1" hasCustomPrompt="1"/>
          </p:nvPr>
        </p:nvSpPr>
        <p:spPr>
          <a:xfrm>
            <a:off x="563880" y="1995055"/>
            <a:ext cx="4021971" cy="4280020"/>
          </a:xfrm>
          <a:prstGeom prst="rect">
            <a:avLst/>
          </a:prstGeom>
        </p:spPr>
        <p:txBody>
          <a:bodyPr/>
          <a:lstStyle>
            <a:lvl1pPr marL="342900" indent="-342900">
              <a:buSzPct val="100000"/>
              <a:buFontTx/>
              <a:buBlip>
                <a:blip r:embed="rId3"/>
              </a:buBlip>
              <a:defRPr sz="2400" baseline="0">
                <a:solidFill>
                  <a:schemeClr val="tx1"/>
                </a:solidFill>
                <a:latin typeface="Trebuchet MS"/>
                <a:cs typeface="Trebuchet MS"/>
              </a:defRPr>
            </a:lvl1pPr>
            <a:lvl2pPr marL="742950" indent="-285750">
              <a:buSzPct val="100000"/>
              <a:buFontTx/>
              <a:buBlip>
                <a:blip r:embed="rId3"/>
              </a:buBlip>
              <a:defRPr sz="2200">
                <a:solidFill>
                  <a:schemeClr val="tx1"/>
                </a:solidFill>
                <a:latin typeface="Trebuchet MS"/>
                <a:cs typeface="Trebuchet MS"/>
              </a:defRPr>
            </a:lvl2pPr>
            <a:lvl3pPr marL="1143000" indent="-228600">
              <a:buSzPct val="100000"/>
              <a:buFontTx/>
              <a:buBlip>
                <a:blip r:embed="rId3"/>
              </a:buBlip>
              <a:defRPr sz="1800">
                <a:solidFill>
                  <a:schemeClr val="tx1"/>
                </a:solidFill>
                <a:latin typeface="Trebuchet MS"/>
                <a:cs typeface="Trebuchet MS"/>
              </a:defRPr>
            </a:lvl3pPr>
            <a:lvl4pPr marL="1600200" indent="-228600">
              <a:buSzPct val="100000"/>
              <a:buFontTx/>
              <a:buBlip>
                <a:blip r:embed="rId3"/>
              </a:buBlip>
              <a:defRPr sz="1600">
                <a:solidFill>
                  <a:schemeClr val="tx1"/>
                </a:solidFill>
                <a:latin typeface="Trebuchet MS"/>
                <a:cs typeface="Trebuchet MS"/>
              </a:defRPr>
            </a:lvl4pPr>
            <a:lvl5pPr marL="2057400" indent="-228600">
              <a:buSzPct val="100000"/>
              <a:buFontTx/>
              <a:buBlip>
                <a:blip r:embed="rId3"/>
              </a:buBlip>
              <a:defRPr sz="1400">
                <a:solidFill>
                  <a:schemeClr val="tx1"/>
                </a:solidFill>
                <a:latin typeface="Trebuchet MS"/>
                <a:cs typeface="Trebuchet MS"/>
              </a:defRPr>
            </a:lvl5pPr>
          </a:lstStyle>
          <a:p>
            <a:pPr lvl="0"/>
            <a:r>
              <a:rPr lang="fi-FI" dirty="0" err="1" smtClean="0"/>
              <a:t>Text</a:t>
            </a:r>
            <a:endParaRPr lang="fi-FI" dirty="0" smtClean="0"/>
          </a:p>
          <a:p>
            <a:pPr lvl="1"/>
            <a:r>
              <a:rPr lang="fi-FI" dirty="0" err="1" smtClean="0"/>
              <a:t>Text</a:t>
            </a:r>
            <a:endParaRPr lang="fi-FI" dirty="0" smtClean="0"/>
          </a:p>
          <a:p>
            <a:pPr lvl="2"/>
            <a:r>
              <a:rPr lang="fi-FI" dirty="0" err="1" smtClean="0"/>
              <a:t>Text</a:t>
            </a:r>
            <a:endParaRPr lang="fi-FI" dirty="0" smtClean="0"/>
          </a:p>
          <a:p>
            <a:pPr lvl="3"/>
            <a:r>
              <a:rPr lang="fi-FI" dirty="0" err="1" smtClean="0"/>
              <a:t>Text</a:t>
            </a:r>
            <a:endParaRPr lang="fi-FI" dirty="0" smtClean="0"/>
          </a:p>
          <a:p>
            <a:pPr lvl="4"/>
            <a:r>
              <a:rPr lang="fi-FI" dirty="0" err="1" smtClean="0"/>
              <a:t>Text</a:t>
            </a:r>
            <a:endParaRPr lang="en-US" dirty="0"/>
          </a:p>
        </p:txBody>
      </p:sp>
      <p:sp>
        <p:nvSpPr>
          <p:cNvPr id="14" name="Kuvan paikkamerkki 13"/>
          <p:cNvSpPr>
            <a:spLocks noGrp="1"/>
          </p:cNvSpPr>
          <p:nvPr>
            <p:ph type="pic" sz="quarter" idx="11"/>
          </p:nvPr>
        </p:nvSpPr>
        <p:spPr>
          <a:xfrm>
            <a:off x="4764413" y="1990413"/>
            <a:ext cx="3786187" cy="4284662"/>
          </a:xfrm>
          <a:prstGeom prst="rect">
            <a:avLst/>
          </a:prstGeom>
        </p:spPr>
        <p:txBody>
          <a:bodyPr/>
          <a:lstStyle>
            <a:lvl1pPr marL="0" indent="0">
              <a:buNone/>
              <a:defRPr sz="1200"/>
            </a:lvl1pPr>
          </a:lstStyle>
          <a:p>
            <a:endParaRPr lang="fi-FI" dirty="0"/>
          </a:p>
        </p:txBody>
      </p:sp>
      <p:pic>
        <p:nvPicPr>
          <p:cNvPr id="9" name="Picture 8" descr="Tunnistepalkki_192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12"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240D9AF3-C390-43EF-96B9-45A9B106F9CC}" type="datetime1">
              <a:rPr lang="fi-FI" smtClean="0"/>
              <a:t>12.2.2017</a:t>
            </a:fld>
            <a:endParaRPr lang="fi-FI" dirty="0"/>
          </a:p>
        </p:txBody>
      </p:sp>
      <p:sp>
        <p:nvSpPr>
          <p:cNvPr id="13"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smtClean="0"/>
              <a:t>Author</a:t>
            </a:r>
            <a:endParaRPr lang="fi-FI" dirty="0"/>
          </a:p>
        </p:txBody>
      </p:sp>
      <p:sp>
        <p:nvSpPr>
          <p:cNvPr id="1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6" name="TextBox 1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38083209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pic>
        <p:nvPicPr>
          <p:cNvPr id="6" name="Picture 5" descr="Tunnistepalkki_1920.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7"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C6BF77BD-DA9A-451D-A179-A3A47118297C}" type="datetime1">
              <a:rPr lang="fi-FI" smtClean="0"/>
              <a:t>12.2.2017</a:t>
            </a:fld>
            <a:endParaRPr lang="fi-FI" dirty="0"/>
          </a:p>
        </p:txBody>
      </p:sp>
      <p:sp>
        <p:nvSpPr>
          <p:cNvPr id="12"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smtClean="0"/>
              <a:t>Author</a:t>
            </a:r>
            <a:endParaRPr lang="fi-FI" dirty="0"/>
          </a:p>
        </p:txBody>
      </p:sp>
      <p:sp>
        <p:nvSpPr>
          <p:cNvPr id="13"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4" name="TextBox 13"/>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2144985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unnistepalkki_1920.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3"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6A970C6D-7C7F-4C22-A362-E89A335A8F09}" type="datetime1">
              <a:rPr lang="fi-FI" smtClean="0"/>
              <a:t>12.2.2017</a:t>
            </a:fld>
            <a:endParaRPr lang="fi-FI" dirty="0"/>
          </a:p>
        </p:txBody>
      </p:sp>
      <p:sp>
        <p:nvSpPr>
          <p:cNvPr id="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6" name="TextBox 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426812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timing>
    <p:tnLst>
      <p:par>
        <p:cTn id="1" dur="indefinite" restart="never" nodeType="tmRoot"/>
      </p:par>
    </p:tnLst>
  </p:timing>
  <p:hf hdr="0"/>
  <p:txStyles>
    <p:titleStyle>
      <a:lvl1pPr algn="l" defTabSz="457200" rtl="0" eaLnBrk="1" latinLnBrk="0" hangingPunct="1">
        <a:spcBef>
          <a:spcPct val="0"/>
        </a:spcBef>
        <a:buNone/>
        <a:defRPr sz="3000" kern="1200">
          <a:solidFill>
            <a:schemeClr val="tx1"/>
          </a:solidFill>
          <a:latin typeface="Trebuchet MS"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rebuchet MS"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rebuchet MS"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rebuchet MS"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rebuchet MS"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rebuchet MS"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27687427/how-to-create-a-swing-application-with-multiple-pag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80782" y="3657797"/>
            <a:ext cx="6400800" cy="550061"/>
          </a:xfrm>
        </p:spPr>
        <p:txBody>
          <a:bodyPr>
            <a:noAutofit/>
          </a:bodyPr>
          <a:lstStyle/>
          <a:p>
            <a:r>
              <a:rPr lang="en-US" sz="3200" dirty="0"/>
              <a:t>2</a:t>
            </a:r>
            <a:r>
              <a:rPr lang="en-US" sz="3200" dirty="0" smtClean="0"/>
              <a:t>/2</a:t>
            </a:r>
            <a:endParaRPr lang="en-US" sz="3200" dirty="0"/>
          </a:p>
        </p:txBody>
      </p:sp>
      <p:sp>
        <p:nvSpPr>
          <p:cNvPr id="3" name="Text Placeholder 2"/>
          <p:cNvSpPr>
            <a:spLocks noGrp="1"/>
          </p:cNvSpPr>
          <p:nvPr>
            <p:ph type="body" sz="quarter" idx="10"/>
          </p:nvPr>
        </p:nvSpPr>
        <p:spPr>
          <a:xfrm>
            <a:off x="685800" y="2170132"/>
            <a:ext cx="7772400" cy="1077913"/>
          </a:xfrm>
        </p:spPr>
        <p:txBody>
          <a:bodyPr>
            <a:normAutofit fontScale="85000" lnSpcReduction="20000"/>
          </a:bodyPr>
          <a:lstStyle/>
          <a:p>
            <a:r>
              <a:rPr lang="fi-FI" dirty="0" smtClean="0"/>
              <a:t>Programming </a:t>
            </a:r>
            <a:r>
              <a:rPr lang="fi-FI" dirty="0" err="1" smtClean="0"/>
              <a:t>Graphical</a:t>
            </a:r>
            <a:r>
              <a:rPr lang="fi-FI" dirty="0" smtClean="0"/>
              <a:t> User </a:t>
            </a:r>
            <a:r>
              <a:rPr lang="fi-FI" dirty="0" err="1" smtClean="0"/>
              <a:t>Interfaces</a:t>
            </a:r>
            <a:r>
              <a:rPr lang="fi-FI" dirty="0" smtClean="0"/>
              <a:t> (GUI) </a:t>
            </a:r>
            <a:r>
              <a:rPr lang="fi-FI" dirty="0" err="1" smtClean="0"/>
              <a:t>with</a:t>
            </a:r>
            <a:r>
              <a:rPr lang="fi-FI" dirty="0" smtClean="0"/>
              <a:t> Java</a:t>
            </a:r>
            <a:endParaRPr lang="en-US" dirty="0"/>
          </a:p>
        </p:txBody>
      </p:sp>
      <p:sp>
        <p:nvSpPr>
          <p:cNvPr id="4" name="Subtitle 1"/>
          <p:cNvSpPr txBox="1">
            <a:spLocks/>
          </p:cNvSpPr>
          <p:nvPr/>
        </p:nvSpPr>
        <p:spPr>
          <a:xfrm>
            <a:off x="1480782" y="5780624"/>
            <a:ext cx="6400800" cy="550061"/>
          </a:xfrm>
          <a:prstGeom prst="rect">
            <a:avLst/>
          </a:prstGeom>
        </p:spPr>
        <p:txBody>
          <a:bodyPr>
            <a:noAutofit/>
          </a:bodyPr>
          <a:lstStyle>
            <a:lvl1pPr marL="0" indent="0" algn="ctr" defTabSz="457200" rtl="0" eaLnBrk="1" latinLnBrk="0" hangingPunct="1">
              <a:spcBef>
                <a:spcPct val="20000"/>
              </a:spcBef>
              <a:buFont typeface="Arial"/>
              <a:buNone/>
              <a:defRPr sz="2400" kern="1200">
                <a:solidFill>
                  <a:srgbClr val="003464"/>
                </a:solidFill>
                <a:latin typeface="Trebuchet MS"/>
                <a:ea typeface="+mn-ea"/>
                <a:cs typeface="Trebuchet MS"/>
              </a:defRPr>
            </a:lvl1pPr>
            <a:lvl2pPr marL="457200" indent="0" algn="ctr" defTabSz="457200" rtl="0" eaLnBrk="1" latinLnBrk="0" hangingPunct="1">
              <a:spcBef>
                <a:spcPct val="20000"/>
              </a:spcBef>
              <a:buFont typeface="Arial"/>
              <a:buNone/>
              <a:defRPr sz="2800" kern="1200">
                <a:solidFill>
                  <a:schemeClr val="tx1">
                    <a:tint val="75000"/>
                  </a:schemeClr>
                </a:solidFill>
                <a:latin typeface="Trebuchet MS" pitchFamily="34"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Trebuchet MS" pitchFamily="34"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Trebuchet MS" pitchFamily="34"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Trebuchet MS"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fi-FI" sz="1400" dirty="0" smtClean="0"/>
              <a:t>Antonius Camara</a:t>
            </a:r>
            <a:endParaRPr lang="en-US" sz="1400" dirty="0"/>
          </a:p>
        </p:txBody>
      </p:sp>
    </p:spTree>
    <p:extLst>
      <p:ext uri="{BB962C8B-B14F-4D97-AF65-F5344CB8AC3E}">
        <p14:creationId xmlns:p14="http://schemas.microsoft.com/office/powerpoint/2010/main" val="24010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96" y="217124"/>
            <a:ext cx="7485797" cy="506207"/>
          </a:xfrm>
        </p:spPr>
        <p:txBody>
          <a:bodyPr>
            <a:normAutofit/>
          </a:bodyPr>
          <a:lstStyle/>
          <a:p>
            <a:r>
              <a:rPr lang="en-US" sz="2000" dirty="0" smtClean="0"/>
              <a:t>Understanding the MultipleScreens.java program (Answers)</a:t>
            </a:r>
            <a:endParaRPr lang="en-US" sz="2000" dirty="0"/>
          </a:p>
        </p:txBody>
      </p:sp>
      <p:sp>
        <p:nvSpPr>
          <p:cNvPr id="3" name="Content Placeholder 2"/>
          <p:cNvSpPr>
            <a:spLocks noGrp="1"/>
          </p:cNvSpPr>
          <p:nvPr>
            <p:ph idx="1"/>
          </p:nvPr>
        </p:nvSpPr>
        <p:spPr>
          <a:xfrm>
            <a:off x="75059" y="914401"/>
            <a:ext cx="8905168" cy="5131557"/>
          </a:xfrm>
        </p:spPr>
        <p:txBody>
          <a:bodyPr/>
          <a:lstStyle/>
          <a:p>
            <a:pPr>
              <a:buFont typeface="+mj-lt"/>
              <a:buAutoNum type="arabicPeriod"/>
            </a:pPr>
            <a:r>
              <a:rPr lang="en-US" sz="1400" dirty="0" smtClean="0"/>
              <a:t>What variables are declared as “Class variables” in the MultipleScreens.java file?</a:t>
            </a:r>
          </a:p>
          <a:p>
            <a:pPr marL="457200" lvl="1" indent="0">
              <a:buNone/>
            </a:pPr>
            <a:r>
              <a:rPr lang="en-US" sz="1200" dirty="0" smtClean="0"/>
              <a:t>Answer: </a:t>
            </a:r>
            <a:r>
              <a:rPr lang="en-US" sz="1200" dirty="0" smtClean="0">
                <a:solidFill>
                  <a:srgbClr val="FF0000"/>
                </a:solidFill>
              </a:rPr>
              <a:t>MAX_QTY, </a:t>
            </a:r>
            <a:r>
              <a:rPr lang="en-US" sz="1200" dirty="0" err="1" smtClean="0">
                <a:solidFill>
                  <a:srgbClr val="FF0000"/>
                </a:solidFill>
              </a:rPr>
              <a:t>dbItems</a:t>
            </a:r>
            <a:r>
              <a:rPr lang="en-US" sz="1200" dirty="0" smtClean="0">
                <a:solidFill>
                  <a:srgbClr val="FF0000"/>
                </a:solidFill>
              </a:rPr>
              <a:t>, </a:t>
            </a:r>
            <a:r>
              <a:rPr lang="en-US" sz="1200" dirty="0" err="1" smtClean="0">
                <a:solidFill>
                  <a:srgbClr val="FF0000"/>
                </a:solidFill>
              </a:rPr>
              <a:t>myDB</a:t>
            </a:r>
            <a:r>
              <a:rPr lang="en-US" sz="1200" dirty="0" smtClean="0">
                <a:solidFill>
                  <a:srgbClr val="FF0000"/>
                </a:solidFill>
              </a:rPr>
              <a:t>, </a:t>
            </a:r>
            <a:r>
              <a:rPr lang="en-US" sz="1200" dirty="0" err="1" smtClean="0">
                <a:solidFill>
                  <a:srgbClr val="FF0000"/>
                </a:solidFill>
              </a:rPr>
              <a:t>tableCar</a:t>
            </a:r>
            <a:r>
              <a:rPr lang="en-US" sz="1200" dirty="0" smtClean="0">
                <a:solidFill>
                  <a:srgbClr val="FF0000"/>
                </a:solidFill>
              </a:rPr>
              <a:t>, </a:t>
            </a:r>
            <a:r>
              <a:rPr lang="en-US" sz="1200" dirty="0" err="1" smtClean="0">
                <a:solidFill>
                  <a:srgbClr val="FF0000"/>
                </a:solidFill>
              </a:rPr>
              <a:t>btnAddCar</a:t>
            </a:r>
            <a:endParaRPr lang="en-US" sz="1200" dirty="0">
              <a:solidFill>
                <a:srgbClr val="FF0000"/>
              </a:solidFill>
            </a:endParaRPr>
          </a:p>
          <a:p>
            <a:pPr marL="457200" lvl="1" indent="0">
              <a:buNone/>
            </a:pPr>
            <a:endParaRPr lang="en-US" sz="1200" dirty="0" smtClean="0"/>
          </a:p>
          <a:p>
            <a:pPr>
              <a:buFont typeface="+mj-lt"/>
              <a:buAutoNum type="arabicPeriod"/>
            </a:pPr>
            <a:r>
              <a:rPr lang="en-US" sz="1400" dirty="0" smtClean="0"/>
              <a:t>What java keyword is used to declare a Class variable?</a:t>
            </a:r>
          </a:p>
          <a:p>
            <a:pPr marL="457200" lvl="1" indent="0">
              <a:buNone/>
            </a:pPr>
            <a:r>
              <a:rPr lang="en-US" sz="1200" dirty="0" smtClean="0"/>
              <a:t>Answer: </a:t>
            </a:r>
            <a:r>
              <a:rPr lang="en-US" sz="1200" dirty="0" smtClean="0">
                <a:solidFill>
                  <a:srgbClr val="FF0000"/>
                </a:solidFill>
              </a:rPr>
              <a:t>static</a:t>
            </a:r>
          </a:p>
          <a:p>
            <a:pPr>
              <a:buFont typeface="+mj-lt"/>
              <a:buAutoNum type="arabicPeriod"/>
            </a:pPr>
            <a:endParaRPr lang="en-US" sz="1400" dirty="0" smtClean="0"/>
          </a:p>
          <a:p>
            <a:pPr>
              <a:buFont typeface="+mj-lt"/>
              <a:buAutoNum type="arabicPeriod"/>
            </a:pPr>
            <a:r>
              <a:rPr lang="en-US" sz="1400" dirty="0" smtClean="0"/>
              <a:t>Why the MAX_QTY variable is written in capital letters? What does the keyword “final” mean?</a:t>
            </a:r>
          </a:p>
          <a:p>
            <a:pPr lvl="1">
              <a:buFont typeface="+mj-lt"/>
              <a:buAutoNum type="arabicPeriod"/>
            </a:pPr>
            <a:r>
              <a:rPr lang="en-US" sz="1200" dirty="0" smtClean="0"/>
              <a:t>Answer: </a:t>
            </a:r>
            <a:r>
              <a:rPr lang="en-US" sz="1200" dirty="0" smtClean="0">
                <a:solidFill>
                  <a:srgbClr val="FF0000"/>
                </a:solidFill>
              </a:rPr>
              <a:t>Variables written in capital letters are used to store CONSTANT values, </a:t>
            </a:r>
            <a:r>
              <a:rPr lang="en-US" sz="1200" dirty="0" err="1" smtClean="0">
                <a:solidFill>
                  <a:srgbClr val="FF0000"/>
                </a:solidFill>
              </a:rPr>
              <a:t>i.e</a:t>
            </a:r>
            <a:r>
              <a:rPr lang="en-US" sz="1200" dirty="0" smtClean="0">
                <a:solidFill>
                  <a:srgbClr val="FF0000"/>
                </a:solidFill>
              </a:rPr>
              <a:t> values that do not change during program execution. The “final” keyword is used to ensure that Java will allow the variable value to be set only once</a:t>
            </a:r>
          </a:p>
          <a:p>
            <a:pPr marL="457200" lvl="1" indent="0">
              <a:buNone/>
            </a:pPr>
            <a:endParaRPr lang="en-US" sz="1200" dirty="0" smtClean="0">
              <a:solidFill>
                <a:srgbClr val="FF0000"/>
              </a:solidFill>
            </a:endParaRPr>
          </a:p>
          <a:p>
            <a:pPr>
              <a:buFont typeface="+mj-lt"/>
              <a:buAutoNum type="arabicPeriod"/>
            </a:pPr>
            <a:r>
              <a:rPr lang="en-US" sz="1400" dirty="0" smtClean="0"/>
              <a:t>Why the array “</a:t>
            </a:r>
            <a:r>
              <a:rPr lang="en-US" sz="1400" dirty="0" err="1" smtClean="0"/>
              <a:t>myDB</a:t>
            </a:r>
            <a:r>
              <a:rPr lang="en-US" sz="1400" dirty="0" smtClean="0"/>
              <a:t>” is defined as a Class variable in this program?</a:t>
            </a:r>
          </a:p>
          <a:p>
            <a:pPr marL="457200" lvl="1" indent="0">
              <a:buNone/>
            </a:pPr>
            <a:r>
              <a:rPr lang="en-US" sz="1200" dirty="0" smtClean="0"/>
              <a:t>Answer: </a:t>
            </a:r>
            <a:r>
              <a:rPr lang="en-US" sz="1200" dirty="0" smtClean="0">
                <a:solidFill>
                  <a:srgbClr val="FF0000"/>
                </a:solidFill>
              </a:rPr>
              <a:t>Class variables can be accessed by any method and from any place within the Class where they are defined. In the case of </a:t>
            </a:r>
            <a:r>
              <a:rPr lang="en-US" sz="1200" dirty="0" err="1" smtClean="0">
                <a:solidFill>
                  <a:srgbClr val="FF0000"/>
                </a:solidFill>
              </a:rPr>
              <a:t>myDB</a:t>
            </a:r>
            <a:r>
              <a:rPr lang="en-US" sz="1200" dirty="0" smtClean="0">
                <a:solidFill>
                  <a:srgbClr val="FF0000"/>
                </a:solidFill>
              </a:rPr>
              <a:t>, we need to define it as a Class variable because we need to access and modify the content of </a:t>
            </a:r>
            <a:r>
              <a:rPr lang="en-US" sz="1200" dirty="0" err="1" smtClean="0">
                <a:solidFill>
                  <a:srgbClr val="FF0000"/>
                </a:solidFill>
              </a:rPr>
              <a:t>myDB</a:t>
            </a:r>
            <a:r>
              <a:rPr lang="en-US" sz="1200" dirty="0" smtClean="0">
                <a:solidFill>
                  <a:srgbClr val="FF0000"/>
                </a:solidFill>
              </a:rPr>
              <a:t> from the following methods: </a:t>
            </a:r>
            <a:r>
              <a:rPr lang="en-US" sz="1200" dirty="0" err="1" smtClean="0">
                <a:solidFill>
                  <a:srgbClr val="FF0000"/>
                </a:solidFill>
              </a:rPr>
              <a:t>populateTable</a:t>
            </a:r>
            <a:r>
              <a:rPr lang="en-US" sz="1200" dirty="0" smtClean="0">
                <a:solidFill>
                  <a:srgbClr val="FF0000"/>
                </a:solidFill>
              </a:rPr>
              <a:t>(), </a:t>
            </a:r>
            <a:r>
              <a:rPr lang="en-US" sz="1200" dirty="0" err="1">
                <a:solidFill>
                  <a:srgbClr val="FF0000"/>
                </a:solidFill>
              </a:rPr>
              <a:t>initiateCarCollection</a:t>
            </a:r>
            <a:r>
              <a:rPr lang="en-US" sz="1200" dirty="0" smtClean="0">
                <a:solidFill>
                  <a:srgbClr val="FF0000"/>
                </a:solidFill>
              </a:rPr>
              <a:t>(), </a:t>
            </a:r>
            <a:r>
              <a:rPr lang="en-US" sz="1200" dirty="0" err="1">
                <a:solidFill>
                  <a:srgbClr val="FF0000"/>
                </a:solidFill>
              </a:rPr>
              <a:t>getNewCarFromUser</a:t>
            </a:r>
            <a:r>
              <a:rPr lang="en-US" sz="1200" dirty="0">
                <a:solidFill>
                  <a:srgbClr val="FF0000"/>
                </a:solidFill>
              </a:rPr>
              <a:t>()</a:t>
            </a:r>
          </a:p>
          <a:p>
            <a:pPr>
              <a:buFont typeface="+mj-lt"/>
              <a:buAutoNum type="arabicPeriod"/>
            </a:pPr>
            <a:endParaRPr lang="en-US" sz="1400" dirty="0" smtClean="0"/>
          </a:p>
          <a:p>
            <a:pPr>
              <a:buFont typeface="+mj-lt"/>
              <a:buAutoNum type="arabicPeriod"/>
            </a:pPr>
            <a:r>
              <a:rPr lang="en-US" sz="1400" dirty="0" smtClean="0"/>
              <a:t>What is the benefit of having the operations performed by “</a:t>
            </a:r>
            <a:r>
              <a:rPr lang="en-US" sz="1400" dirty="0" err="1" smtClean="0"/>
              <a:t>populateTable</a:t>
            </a:r>
            <a:r>
              <a:rPr lang="en-US" sz="1400" dirty="0" smtClean="0"/>
              <a:t>()” in an own, separate method – </a:t>
            </a:r>
            <a:r>
              <a:rPr lang="en-US" sz="1400" dirty="0" err="1" smtClean="0"/>
              <a:t>populateTable</a:t>
            </a:r>
            <a:r>
              <a:rPr lang="en-US" sz="1400" dirty="0" smtClean="0"/>
              <a:t>()?</a:t>
            </a:r>
          </a:p>
          <a:p>
            <a:pPr lvl="1">
              <a:buFont typeface="+mj-lt"/>
              <a:buAutoNum type="arabicPeriod"/>
            </a:pPr>
            <a:r>
              <a:rPr lang="en-US" sz="1200" dirty="0" smtClean="0"/>
              <a:t>Answer: </a:t>
            </a:r>
            <a:r>
              <a:rPr lang="en-US" sz="1200" dirty="0" smtClean="0">
                <a:solidFill>
                  <a:srgbClr val="FF0000"/>
                </a:solidFill>
              </a:rPr>
              <a:t>By doing this way, we are creating re-usable code. The operations performed by </a:t>
            </a:r>
            <a:r>
              <a:rPr lang="en-US" sz="1200" dirty="0" err="1" smtClean="0">
                <a:solidFill>
                  <a:srgbClr val="FF0000"/>
                </a:solidFill>
              </a:rPr>
              <a:t>populateTable</a:t>
            </a:r>
            <a:r>
              <a:rPr lang="en-US" sz="1200" dirty="0" smtClean="0">
                <a:solidFill>
                  <a:srgbClr val="FF0000"/>
                </a:solidFill>
              </a:rPr>
              <a:t>() can be used in different parts (by different method) of the application. For example, </a:t>
            </a:r>
            <a:r>
              <a:rPr lang="en-US" sz="1200" dirty="0" err="1" smtClean="0">
                <a:solidFill>
                  <a:srgbClr val="FF0000"/>
                </a:solidFill>
              </a:rPr>
              <a:t>populateTable</a:t>
            </a:r>
            <a:r>
              <a:rPr lang="en-US" sz="1200" dirty="0" smtClean="0">
                <a:solidFill>
                  <a:srgbClr val="FF0000"/>
                </a:solidFill>
              </a:rPr>
              <a:t>() is used in the constructor method </a:t>
            </a:r>
            <a:r>
              <a:rPr lang="en-US" sz="1200" dirty="0" err="1" smtClean="0">
                <a:solidFill>
                  <a:srgbClr val="FF0000"/>
                </a:solidFill>
              </a:rPr>
              <a:t>MultipleScreens</a:t>
            </a:r>
            <a:r>
              <a:rPr lang="en-US" sz="1200" dirty="0" smtClean="0">
                <a:solidFill>
                  <a:srgbClr val="FF0000"/>
                </a:solidFill>
              </a:rPr>
              <a:t>() and in the </a:t>
            </a:r>
            <a:r>
              <a:rPr lang="en-US" sz="1200" dirty="0" err="1" smtClean="0">
                <a:solidFill>
                  <a:srgbClr val="FF0000"/>
                </a:solidFill>
              </a:rPr>
              <a:t>actionPerformed</a:t>
            </a:r>
            <a:r>
              <a:rPr lang="en-US" sz="1200" dirty="0" smtClean="0">
                <a:solidFill>
                  <a:srgbClr val="FF0000"/>
                </a:solidFill>
              </a:rPr>
              <a:t>() method of the event handler class </a:t>
            </a:r>
            <a:r>
              <a:rPr lang="en-US" sz="1200" dirty="0" err="1" smtClean="0">
                <a:solidFill>
                  <a:srgbClr val="FF0000"/>
                </a:solidFill>
              </a:rPr>
              <a:t>MyEventHandler</a:t>
            </a:r>
            <a:endParaRPr lang="en-US" sz="1200" dirty="0" smtClean="0">
              <a:solidFill>
                <a:srgbClr val="FF0000"/>
              </a:solidFill>
            </a:endParaRPr>
          </a:p>
          <a:p>
            <a:pPr marL="800100" lvl="1" indent="-342900">
              <a:buFont typeface="+mj-lt"/>
              <a:buAutoNum type="arabicPeriod"/>
            </a:pPr>
            <a:endParaRPr lang="en-US" sz="1200" dirty="0" smtClean="0"/>
          </a:p>
        </p:txBody>
      </p:sp>
    </p:spTree>
    <p:extLst>
      <p:ext uri="{BB962C8B-B14F-4D97-AF65-F5344CB8AC3E}">
        <p14:creationId xmlns:p14="http://schemas.microsoft.com/office/powerpoint/2010/main" val="619811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162533"/>
            <a:ext cx="6999956" cy="601742"/>
          </a:xfrm>
        </p:spPr>
        <p:txBody>
          <a:bodyPr/>
          <a:lstStyle/>
          <a:p>
            <a:r>
              <a:rPr lang="en-US" dirty="0" smtClean="0"/>
              <a:t>About Event </a:t>
            </a:r>
            <a:r>
              <a:rPr lang="en-US" dirty="0" smtClean="0"/>
              <a:t>Handling (last week)</a:t>
            </a:r>
            <a:endParaRPr lang="en-US" dirty="0"/>
          </a:p>
        </p:txBody>
      </p:sp>
      <p:sp>
        <p:nvSpPr>
          <p:cNvPr id="3" name="Content Placeholder 2"/>
          <p:cNvSpPr>
            <a:spLocks noGrp="1"/>
          </p:cNvSpPr>
          <p:nvPr>
            <p:ph idx="1"/>
          </p:nvPr>
        </p:nvSpPr>
        <p:spPr>
          <a:xfrm>
            <a:off x="156948" y="1287154"/>
            <a:ext cx="8536676" cy="4035473"/>
          </a:xfrm>
        </p:spPr>
        <p:txBody>
          <a:bodyPr/>
          <a:lstStyle/>
          <a:p>
            <a:r>
              <a:rPr lang="en-US" sz="2000" dirty="0" smtClean="0"/>
              <a:t>Event handling is a fundamental concept related to GUI’s and how to process user interactions with the GUI (events)</a:t>
            </a:r>
          </a:p>
          <a:p>
            <a:r>
              <a:rPr lang="en-US" sz="2000" dirty="0" smtClean="0"/>
              <a:t>The slides provided by the teacher and the exercises performed in the contact sessions are not enough to ensure a comprehensive learning about the topic</a:t>
            </a:r>
          </a:p>
          <a:p>
            <a:r>
              <a:rPr lang="en-US" sz="2000" dirty="0" smtClean="0"/>
              <a:t>To properly learn the concept, you *have* to refer to a text book that comprehensively explains the concept</a:t>
            </a:r>
          </a:p>
          <a:p>
            <a:r>
              <a:rPr lang="en-US" sz="2000" dirty="0" smtClean="0"/>
              <a:t>The following book contains a very good coverage about the topic:</a:t>
            </a:r>
          </a:p>
          <a:p>
            <a:pPr lvl="1"/>
            <a:r>
              <a:rPr lang="en-US" sz="2000" dirty="0"/>
              <a:t>Java – How to Program, 8th Edition, Paul </a:t>
            </a:r>
            <a:r>
              <a:rPr lang="en-US" sz="2000" dirty="0" err="1"/>
              <a:t>Deitel</a:t>
            </a:r>
            <a:r>
              <a:rPr lang="en-US" sz="2000" dirty="0"/>
              <a:t>, Pearson, </a:t>
            </a:r>
            <a:r>
              <a:rPr lang="en-US" sz="2000" dirty="0" smtClean="0"/>
              <a:t>2010 (Hard copies available from </a:t>
            </a:r>
            <a:r>
              <a:rPr lang="en-US" sz="2000" dirty="0" err="1" smtClean="0"/>
              <a:t>Laurea’s</a:t>
            </a:r>
            <a:r>
              <a:rPr lang="en-US" sz="2000" dirty="0" smtClean="0"/>
              <a:t> library)</a:t>
            </a:r>
          </a:p>
          <a:p>
            <a:pPr lvl="1"/>
            <a:r>
              <a:rPr lang="en-US" sz="2000" dirty="0" smtClean="0"/>
              <a:t>Chapter 14 (GUI Components: Part I)</a:t>
            </a:r>
          </a:p>
          <a:p>
            <a:pPr lvl="1"/>
            <a:endParaRPr lang="en-US" sz="2000" dirty="0"/>
          </a:p>
        </p:txBody>
      </p:sp>
    </p:spTree>
    <p:extLst>
      <p:ext uri="{BB962C8B-B14F-4D97-AF65-F5344CB8AC3E}">
        <p14:creationId xmlns:p14="http://schemas.microsoft.com/office/powerpoint/2010/main" val="152974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121590"/>
            <a:ext cx="7738281" cy="697276"/>
          </a:xfrm>
        </p:spPr>
        <p:txBody>
          <a:bodyPr>
            <a:normAutofit fontScale="90000"/>
          </a:bodyPr>
          <a:lstStyle/>
          <a:p>
            <a:r>
              <a:rPr lang="en-US" dirty="0" smtClean="0"/>
              <a:t>How to implement Apps with many screens</a:t>
            </a:r>
            <a:endParaRPr lang="en-US" dirty="0"/>
          </a:p>
        </p:txBody>
      </p:sp>
      <p:sp>
        <p:nvSpPr>
          <p:cNvPr id="3" name="Content Placeholder 2"/>
          <p:cNvSpPr>
            <a:spLocks noGrp="1"/>
          </p:cNvSpPr>
          <p:nvPr>
            <p:ph idx="1"/>
          </p:nvPr>
        </p:nvSpPr>
        <p:spPr>
          <a:xfrm>
            <a:off x="150124" y="754891"/>
            <a:ext cx="8338782" cy="5727794"/>
          </a:xfrm>
        </p:spPr>
        <p:txBody>
          <a:bodyPr/>
          <a:lstStyle/>
          <a:p>
            <a:r>
              <a:rPr lang="en-US" dirty="0" smtClean="0"/>
              <a:t>Having one “Main” screen and using dialog boxes to interact with the user</a:t>
            </a:r>
          </a:p>
          <a:p>
            <a:pPr lvl="1"/>
            <a:r>
              <a:rPr lang="en-US" dirty="0" smtClean="0"/>
              <a:t>Standard dialogs (</a:t>
            </a:r>
            <a:r>
              <a:rPr lang="en-US" dirty="0" err="1" smtClean="0"/>
              <a:t>JOptionPane</a:t>
            </a:r>
            <a:r>
              <a:rPr lang="en-US" dirty="0" smtClean="0"/>
              <a:t>)</a:t>
            </a:r>
          </a:p>
          <a:p>
            <a:pPr lvl="2"/>
            <a:r>
              <a:rPr lang="en-US" dirty="0" smtClean="0"/>
              <a:t>Messages (Errors, Alerts, Info), Confirmations, Input dialog, Option dialog</a:t>
            </a:r>
          </a:p>
          <a:p>
            <a:pPr lvl="1"/>
            <a:r>
              <a:rPr lang="en-US" dirty="0" smtClean="0"/>
              <a:t>Custom dialogs (</a:t>
            </a:r>
            <a:r>
              <a:rPr lang="en-US" dirty="0" err="1" smtClean="0"/>
              <a:t>JDialog</a:t>
            </a:r>
            <a:r>
              <a:rPr lang="en-US" dirty="0" smtClean="0"/>
              <a:t>)</a:t>
            </a:r>
          </a:p>
          <a:p>
            <a:pPr lvl="1"/>
            <a:r>
              <a:rPr lang="en-US" dirty="0"/>
              <a:t>Beginning Java 8 API’s, chapter </a:t>
            </a:r>
            <a:r>
              <a:rPr lang="en-US" dirty="0" smtClean="0"/>
              <a:t>2: Swing components, sections </a:t>
            </a:r>
            <a:r>
              <a:rPr lang="en-US" dirty="0">
                <a:sym typeface="Wingdings" panose="05000000000000000000" pitchFamily="2" charset="2"/>
              </a:rPr>
              <a:t> </a:t>
            </a:r>
            <a:r>
              <a:rPr lang="en-US" dirty="0" smtClean="0">
                <a:sym typeface="Wingdings" panose="05000000000000000000" pitchFamily="2" charset="2"/>
              </a:rPr>
              <a:t>Custom dialogs, Standard dialogs</a:t>
            </a:r>
            <a:endParaRPr lang="en-US" dirty="0" smtClean="0"/>
          </a:p>
          <a:p>
            <a:pPr lvl="1"/>
            <a:r>
              <a:rPr lang="en-US" dirty="0" smtClean="0"/>
              <a:t>Applications with a more complex usage of screens:</a:t>
            </a:r>
            <a:r>
              <a:rPr lang="en-US" dirty="0" smtClean="0">
                <a:sym typeface="Wingdings" panose="05000000000000000000" pitchFamily="2" charset="2"/>
              </a:rPr>
              <a:t> </a:t>
            </a:r>
            <a:r>
              <a:rPr lang="en-US" dirty="0" smtClean="0"/>
              <a:t>Beginning Java 8 API’s, chapter 3 Advanced Swing, section </a:t>
            </a:r>
            <a:r>
              <a:rPr lang="en-US" dirty="0" smtClean="0">
                <a:sym typeface="Wingdings" panose="05000000000000000000" pitchFamily="2" charset="2"/>
              </a:rPr>
              <a:t> Multiple Document Interface Application</a:t>
            </a:r>
            <a:endParaRPr lang="en-US" dirty="0" smtClean="0"/>
          </a:p>
          <a:p>
            <a:r>
              <a:rPr lang="en-US" dirty="0" smtClean="0"/>
              <a:t>Explore other options from online resources</a:t>
            </a:r>
          </a:p>
          <a:p>
            <a:pPr lvl="1"/>
            <a:r>
              <a:rPr lang="en-US" dirty="0" smtClean="0"/>
              <a:t>Ex: Using </a:t>
            </a:r>
            <a:r>
              <a:rPr lang="en-US" dirty="0" err="1" smtClean="0"/>
              <a:t>CardLayout</a:t>
            </a:r>
            <a:r>
              <a:rPr lang="en-US" dirty="0" smtClean="0"/>
              <a:t> Layout Manager (</a:t>
            </a:r>
            <a:r>
              <a:rPr lang="en-US" dirty="0" smtClean="0">
                <a:hlinkClick r:id="rId3"/>
              </a:rPr>
              <a:t>http</a:t>
            </a:r>
            <a:r>
              <a:rPr lang="en-US" dirty="0">
                <a:hlinkClick r:id="rId3"/>
              </a:rPr>
              <a:t>://</a:t>
            </a:r>
            <a:r>
              <a:rPr lang="en-US" dirty="0" smtClean="0">
                <a:hlinkClick r:id="rId3"/>
              </a:rPr>
              <a:t>stackoverflow.com/questions/27687427/how-to-create-a-swing-application-with-multiple-pages</a:t>
            </a:r>
            <a:r>
              <a:rPr lang="en-US" dirty="0" smtClean="0"/>
              <a:t>)</a:t>
            </a:r>
            <a:endParaRPr lang="en-US" dirty="0"/>
          </a:p>
        </p:txBody>
      </p:sp>
    </p:spTree>
    <p:extLst>
      <p:ext uri="{BB962C8B-B14F-4D97-AF65-F5344CB8AC3E}">
        <p14:creationId xmlns:p14="http://schemas.microsoft.com/office/powerpoint/2010/main" val="3489167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121589"/>
            <a:ext cx="7847463" cy="942935"/>
          </a:xfrm>
        </p:spPr>
        <p:txBody>
          <a:bodyPr>
            <a:normAutofit/>
          </a:bodyPr>
          <a:lstStyle/>
          <a:p>
            <a:r>
              <a:rPr lang="en-US" sz="2800" dirty="0" smtClean="0"/>
              <a:t>Swing Apps with many screens – In this course</a:t>
            </a:r>
            <a:endParaRPr lang="en-US" sz="2800" dirty="0"/>
          </a:p>
        </p:txBody>
      </p:sp>
      <p:sp>
        <p:nvSpPr>
          <p:cNvPr id="4" name="Rectangle 3"/>
          <p:cNvSpPr/>
          <p:nvPr/>
        </p:nvSpPr>
        <p:spPr>
          <a:xfrm>
            <a:off x="818866" y="873456"/>
            <a:ext cx="6332561" cy="707886"/>
          </a:xfrm>
          <a:prstGeom prst="rect">
            <a:avLst/>
          </a:prstGeom>
          <a:solidFill>
            <a:schemeClr val="bg2">
              <a:lumMod val="20000"/>
              <a:lumOff val="80000"/>
            </a:schemeClr>
          </a:solidFill>
        </p:spPr>
        <p:txBody>
          <a:bodyPr wrap="square">
            <a:spAutoFit/>
          </a:bodyPr>
          <a:lstStyle/>
          <a:p>
            <a:pPr algn="ctr"/>
            <a:r>
              <a:rPr lang="en-US" sz="2000" dirty="0"/>
              <a:t>Having one “Main” screen in your app and using dialog boxes to interact with the user</a:t>
            </a:r>
          </a:p>
        </p:txBody>
      </p:sp>
      <p:pic>
        <p:nvPicPr>
          <p:cNvPr id="5" name="Picture 4"/>
          <p:cNvPicPr>
            <a:picLocks noChangeAspect="1"/>
          </p:cNvPicPr>
          <p:nvPr/>
        </p:nvPicPr>
        <p:blipFill>
          <a:blip r:embed="rId3"/>
          <a:stretch>
            <a:fillRect/>
          </a:stretch>
        </p:blipFill>
        <p:spPr>
          <a:xfrm>
            <a:off x="571215" y="2005662"/>
            <a:ext cx="4152900" cy="3152775"/>
          </a:xfrm>
          <a:prstGeom prst="rect">
            <a:avLst/>
          </a:prstGeom>
        </p:spPr>
      </p:pic>
      <p:pic>
        <p:nvPicPr>
          <p:cNvPr id="6" name="Picture 5"/>
          <p:cNvPicPr>
            <a:picLocks noChangeAspect="1"/>
          </p:cNvPicPr>
          <p:nvPr/>
        </p:nvPicPr>
        <p:blipFill>
          <a:blip r:embed="rId4"/>
          <a:stretch>
            <a:fillRect/>
          </a:stretch>
        </p:blipFill>
        <p:spPr>
          <a:xfrm>
            <a:off x="2198426" y="3649150"/>
            <a:ext cx="5867400" cy="1219200"/>
          </a:xfrm>
          <a:prstGeom prst="rect">
            <a:avLst/>
          </a:prstGeom>
        </p:spPr>
      </p:pic>
      <p:sp>
        <p:nvSpPr>
          <p:cNvPr id="7" name="TextBox 6"/>
          <p:cNvSpPr txBox="1"/>
          <p:nvPr/>
        </p:nvSpPr>
        <p:spPr>
          <a:xfrm>
            <a:off x="218363" y="5730243"/>
            <a:ext cx="1407758" cy="369332"/>
          </a:xfrm>
          <a:prstGeom prst="rect">
            <a:avLst/>
          </a:prstGeom>
          <a:noFill/>
        </p:spPr>
        <p:txBody>
          <a:bodyPr wrap="none" rtlCol="0">
            <a:spAutoFit/>
          </a:bodyPr>
          <a:lstStyle/>
          <a:p>
            <a:r>
              <a:rPr lang="en-US" dirty="0" smtClean="0"/>
              <a:t>Main screen</a:t>
            </a:r>
            <a:endParaRPr lang="en-US" dirty="0"/>
          </a:p>
        </p:txBody>
      </p:sp>
      <p:cxnSp>
        <p:nvCxnSpPr>
          <p:cNvPr id="9" name="Straight Arrow Connector 8"/>
          <p:cNvCxnSpPr/>
          <p:nvPr/>
        </p:nvCxnSpPr>
        <p:spPr>
          <a:xfrm flipV="1">
            <a:off x="571215" y="5254389"/>
            <a:ext cx="247651" cy="4758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16875" y="5555611"/>
            <a:ext cx="2366353" cy="369332"/>
          </a:xfrm>
          <a:prstGeom prst="rect">
            <a:avLst/>
          </a:prstGeom>
          <a:noFill/>
        </p:spPr>
        <p:txBody>
          <a:bodyPr wrap="none" rtlCol="0">
            <a:spAutoFit/>
          </a:bodyPr>
          <a:lstStyle/>
          <a:p>
            <a:r>
              <a:rPr lang="en-US" dirty="0" smtClean="0"/>
              <a:t>“Add Car” dialog box</a:t>
            </a:r>
            <a:endParaRPr lang="en-US" dirty="0"/>
          </a:p>
        </p:txBody>
      </p:sp>
      <p:cxnSp>
        <p:nvCxnSpPr>
          <p:cNvPr id="12" name="Straight Arrow Connector 11"/>
          <p:cNvCxnSpPr/>
          <p:nvPr/>
        </p:nvCxnSpPr>
        <p:spPr>
          <a:xfrm flipH="1" flipV="1">
            <a:off x="6509982" y="4942766"/>
            <a:ext cx="232013" cy="549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30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011"/>
            <a:ext cx="6999956" cy="902524"/>
          </a:xfrm>
        </p:spPr>
        <p:txBody>
          <a:bodyPr/>
          <a:lstStyle/>
          <a:p>
            <a:r>
              <a:rPr lang="en-US" dirty="0" smtClean="0"/>
              <a:t>Input dialog with several input fields</a:t>
            </a:r>
            <a:endParaRPr lang="en-US" dirty="0"/>
          </a:p>
        </p:txBody>
      </p:sp>
      <p:sp>
        <p:nvSpPr>
          <p:cNvPr id="3" name="Content Placeholder 2"/>
          <p:cNvSpPr>
            <a:spLocks noGrp="1"/>
          </p:cNvSpPr>
          <p:nvPr>
            <p:ph idx="1"/>
          </p:nvPr>
        </p:nvSpPr>
        <p:spPr>
          <a:xfrm>
            <a:off x="348017" y="1118762"/>
            <a:ext cx="8168185" cy="1310540"/>
          </a:xfrm>
        </p:spPr>
        <p:txBody>
          <a:bodyPr/>
          <a:lstStyle/>
          <a:p>
            <a:r>
              <a:rPr lang="en-US" dirty="0" smtClean="0"/>
              <a:t>Use </a:t>
            </a:r>
            <a:r>
              <a:rPr lang="en-US" dirty="0" err="1" smtClean="0"/>
              <a:t>JOptionPane.showConfirmDialog</a:t>
            </a:r>
            <a:r>
              <a:rPr lang="en-US" dirty="0" smtClean="0"/>
              <a:t>()</a:t>
            </a:r>
          </a:p>
          <a:p>
            <a:r>
              <a:rPr lang="en-US" dirty="0" smtClean="0"/>
              <a:t>Give as a second parameter a </a:t>
            </a:r>
            <a:r>
              <a:rPr lang="en-US" dirty="0" err="1" smtClean="0"/>
              <a:t>JPanel</a:t>
            </a:r>
            <a:r>
              <a:rPr lang="en-US" dirty="0" smtClean="0"/>
              <a:t> object containing the input text fields</a:t>
            </a:r>
          </a:p>
        </p:txBody>
      </p:sp>
      <p:sp>
        <p:nvSpPr>
          <p:cNvPr id="4" name="Rectangle 3"/>
          <p:cNvSpPr/>
          <p:nvPr/>
        </p:nvSpPr>
        <p:spPr>
          <a:xfrm>
            <a:off x="1583139" y="2899514"/>
            <a:ext cx="5697940" cy="2246769"/>
          </a:xfrm>
          <a:prstGeom prst="rect">
            <a:avLst/>
          </a:prstGeom>
        </p:spPr>
        <p:txBody>
          <a:bodyPr wrap="square">
            <a:spAutoFit/>
          </a:bodyPr>
          <a:lstStyle/>
          <a:p>
            <a:r>
              <a:rPr lang="en-US" sz="2000" dirty="0" err="1" smtClean="0">
                <a:latin typeface="Courier New" panose="02070309020205020404" pitchFamily="49" charset="0"/>
                <a:cs typeface="Courier New" panose="02070309020205020404" pitchFamily="49" charset="0"/>
              </a:rPr>
              <a:t>JOptionPane.showConfirmDialog</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null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myPanel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Enter details of your new car", </a:t>
            </a:r>
            <a:endParaRPr lang="en-US" sz="2000"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JOptionPane.OK_CANCEL_OPTION</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5" name="Rectangle 4"/>
          <p:cNvSpPr/>
          <p:nvPr/>
        </p:nvSpPr>
        <p:spPr>
          <a:xfrm>
            <a:off x="2047164" y="3872772"/>
            <a:ext cx="1351129" cy="300251"/>
          </a:xfrm>
          <a:prstGeom prst="rect">
            <a:avLst/>
          </a:prstGeom>
          <a:solidFill>
            <a:srgbClr val="FFFF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734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03" y="217124"/>
            <a:ext cx="6999956" cy="902524"/>
          </a:xfrm>
        </p:spPr>
        <p:txBody>
          <a:bodyPr/>
          <a:lstStyle/>
          <a:p>
            <a:r>
              <a:rPr lang="en-US" dirty="0" smtClean="0"/>
              <a:t>Example code</a:t>
            </a:r>
            <a:endParaRPr lang="en-US" dirty="0"/>
          </a:p>
        </p:txBody>
      </p:sp>
      <p:pic>
        <p:nvPicPr>
          <p:cNvPr id="4" name="Picture 3"/>
          <p:cNvPicPr>
            <a:picLocks noChangeAspect="1"/>
          </p:cNvPicPr>
          <p:nvPr/>
        </p:nvPicPr>
        <p:blipFill>
          <a:blip r:embed="rId3"/>
          <a:stretch>
            <a:fillRect/>
          </a:stretch>
        </p:blipFill>
        <p:spPr>
          <a:xfrm>
            <a:off x="135103" y="1604635"/>
            <a:ext cx="8948462" cy="3526923"/>
          </a:xfrm>
          <a:prstGeom prst="rect">
            <a:avLst/>
          </a:prstGeom>
        </p:spPr>
      </p:pic>
    </p:spTree>
    <p:extLst>
      <p:ext uri="{BB962C8B-B14F-4D97-AF65-F5344CB8AC3E}">
        <p14:creationId xmlns:p14="http://schemas.microsoft.com/office/powerpoint/2010/main" val="305771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124"/>
            <a:ext cx="7485797" cy="1093061"/>
          </a:xfrm>
        </p:spPr>
        <p:txBody>
          <a:bodyPr>
            <a:normAutofit/>
          </a:bodyPr>
          <a:lstStyle/>
          <a:p>
            <a:r>
              <a:rPr lang="en-US" sz="2800" dirty="0" smtClean="0"/>
              <a:t>Hands-on: Understanding the MultipleScreens.java program:</a:t>
            </a:r>
            <a:endParaRPr lang="en-US" sz="2800" dirty="0"/>
          </a:p>
        </p:txBody>
      </p:sp>
      <p:sp>
        <p:nvSpPr>
          <p:cNvPr id="3" name="Content Placeholder 2"/>
          <p:cNvSpPr>
            <a:spLocks noGrp="1"/>
          </p:cNvSpPr>
          <p:nvPr>
            <p:ph idx="1"/>
          </p:nvPr>
        </p:nvSpPr>
        <p:spPr>
          <a:xfrm>
            <a:off x="75059" y="1473959"/>
            <a:ext cx="8905168" cy="4757041"/>
          </a:xfrm>
        </p:spPr>
        <p:txBody>
          <a:bodyPr/>
          <a:lstStyle/>
          <a:p>
            <a:r>
              <a:rPr lang="en-US" sz="1600" dirty="0" smtClean="0"/>
              <a:t>Download from GitHub the files MultipleScreens.java and SimpleCar.java</a:t>
            </a:r>
          </a:p>
          <a:p>
            <a:r>
              <a:rPr lang="en-US" sz="1600" dirty="0" smtClean="0"/>
              <a:t>Create a project in Eclipse and add these two files (Classes) under the project’s default package</a:t>
            </a:r>
          </a:p>
          <a:p>
            <a:r>
              <a:rPr lang="en-US" sz="1600" dirty="0" smtClean="0"/>
              <a:t>Test the application, inspect the code, and try to understand how it works. Answer the questions below to test if you have understood some basic concepts seen so far in the course:</a:t>
            </a:r>
          </a:p>
          <a:p>
            <a:pPr lvl="1"/>
            <a:r>
              <a:rPr lang="en-US" sz="1400" dirty="0" smtClean="0"/>
              <a:t>What variables are declared as “Class variables” in the MultipleScreens.java file?</a:t>
            </a:r>
          </a:p>
          <a:p>
            <a:pPr lvl="1"/>
            <a:r>
              <a:rPr lang="en-US" sz="1400" dirty="0" smtClean="0"/>
              <a:t>What java keyword is used to declare a Class variable?</a:t>
            </a:r>
          </a:p>
          <a:p>
            <a:pPr lvl="1"/>
            <a:r>
              <a:rPr lang="en-US" sz="1400" dirty="0" smtClean="0"/>
              <a:t>Why the MAX_QTY variable is written in capital letters? What does the keyword “final” mean?</a:t>
            </a:r>
          </a:p>
          <a:p>
            <a:pPr lvl="1"/>
            <a:r>
              <a:rPr lang="en-US" sz="1400" dirty="0" smtClean="0"/>
              <a:t>Why the array “</a:t>
            </a:r>
            <a:r>
              <a:rPr lang="en-US" sz="1400" dirty="0" err="1" smtClean="0"/>
              <a:t>myDB</a:t>
            </a:r>
            <a:r>
              <a:rPr lang="en-US" sz="1400" dirty="0" smtClean="0"/>
              <a:t>” is defined as a Class variable in this program?</a:t>
            </a:r>
          </a:p>
          <a:p>
            <a:pPr lvl="1"/>
            <a:r>
              <a:rPr lang="en-US" sz="1400" dirty="0" smtClean="0"/>
              <a:t>What is the benefit of having the operations performed by “</a:t>
            </a:r>
            <a:r>
              <a:rPr lang="en-US" sz="1400" dirty="0" err="1" smtClean="0"/>
              <a:t>populateTable</a:t>
            </a:r>
            <a:r>
              <a:rPr lang="en-US" sz="1400" dirty="0" smtClean="0"/>
              <a:t>()” in an own, separate method?</a:t>
            </a:r>
          </a:p>
          <a:p>
            <a:r>
              <a:rPr lang="en-US" sz="1600" dirty="0" smtClean="0"/>
              <a:t>Try first to come up with your own answers. You can then compare your answers with the teacher’s answers provided in the last slide of this presentation</a:t>
            </a:r>
          </a:p>
          <a:p>
            <a:pPr lvl="1"/>
            <a:endParaRPr lang="en-US" sz="1400" dirty="0" smtClean="0"/>
          </a:p>
        </p:txBody>
      </p:sp>
    </p:spTree>
    <p:extLst>
      <p:ext uri="{BB962C8B-B14F-4D97-AF65-F5344CB8AC3E}">
        <p14:creationId xmlns:p14="http://schemas.microsoft.com/office/powerpoint/2010/main" val="187334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124"/>
            <a:ext cx="6999956" cy="1093061"/>
          </a:xfrm>
        </p:spPr>
        <p:txBody>
          <a:bodyPr>
            <a:normAutofit/>
          </a:bodyPr>
          <a:lstStyle/>
          <a:p>
            <a:r>
              <a:rPr lang="en-US" sz="2800" dirty="0" smtClean="0"/>
              <a:t>Hands-on: Improving the MultipleScreens.java program:</a:t>
            </a:r>
            <a:endParaRPr lang="en-US" sz="2800" dirty="0"/>
          </a:p>
        </p:txBody>
      </p:sp>
      <p:sp>
        <p:nvSpPr>
          <p:cNvPr id="3" name="Content Placeholder 2"/>
          <p:cNvSpPr>
            <a:spLocks noGrp="1"/>
          </p:cNvSpPr>
          <p:nvPr>
            <p:ph idx="1"/>
          </p:nvPr>
        </p:nvSpPr>
        <p:spPr>
          <a:xfrm>
            <a:off x="334370" y="1473959"/>
            <a:ext cx="8454788" cy="4757041"/>
          </a:xfrm>
        </p:spPr>
        <p:txBody>
          <a:bodyPr/>
          <a:lstStyle/>
          <a:p>
            <a:r>
              <a:rPr lang="en-US" sz="2000" dirty="0" smtClean="0"/>
              <a:t>Make the following changes in the program and test it to check if you got it right (check the outcomes in the next slide)</a:t>
            </a:r>
          </a:p>
          <a:p>
            <a:pPr lvl="1"/>
            <a:r>
              <a:rPr lang="en-US" sz="1800" dirty="0" smtClean="0"/>
              <a:t>Increase the maximum amount of cars in the collection to 6 (MAX_QTY)</a:t>
            </a:r>
          </a:p>
          <a:p>
            <a:pPr lvl="1"/>
            <a:r>
              <a:rPr lang="en-US" sz="1800" dirty="0" smtClean="0"/>
              <a:t>Add a new field to the Car object: “Model year”</a:t>
            </a:r>
          </a:p>
          <a:p>
            <a:pPr lvl="1"/>
            <a:r>
              <a:rPr lang="en-US" sz="1800" dirty="0" smtClean="0"/>
              <a:t>Update items in </a:t>
            </a:r>
            <a:r>
              <a:rPr lang="en-US" sz="1800" dirty="0" err="1" smtClean="0"/>
              <a:t>myDB</a:t>
            </a:r>
            <a:r>
              <a:rPr lang="en-US" sz="1800" dirty="0" smtClean="0"/>
              <a:t>[] with this new field</a:t>
            </a:r>
          </a:p>
          <a:p>
            <a:pPr lvl="1"/>
            <a:r>
              <a:rPr lang="en-US" sz="1800" dirty="0" smtClean="0"/>
              <a:t>Update the </a:t>
            </a:r>
            <a:r>
              <a:rPr lang="en-US" sz="1800" dirty="0" err="1" smtClean="0"/>
              <a:t>JTable</a:t>
            </a:r>
            <a:r>
              <a:rPr lang="en-US" sz="1800" dirty="0" smtClean="0"/>
              <a:t> </a:t>
            </a:r>
            <a:r>
              <a:rPr lang="en-US" sz="1800" dirty="0" err="1" smtClean="0"/>
              <a:t>tableCar</a:t>
            </a:r>
            <a:r>
              <a:rPr lang="en-US" sz="1800" dirty="0" smtClean="0"/>
              <a:t> to display the “Model year” column</a:t>
            </a:r>
          </a:p>
          <a:p>
            <a:pPr lvl="1"/>
            <a:r>
              <a:rPr lang="en-US" sz="1800" dirty="0" smtClean="0"/>
              <a:t>The Add Car input dialog should also ask for this new field</a:t>
            </a:r>
          </a:p>
          <a:p>
            <a:pPr lvl="1"/>
            <a:r>
              <a:rPr lang="en-US" sz="1800" dirty="0" smtClean="0"/>
              <a:t>When clicking on “Add Car”, if </a:t>
            </a:r>
            <a:r>
              <a:rPr lang="en-US" sz="1800" dirty="0" err="1" smtClean="0"/>
              <a:t>myDB</a:t>
            </a:r>
            <a:r>
              <a:rPr lang="en-US" sz="1800" dirty="0" smtClean="0"/>
              <a:t>[] already contains MAX_QTY items, the program should display a message dialog instead of the input dialog. The message displayed should be “You can not add more cars in your collection”, with an OK button</a:t>
            </a:r>
          </a:p>
          <a:p>
            <a:endParaRPr lang="en-US" sz="2000" dirty="0"/>
          </a:p>
        </p:txBody>
      </p:sp>
    </p:spTree>
    <p:extLst>
      <p:ext uri="{BB962C8B-B14F-4D97-AF65-F5344CB8AC3E}">
        <p14:creationId xmlns:p14="http://schemas.microsoft.com/office/powerpoint/2010/main" val="976914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124"/>
            <a:ext cx="6999956" cy="1093061"/>
          </a:xfrm>
        </p:spPr>
        <p:txBody>
          <a:bodyPr>
            <a:normAutofit/>
          </a:bodyPr>
          <a:lstStyle/>
          <a:p>
            <a:r>
              <a:rPr lang="en-US" sz="2800" dirty="0" smtClean="0"/>
              <a:t>Hands-on: Improving the MultipleScreens.java program: Outcomes</a:t>
            </a:r>
            <a:endParaRPr lang="en-US" sz="2800" dirty="0"/>
          </a:p>
        </p:txBody>
      </p:sp>
      <p:pic>
        <p:nvPicPr>
          <p:cNvPr id="5" name="Picture 4"/>
          <p:cNvPicPr>
            <a:picLocks noChangeAspect="1"/>
          </p:cNvPicPr>
          <p:nvPr/>
        </p:nvPicPr>
        <p:blipFill>
          <a:blip r:embed="rId3"/>
          <a:stretch>
            <a:fillRect/>
          </a:stretch>
        </p:blipFill>
        <p:spPr>
          <a:xfrm>
            <a:off x="457200" y="1743431"/>
            <a:ext cx="3295934" cy="2502188"/>
          </a:xfrm>
          <a:prstGeom prst="rect">
            <a:avLst/>
          </a:prstGeom>
        </p:spPr>
      </p:pic>
      <p:pic>
        <p:nvPicPr>
          <p:cNvPr id="6" name="Picture 5"/>
          <p:cNvPicPr>
            <a:picLocks noChangeAspect="1"/>
          </p:cNvPicPr>
          <p:nvPr/>
        </p:nvPicPr>
        <p:blipFill>
          <a:blip r:embed="rId4"/>
          <a:stretch>
            <a:fillRect/>
          </a:stretch>
        </p:blipFill>
        <p:spPr>
          <a:xfrm>
            <a:off x="2831200" y="3459665"/>
            <a:ext cx="3181350" cy="1219200"/>
          </a:xfrm>
          <a:prstGeom prst="rect">
            <a:avLst/>
          </a:prstGeom>
        </p:spPr>
      </p:pic>
      <p:pic>
        <p:nvPicPr>
          <p:cNvPr id="7" name="Picture 6"/>
          <p:cNvPicPr>
            <a:picLocks noChangeAspect="1"/>
          </p:cNvPicPr>
          <p:nvPr/>
        </p:nvPicPr>
        <p:blipFill>
          <a:blip r:embed="rId5"/>
          <a:stretch>
            <a:fillRect/>
          </a:stretch>
        </p:blipFill>
        <p:spPr>
          <a:xfrm>
            <a:off x="457200" y="4919007"/>
            <a:ext cx="7677150" cy="1219200"/>
          </a:xfrm>
          <a:prstGeom prst="rect">
            <a:avLst/>
          </a:prstGeom>
        </p:spPr>
      </p:pic>
    </p:spTree>
    <p:extLst>
      <p:ext uri="{BB962C8B-B14F-4D97-AF65-F5344CB8AC3E}">
        <p14:creationId xmlns:p14="http://schemas.microsoft.com/office/powerpoint/2010/main" val="40168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aurea">
      <a:dk1>
        <a:srgbClr val="003464"/>
      </a:dk1>
      <a:lt1>
        <a:sysClr val="window" lastClr="FFFFFF"/>
      </a:lt1>
      <a:dk2>
        <a:srgbClr val="009FDA"/>
      </a:dk2>
      <a:lt2>
        <a:srgbClr val="C7B37F"/>
      </a:lt2>
      <a:accent1>
        <a:srgbClr val="D10074"/>
      </a:accent1>
      <a:accent2>
        <a:srgbClr val="E98300"/>
      </a:accent2>
      <a:accent3>
        <a:srgbClr val="6E267B"/>
      </a:accent3>
      <a:accent4>
        <a:srgbClr val="FDC82F"/>
      </a:accent4>
      <a:accent5>
        <a:srgbClr val="7AB800"/>
      </a:accent5>
      <a:accent6>
        <a:srgbClr val="A30050"/>
      </a:accent6>
      <a:hlink>
        <a:srgbClr val="009FDA"/>
      </a:hlink>
      <a:folHlink>
        <a:srgbClr val="6E267B"/>
      </a:folHlink>
    </a:clrScheme>
    <a:fontScheme name="Laurea">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6219650F6A8AA34FBBC1247511C99B25" ma:contentTypeVersion="1" ma:contentTypeDescription="Luo uusi asiakirja." ma:contentTypeScope="" ma:versionID="68ec7669d8fe9c14ddde4421463962f5">
  <xsd:schema xmlns:xsd="http://www.w3.org/2001/XMLSchema" xmlns:xs="http://www.w3.org/2001/XMLSchema" xmlns:p="http://schemas.microsoft.com/office/2006/metadata/properties" xmlns:ns1="http://schemas.microsoft.com/sharepoint/v3" xmlns:ns2="221378d5-6720-4d36-bc3c-e640af19466d" targetNamespace="http://schemas.microsoft.com/office/2006/metadata/properties" ma:root="true" ma:fieldsID="7a9fb6624cd65c90da1dc805ec2381bc" ns1:_="" ns2:_="">
    <xsd:import namespace="http://schemas.microsoft.com/sharepoint/v3"/>
    <xsd:import namespace="221378d5-6720-4d36-bc3c-e640af19466d"/>
    <xsd:element name="properties">
      <xsd:complexType>
        <xsd:sequence>
          <xsd:element name="documentManagement">
            <xsd:complexType>
              <xsd:all>
                <xsd:element ref="ns1:PublishingStartDate" minOccurs="0"/>
                <xsd:element ref="ns1:PublishingExpirationDate" minOccurs="0"/>
                <xsd:element ref="ns2:Tiedostomuoto"/>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joituksen alkamispäivämäärä" ma:description="Ajoituksen alkamispäivämäärä on julkaisuominaisuuden luoma sivustosarake. Sillä määritetään päivämäärä ja kellonaika, jolloin vierailijat näkevät sivuston ensimmäisen kerran." ma:hidden="true" ma:internalName="PublishingStartDate">
      <xsd:simpleType>
        <xsd:restriction base="dms:Unknown"/>
      </xsd:simpleType>
    </xsd:element>
    <xsd:element name="PublishingExpirationDate" ma:index="9" nillable="true" ma:displayName="Ajoituksen päättymispäivämäärä" ma:description="Ajoituksen päättymispäivämäärä on julkaisuominaisuuden luoma sivustosarake. Sillä määritetään päivämäärä ja kellonaika, jolloin vierailijat eivät enää näe tätä sivustoa."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1378d5-6720-4d36-bc3c-e640af19466d" elementFormDefault="qualified">
    <xsd:import namespace="http://schemas.microsoft.com/office/2006/documentManagement/types"/>
    <xsd:import namespace="http://schemas.microsoft.com/office/infopath/2007/PartnerControls"/>
    <xsd:element name="Tiedostomuoto" ma:index="10" ma:displayName="Tiedostomuoto" ma:default="Word" ma:format="Dropdown" ma:internalName="Tiedostomuoto">
      <xsd:simpleType>
        <xsd:restriction base="dms:Choice">
          <xsd:enumeration value="Word"/>
          <xsd:enumeration value="PowerPoint"/>
          <xsd:enumeration value="Exce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iedostomuoto xmlns="221378d5-6720-4d36-bc3c-e640af19466d">PowerPoint</Tiedostomuot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310C6A-A195-4356-98BE-7B91802A5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1378d5-6720-4d36-bc3c-e640af1946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52B68-8CBF-499C-B9C1-2A6A4E7081F1}">
  <ds:schemaRefs>
    <ds:schemaRef ds:uri="http://schemas.microsoft.com/office/infopath/2007/PartnerControls"/>
    <ds:schemaRef ds:uri="http://schemas.microsoft.com/sharepoint/v3"/>
    <ds:schemaRef ds:uri="http://www.w3.org/XML/1998/namespace"/>
    <ds:schemaRef ds:uri="http://purl.org/dc/elements/1.1/"/>
    <ds:schemaRef ds:uri="http://purl.org/dc/terms/"/>
    <ds:schemaRef ds:uri="http://purl.org/dc/dcmitype/"/>
    <ds:schemaRef ds:uri="221378d5-6720-4d36-bc3c-e640af19466d"/>
    <ds:schemaRef ds:uri="http://schemas.microsoft.com/office/2006/metadata/properties"/>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4D901174-2AD7-46CE-919E-534164C37A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2851</TotalTime>
  <Words>910</Words>
  <Application>Microsoft Office PowerPoint</Application>
  <PresentationFormat>On-screen Show (4:3)</PresentationFormat>
  <Paragraphs>88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Wingdings</vt:lpstr>
      <vt:lpstr>Office Theme</vt:lpstr>
      <vt:lpstr>PowerPoint Presentation</vt:lpstr>
      <vt:lpstr>About Event Handling (last week)</vt:lpstr>
      <vt:lpstr>How to implement Apps with many screens</vt:lpstr>
      <vt:lpstr>Swing Apps with many screens – In this course</vt:lpstr>
      <vt:lpstr>Input dialog with several input fields</vt:lpstr>
      <vt:lpstr>Example code</vt:lpstr>
      <vt:lpstr>Hands-on: Understanding the MultipleScreens.java program:</vt:lpstr>
      <vt:lpstr>Hands-on: Improving the MultipleScreens.java program:</vt:lpstr>
      <vt:lpstr>Hands-on: Improving the MultipleScreens.java program: Outcomes</vt:lpstr>
      <vt:lpstr>Understanding the MultipleScreens.java program (Answers)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Laurea Powerpoint</dc:title>
  <dc:creator>default</dc:creator>
  <cp:lastModifiedBy>Antonius De Arruda Camara</cp:lastModifiedBy>
  <cp:revision>206</cp:revision>
  <dcterms:created xsi:type="dcterms:W3CDTF">2013-06-10T10:41:23Z</dcterms:created>
  <dcterms:modified xsi:type="dcterms:W3CDTF">2017-02-12T19:21:50Z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0x0101006219650F6A8AA34FBBC1247511C99B25</vt:lpwstr>
  </property>
  <property fmtid="{D5CDD505-2E9C-101B-9397-08002B2CF9AE}" pid="3" name="TaxonomyTextField_LaureaDocumentLanguage">
    <vt:lpwstr>1035;#Suomi|d889c693-5748-4b1f-9ba0-044f617dea1e</vt:lpwstr>
  </property>
  <property fmtid="{D5CDD505-2E9C-101B-9397-08002B2CF9AE}" pid="4" name="TaxonomyTextField_LaureaConfidentiality">
    <vt:lpwstr>1035;#Sisäinen|0da39d2c-72bb-4345-9ac0-c64d6ac7ed4a</vt:lpwstr>
  </property>
  <property fmtid="{D5CDD505-2E9C-101B-9397-08002B2CF9AE}" pid="5" name="TaxCatchAll">
    <vt:lpwstr>2;#1035;;#Suomi|d889c693-5748-4b1f-9ba0-044f617dea1e;#1;#1035;;#Sisäinen|0da39d2c-72bb-4345-9ac0-c64d6ac7ed4a</vt:lpwstr>
  </property>
  <property fmtid="{D5CDD505-2E9C-101B-9397-08002B2CF9AE}" pid="6" name="LaureaConfidentiality">
    <vt:lpwstr>1;#1035;#Sisäinen|0da39d2c-72bb-4345-9ac0-c64d6ac7ed4a</vt:lpwstr>
  </property>
  <property fmtid="{D5CDD505-2E9C-101B-9397-08002B2CF9AE}" pid="7" name="Order">
    <vt:r8>1600</vt:r8>
  </property>
  <property fmtid="{D5CDD505-2E9C-101B-9397-08002B2CF9AE}" pid="8" name="TemplateUrl">
    <vt:lpwstr/>
  </property>
  <property fmtid="{D5CDD505-2E9C-101B-9397-08002B2CF9AE}" pid="9" name="xd_Signature">
    <vt:bool>false</vt:bool>
  </property>
  <property fmtid="{D5CDD505-2E9C-101B-9397-08002B2CF9AE}" pid="10" name="xd_ProgID">
    <vt:lpwstr/>
  </property>
  <property fmtid="{D5CDD505-2E9C-101B-9397-08002B2CF9AE}" pid="11" name="LaureaDocumentLanguage">
    <vt:lpwstr>2;#1035;#Suomi|d889c693-5748-4b1f-9ba0-044f617dea1e</vt:lpwstr>
  </property>
  <property fmtid="{D5CDD505-2E9C-101B-9397-08002B2CF9AE}" pid="12" name="_SourceUrl">
    <vt:lpwstr/>
  </property>
  <property fmtid="{D5CDD505-2E9C-101B-9397-08002B2CF9AE}" pid="13" name="_SharedFileIndex">
    <vt:lpwstr/>
  </property>
</Properties>
</file>