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66" r:id="rId5"/>
    <p:sldId id="289" r:id="rId6"/>
    <p:sldId id="290" r:id="rId7"/>
    <p:sldId id="287" r:id="rId8"/>
    <p:sldId id="291" r:id="rId9"/>
    <p:sldId id="292" r:id="rId10"/>
    <p:sldId id="293" r:id="rId11"/>
    <p:sldId id="294" r:id="rId12"/>
    <p:sldId id="295" r:id="rId13"/>
    <p:sldId id="299" r:id="rId14"/>
    <p:sldId id="300" r:id="rId15"/>
    <p:sldId id="296" r:id="rId16"/>
    <p:sldId id="28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3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9" autoAdjust="0"/>
    <p:restoredTop sz="94660"/>
  </p:normalViewPr>
  <p:slideViewPr>
    <p:cSldViewPr snapToGrid="0" snapToObjects="1">
      <p:cViewPr varScale="1">
        <p:scale>
          <a:sx n="70" d="100"/>
          <a:sy n="70" d="100"/>
        </p:scale>
        <p:origin x="1356" y="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100" dirty="0">
              <a:latin typeface="Trebuchet MS"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Trebuchet MS"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9C9AF7-5482-5045-B3EF-9B1F7562495D}" type="slidenum">
              <a:rPr lang="en-US" sz="1100" smtClean="0">
                <a:latin typeface="Trebuchet MS" pitchFamily="34" charset="0"/>
              </a:rPr>
              <a:t>‹#›</a:t>
            </a:fld>
            <a:endParaRPr lang="en-US" sz="1100" dirty="0">
              <a:latin typeface="Trebuchet MS" pitchFamily="34" charset="0"/>
            </a:endParaRPr>
          </a:p>
        </p:txBody>
      </p:sp>
      <p:sp>
        <p:nvSpPr>
          <p:cNvPr id="6" name="Päivämäärän paikkamerkki 5"/>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EB4D8C-6199-4FD8-BB57-54D189171550}" type="datetime1">
              <a:rPr lang="fi-FI" sz="1100" smtClean="0">
                <a:latin typeface="Trebuchet MS" pitchFamily="34" charset="0"/>
              </a:rPr>
              <a:t>27.2.2017</a:t>
            </a:fld>
            <a:endParaRPr lang="fi-FI" sz="1100" dirty="0">
              <a:latin typeface="Trebuchet MS" pitchFamily="34" charset="0"/>
            </a:endParaRPr>
          </a:p>
        </p:txBody>
      </p:sp>
    </p:spTree>
    <p:extLst>
      <p:ext uri="{BB962C8B-B14F-4D97-AF65-F5344CB8AC3E}">
        <p14:creationId xmlns:p14="http://schemas.microsoft.com/office/powerpoint/2010/main" val="144249145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100">
                <a:latin typeface="Trebuchet MS"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100">
                <a:latin typeface="Trebuchet MS" pitchFamily="34" charset="0"/>
              </a:defRPr>
            </a:lvl1pPr>
          </a:lstStyle>
          <a:p>
            <a:fld id="{05561CBA-A5B9-4AA5-B4C2-CE17C447A1A5}" type="datetime1">
              <a:rPr lang="fi-FI" smtClean="0"/>
              <a:t>27.2.2017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dirty="0" err="1" smtClean="0"/>
              <a:t>Click</a:t>
            </a:r>
            <a:r>
              <a:rPr lang="fi-FI" dirty="0" smtClean="0"/>
              <a:t> to </a:t>
            </a:r>
            <a:r>
              <a:rPr lang="fi-FI" dirty="0" err="1" smtClean="0"/>
              <a:t>edit</a:t>
            </a:r>
            <a:r>
              <a:rPr lang="fi-FI" dirty="0" smtClean="0"/>
              <a:t> </a:t>
            </a:r>
            <a:r>
              <a:rPr lang="fi-FI" dirty="0" err="1" smtClean="0"/>
              <a:t>Master</a:t>
            </a:r>
            <a:r>
              <a:rPr lang="fi-FI" dirty="0" smtClean="0"/>
              <a:t> </a:t>
            </a:r>
            <a:r>
              <a:rPr lang="fi-FI" dirty="0" err="1" smtClean="0"/>
              <a:t>text</a:t>
            </a:r>
            <a:r>
              <a:rPr lang="fi-FI" dirty="0" smtClean="0"/>
              <a:t> </a:t>
            </a:r>
            <a:r>
              <a:rPr lang="fi-FI" dirty="0" err="1" smtClean="0"/>
              <a:t>styles</a:t>
            </a:r>
            <a:endParaRPr lang="fi-FI" dirty="0" smtClean="0"/>
          </a:p>
          <a:p>
            <a:pPr lvl="1"/>
            <a:r>
              <a:rPr lang="fi-FI" dirty="0" smtClean="0"/>
              <a:t>Second </a:t>
            </a:r>
            <a:r>
              <a:rPr lang="fi-FI" dirty="0" err="1" smtClean="0"/>
              <a:t>level</a:t>
            </a:r>
            <a:endParaRPr lang="fi-FI" dirty="0" smtClean="0"/>
          </a:p>
          <a:p>
            <a:pPr lvl="2"/>
            <a:r>
              <a:rPr lang="fi-FI" dirty="0" smtClean="0"/>
              <a:t>Third </a:t>
            </a:r>
            <a:r>
              <a:rPr lang="fi-FI" dirty="0" err="1" smtClean="0"/>
              <a:t>level</a:t>
            </a:r>
            <a:endParaRPr lang="fi-FI" dirty="0" smtClean="0"/>
          </a:p>
          <a:p>
            <a:pPr lvl="3"/>
            <a:r>
              <a:rPr lang="fi-FI" dirty="0" err="1" smtClean="0"/>
              <a:t>Fourth</a:t>
            </a:r>
            <a:r>
              <a:rPr lang="fi-FI" dirty="0" smtClean="0"/>
              <a:t> </a:t>
            </a:r>
            <a:r>
              <a:rPr lang="fi-FI" dirty="0" err="1" smtClean="0"/>
              <a:t>level</a:t>
            </a:r>
            <a:endParaRPr lang="fi-FI" dirty="0" smtClean="0"/>
          </a:p>
          <a:p>
            <a:pPr lvl="4"/>
            <a:r>
              <a:rPr lang="fi-FI" dirty="0" err="1" smtClean="0"/>
              <a:t>Fifth</a:t>
            </a:r>
            <a:r>
              <a:rPr lang="fi-FI" dirty="0" smtClean="0"/>
              <a:t> </a:t>
            </a:r>
            <a:r>
              <a:rPr lang="fi-FI" dirty="0" err="1" smtClean="0"/>
              <a:t>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100">
                <a:latin typeface="Trebuchet MS"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100">
                <a:latin typeface="Trebuchet MS" pitchFamily="34" charset="0"/>
              </a:defRPr>
            </a:lvl1pPr>
          </a:lstStyle>
          <a:p>
            <a:fld id="{1099E747-E921-0C4C-A602-DE91D4C43599}" type="slidenum">
              <a:rPr lang="en-US" smtClean="0"/>
              <a:pPr/>
              <a:t>‹#›</a:t>
            </a:fld>
            <a:endParaRPr lang="en-US" dirty="0"/>
          </a:p>
        </p:txBody>
      </p:sp>
    </p:spTree>
    <p:extLst>
      <p:ext uri="{BB962C8B-B14F-4D97-AF65-F5344CB8AC3E}">
        <p14:creationId xmlns:p14="http://schemas.microsoft.com/office/powerpoint/2010/main" val="2561869031"/>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100" kern="1200">
        <a:solidFill>
          <a:schemeClr val="tx1"/>
        </a:solidFill>
        <a:latin typeface="Trebuchet MS" pitchFamily="34" charset="0"/>
        <a:ea typeface="+mn-ea"/>
        <a:cs typeface="+mn-cs"/>
      </a:defRPr>
    </a:lvl1pPr>
    <a:lvl2pPr marL="457200" algn="l" defTabSz="457200" rtl="0" eaLnBrk="1" latinLnBrk="0" hangingPunct="1">
      <a:defRPr sz="1100" kern="1200">
        <a:solidFill>
          <a:schemeClr val="tx1"/>
        </a:solidFill>
        <a:latin typeface="Trebuchet MS" pitchFamily="34" charset="0"/>
        <a:ea typeface="+mn-ea"/>
        <a:cs typeface="+mn-cs"/>
      </a:defRPr>
    </a:lvl2pPr>
    <a:lvl3pPr marL="914400" algn="l" defTabSz="457200" rtl="0" eaLnBrk="1" latinLnBrk="0" hangingPunct="1">
      <a:defRPr sz="1100" kern="1200">
        <a:solidFill>
          <a:schemeClr val="tx1"/>
        </a:solidFill>
        <a:latin typeface="Trebuchet MS" pitchFamily="34" charset="0"/>
        <a:ea typeface="+mn-ea"/>
        <a:cs typeface="+mn-cs"/>
      </a:defRPr>
    </a:lvl3pPr>
    <a:lvl4pPr marL="1371600" algn="l" defTabSz="457200" rtl="0" eaLnBrk="1" latinLnBrk="0" hangingPunct="1">
      <a:defRPr sz="1100" kern="1200">
        <a:solidFill>
          <a:schemeClr val="tx1"/>
        </a:solidFill>
        <a:latin typeface="Trebuchet MS" pitchFamily="34" charset="0"/>
        <a:ea typeface="+mn-ea"/>
        <a:cs typeface="+mn-cs"/>
      </a:defRPr>
    </a:lvl4pPr>
    <a:lvl5pPr marL="1828800" algn="l" defTabSz="457200" rtl="0" eaLnBrk="1" latinLnBrk="0" hangingPunct="1">
      <a:defRPr sz="1100" kern="1200">
        <a:solidFill>
          <a:schemeClr val="tx1"/>
        </a:solidFill>
        <a:latin typeface="Trebuchet MS"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Date Placeholder 3"/>
          <p:cNvSpPr>
            <a:spLocks noGrp="1"/>
          </p:cNvSpPr>
          <p:nvPr>
            <p:ph type="dt" idx="10"/>
          </p:nvPr>
        </p:nvSpPr>
        <p:spPr/>
        <p:txBody>
          <a:bodyPr/>
          <a:lstStyle/>
          <a:p>
            <a:fld id="{426FAD5F-5279-4B94-AFFC-2BA4D149C5CB}" type="datetime1">
              <a:rPr lang="fi-FI" smtClean="0"/>
              <a:t>27.2.2017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1</a:t>
            </a:fld>
            <a:endParaRPr lang="en-US" dirty="0"/>
          </a:p>
        </p:txBody>
      </p:sp>
    </p:spTree>
    <p:extLst>
      <p:ext uri="{BB962C8B-B14F-4D97-AF65-F5344CB8AC3E}">
        <p14:creationId xmlns:p14="http://schemas.microsoft.com/office/powerpoint/2010/main" val="3863528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27809" y="753326"/>
            <a:ext cx="1099182" cy="1234375"/>
          </a:xfrm>
          <a:prstGeom prst="rect">
            <a:avLst/>
          </a:prstGeom>
        </p:spPr>
      </p:pic>
      <p:sp>
        <p:nvSpPr>
          <p:cNvPr id="21" name="Subtitle 2"/>
          <p:cNvSpPr>
            <a:spLocks noGrp="1"/>
          </p:cNvSpPr>
          <p:nvPr>
            <p:ph type="subTitle" idx="1" hasCustomPrompt="1"/>
          </p:nvPr>
        </p:nvSpPr>
        <p:spPr>
          <a:xfrm>
            <a:off x="1371600" y="3871814"/>
            <a:ext cx="6400800" cy="2120646"/>
          </a:xfrm>
          <a:prstGeom prst="rect">
            <a:avLst/>
          </a:prstGeom>
        </p:spPr>
        <p:txBody>
          <a:bodyPr>
            <a:normAutofit/>
          </a:bodyPr>
          <a:lstStyle>
            <a:lvl1pPr marL="0" indent="0" algn="ctr">
              <a:buNone/>
              <a:defRPr sz="2400">
                <a:solidFill>
                  <a:srgbClr val="003464"/>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err="1" smtClean="0"/>
              <a:t>Subtitle</a:t>
            </a:r>
            <a:endParaRPr lang="en-US" dirty="0"/>
          </a:p>
        </p:txBody>
      </p:sp>
      <p:sp>
        <p:nvSpPr>
          <p:cNvPr id="3" name="Text Placeholder 2"/>
          <p:cNvSpPr>
            <a:spLocks noGrp="1"/>
          </p:cNvSpPr>
          <p:nvPr>
            <p:ph type="body" sz="quarter" idx="10" hasCustomPrompt="1"/>
          </p:nvPr>
        </p:nvSpPr>
        <p:spPr>
          <a:xfrm>
            <a:off x="685800" y="2709089"/>
            <a:ext cx="7772400" cy="1077913"/>
          </a:xfrm>
          <a:prstGeom prst="rect">
            <a:avLst/>
          </a:prstGeom>
        </p:spPr>
        <p:txBody>
          <a:bodyPr vert="horz" anchor="b">
            <a:normAutofit/>
          </a:bodyPr>
          <a:lstStyle>
            <a:lvl1pPr marL="0" indent="0" algn="ctr">
              <a:buNone/>
              <a:defRPr sz="4400"/>
            </a:lvl1pPr>
          </a:lstStyle>
          <a:p>
            <a:pPr lvl="0"/>
            <a:r>
              <a:rPr lang="en-US" dirty="0" smtClean="0"/>
              <a:t>Heading</a:t>
            </a:r>
            <a:endParaRPr lang="en-US" dirty="0"/>
          </a:p>
        </p:txBody>
      </p:sp>
      <p:pic>
        <p:nvPicPr>
          <p:cNvPr id="10" name="Picture 9" descr="Tunnistepalkki_1920.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12"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4DA9617D-1AC6-4387-906E-CFF7BC777DEA}" type="datetime1">
              <a:rPr lang="fi-FI" smtClean="0"/>
              <a:t>27.2.2017</a:t>
            </a:fld>
            <a:endParaRPr lang="fi-FI" dirty="0"/>
          </a:p>
        </p:txBody>
      </p:sp>
      <p:sp>
        <p:nvSpPr>
          <p:cNvPr id="13"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dirty="0" smtClean="0"/>
              <a:t>Antonius Camara</a:t>
            </a:r>
            <a:endParaRPr lang="fi-FI" dirty="0"/>
          </a:p>
        </p:txBody>
      </p:sp>
      <p:sp>
        <p:nvSpPr>
          <p:cNvPr id="1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7" name="TextBox 16"/>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749870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sp>
        <p:nvSpPr>
          <p:cNvPr id="2" name="Title 1"/>
          <p:cNvSpPr>
            <a:spLocks noGrp="1"/>
          </p:cNvSpPr>
          <p:nvPr>
            <p:ph type="title" hasCustomPrompt="1"/>
          </p:nvPr>
        </p:nvSpPr>
        <p:spPr>
          <a:xfrm>
            <a:off x="457200" y="831273"/>
            <a:ext cx="6999956" cy="902524"/>
          </a:xfrm>
          <a:prstGeom prst="rect">
            <a:avLst/>
          </a:prstGeom>
        </p:spPr>
        <p:txBody>
          <a:bodyPr>
            <a:normAutofit/>
          </a:bodyPr>
          <a:lstStyle>
            <a:lvl1pPr algn="l">
              <a:defRPr sz="3200">
                <a:solidFill>
                  <a:schemeClr val="tx1"/>
                </a:solidFill>
                <a:latin typeface="Trebuchet MS"/>
                <a:cs typeface="Trebuchet MS"/>
              </a:defRPr>
            </a:lvl1pPr>
          </a:lstStyle>
          <a:p>
            <a:r>
              <a:rPr lang="fi-FI" dirty="0" err="1" smtClean="0"/>
              <a:t>Heading</a:t>
            </a:r>
            <a:endParaRPr lang="en-US" dirty="0"/>
          </a:p>
        </p:txBody>
      </p:sp>
      <p:sp>
        <p:nvSpPr>
          <p:cNvPr id="3" name="Content Placeholder 2"/>
          <p:cNvSpPr>
            <a:spLocks noGrp="1"/>
          </p:cNvSpPr>
          <p:nvPr>
            <p:ph idx="1" hasCustomPrompt="1"/>
          </p:nvPr>
        </p:nvSpPr>
        <p:spPr>
          <a:xfrm>
            <a:off x="457200" y="2069768"/>
            <a:ext cx="6999956" cy="4188527"/>
          </a:xfrm>
          <a:prstGeom prst="rect">
            <a:avLst/>
          </a:prstGeom>
        </p:spPr>
        <p:txBody>
          <a:bodyPr/>
          <a:lstStyle>
            <a:lvl1pPr marL="342900" indent="-342900">
              <a:buSzPct val="100000"/>
              <a:buFontTx/>
              <a:buBlip>
                <a:blip r:embed="rId3"/>
              </a:buBlip>
              <a:defRPr sz="2400" baseline="0">
                <a:solidFill>
                  <a:schemeClr val="tx1"/>
                </a:solidFill>
                <a:latin typeface="Trebuchet MS"/>
                <a:cs typeface="Trebuchet MS"/>
              </a:defRPr>
            </a:lvl1pPr>
            <a:lvl2pPr marL="742950" indent="-285750">
              <a:buSzPct val="100000"/>
              <a:buFontTx/>
              <a:buBlip>
                <a:blip r:embed="rId3"/>
              </a:buBlip>
              <a:defRPr sz="2200">
                <a:solidFill>
                  <a:schemeClr val="tx1"/>
                </a:solidFill>
                <a:latin typeface="Trebuchet MS"/>
                <a:cs typeface="Trebuchet MS"/>
              </a:defRPr>
            </a:lvl2pPr>
            <a:lvl3pPr marL="1143000" indent="-228600">
              <a:buSzPct val="100000"/>
              <a:buFontTx/>
              <a:buBlip>
                <a:blip r:embed="rId3"/>
              </a:buBlip>
              <a:defRPr sz="1800">
                <a:solidFill>
                  <a:schemeClr val="tx1"/>
                </a:solidFill>
                <a:latin typeface="Trebuchet MS"/>
                <a:cs typeface="Trebuchet MS"/>
              </a:defRPr>
            </a:lvl3pPr>
            <a:lvl4pPr marL="1600200" indent="-228600">
              <a:buSzPct val="100000"/>
              <a:buFontTx/>
              <a:buBlip>
                <a:blip r:embed="rId3"/>
              </a:buBlip>
              <a:defRPr sz="1600">
                <a:solidFill>
                  <a:schemeClr val="tx1"/>
                </a:solidFill>
                <a:latin typeface="Trebuchet MS"/>
                <a:cs typeface="Trebuchet MS"/>
              </a:defRPr>
            </a:lvl4pPr>
            <a:lvl5pPr marL="2057400" indent="-228600">
              <a:buSzPct val="100000"/>
              <a:buFontTx/>
              <a:buBlip>
                <a:blip r:embed="rId3"/>
              </a:buBlip>
              <a:defRPr sz="1400">
                <a:solidFill>
                  <a:schemeClr val="tx1"/>
                </a:solidFill>
                <a:latin typeface="Trebuchet MS"/>
                <a:cs typeface="Trebuchet MS"/>
              </a:defRPr>
            </a:lvl5pPr>
          </a:lstStyle>
          <a:p>
            <a:pPr lvl="0"/>
            <a:r>
              <a:rPr lang="fi-FI" dirty="0" err="1" smtClean="0"/>
              <a:t>Text</a:t>
            </a:r>
            <a:endParaRPr lang="fi-FI" dirty="0" smtClean="0"/>
          </a:p>
          <a:p>
            <a:pPr lvl="1"/>
            <a:r>
              <a:rPr lang="fi-FI" dirty="0" err="1" smtClean="0"/>
              <a:t>Text</a:t>
            </a:r>
            <a:endParaRPr lang="fi-FI" dirty="0" smtClean="0"/>
          </a:p>
          <a:p>
            <a:pPr lvl="2"/>
            <a:r>
              <a:rPr lang="fi-FI" dirty="0" err="1" smtClean="0"/>
              <a:t>Text</a:t>
            </a:r>
            <a:endParaRPr lang="fi-FI" dirty="0" smtClean="0"/>
          </a:p>
          <a:p>
            <a:pPr lvl="3"/>
            <a:r>
              <a:rPr lang="fi-FI" dirty="0" err="1" smtClean="0"/>
              <a:t>Text</a:t>
            </a:r>
            <a:endParaRPr lang="fi-FI" dirty="0" smtClean="0"/>
          </a:p>
          <a:p>
            <a:pPr lvl="4"/>
            <a:r>
              <a:rPr lang="fi-FI" dirty="0" err="1" smtClean="0"/>
              <a:t>Text</a:t>
            </a:r>
            <a:endParaRPr lang="en-US" dirty="0"/>
          </a:p>
        </p:txBody>
      </p:sp>
      <p:sp>
        <p:nvSpPr>
          <p:cNvPr id="16" name="TextBox 1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4046256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kautettu asettelu">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sp>
        <p:nvSpPr>
          <p:cNvPr id="2" name="Otsikko 1"/>
          <p:cNvSpPr>
            <a:spLocks noGrp="1"/>
          </p:cNvSpPr>
          <p:nvPr>
            <p:ph type="title" hasCustomPrompt="1"/>
          </p:nvPr>
        </p:nvSpPr>
        <p:spPr>
          <a:xfrm>
            <a:off x="563880" y="833606"/>
            <a:ext cx="6893276" cy="805189"/>
          </a:xfrm>
          <a:prstGeom prst="rect">
            <a:avLst/>
          </a:prstGeom>
        </p:spPr>
        <p:txBody>
          <a:bodyPr/>
          <a:lstStyle>
            <a:lvl1pPr>
              <a:defRPr sz="3200">
                <a:solidFill>
                  <a:schemeClr val="tx1"/>
                </a:solidFill>
              </a:defRPr>
            </a:lvl1pPr>
          </a:lstStyle>
          <a:p>
            <a:r>
              <a:rPr lang="fi-FI" dirty="0" err="1" smtClean="0"/>
              <a:t>Heading</a:t>
            </a:r>
            <a:endParaRPr lang="fi-FI" dirty="0"/>
          </a:p>
        </p:txBody>
      </p:sp>
      <p:sp>
        <p:nvSpPr>
          <p:cNvPr id="6" name="Content Placeholder 2"/>
          <p:cNvSpPr>
            <a:spLocks noGrp="1"/>
          </p:cNvSpPr>
          <p:nvPr>
            <p:ph idx="1" hasCustomPrompt="1"/>
          </p:nvPr>
        </p:nvSpPr>
        <p:spPr>
          <a:xfrm>
            <a:off x="563880" y="1995055"/>
            <a:ext cx="4021971" cy="4280020"/>
          </a:xfrm>
          <a:prstGeom prst="rect">
            <a:avLst/>
          </a:prstGeom>
        </p:spPr>
        <p:txBody>
          <a:bodyPr/>
          <a:lstStyle>
            <a:lvl1pPr marL="342900" indent="-342900">
              <a:buSzPct val="100000"/>
              <a:buFontTx/>
              <a:buBlip>
                <a:blip r:embed="rId3"/>
              </a:buBlip>
              <a:defRPr sz="2400" baseline="0">
                <a:solidFill>
                  <a:schemeClr val="tx1"/>
                </a:solidFill>
                <a:latin typeface="Trebuchet MS"/>
                <a:cs typeface="Trebuchet MS"/>
              </a:defRPr>
            </a:lvl1pPr>
            <a:lvl2pPr marL="742950" indent="-285750">
              <a:buSzPct val="100000"/>
              <a:buFontTx/>
              <a:buBlip>
                <a:blip r:embed="rId3"/>
              </a:buBlip>
              <a:defRPr sz="2200">
                <a:solidFill>
                  <a:schemeClr val="tx1"/>
                </a:solidFill>
                <a:latin typeface="Trebuchet MS"/>
                <a:cs typeface="Trebuchet MS"/>
              </a:defRPr>
            </a:lvl2pPr>
            <a:lvl3pPr marL="1143000" indent="-228600">
              <a:buSzPct val="100000"/>
              <a:buFontTx/>
              <a:buBlip>
                <a:blip r:embed="rId3"/>
              </a:buBlip>
              <a:defRPr sz="1800">
                <a:solidFill>
                  <a:schemeClr val="tx1"/>
                </a:solidFill>
                <a:latin typeface="Trebuchet MS"/>
                <a:cs typeface="Trebuchet MS"/>
              </a:defRPr>
            </a:lvl3pPr>
            <a:lvl4pPr marL="1600200" indent="-228600">
              <a:buSzPct val="100000"/>
              <a:buFontTx/>
              <a:buBlip>
                <a:blip r:embed="rId3"/>
              </a:buBlip>
              <a:defRPr sz="1600">
                <a:solidFill>
                  <a:schemeClr val="tx1"/>
                </a:solidFill>
                <a:latin typeface="Trebuchet MS"/>
                <a:cs typeface="Trebuchet MS"/>
              </a:defRPr>
            </a:lvl4pPr>
            <a:lvl5pPr marL="2057400" indent="-228600">
              <a:buSzPct val="100000"/>
              <a:buFontTx/>
              <a:buBlip>
                <a:blip r:embed="rId3"/>
              </a:buBlip>
              <a:defRPr sz="1400">
                <a:solidFill>
                  <a:schemeClr val="tx1"/>
                </a:solidFill>
                <a:latin typeface="Trebuchet MS"/>
                <a:cs typeface="Trebuchet MS"/>
              </a:defRPr>
            </a:lvl5pPr>
          </a:lstStyle>
          <a:p>
            <a:pPr lvl="0"/>
            <a:r>
              <a:rPr lang="fi-FI" dirty="0" err="1" smtClean="0"/>
              <a:t>Text</a:t>
            </a:r>
            <a:endParaRPr lang="fi-FI" dirty="0" smtClean="0"/>
          </a:p>
          <a:p>
            <a:pPr lvl="1"/>
            <a:r>
              <a:rPr lang="fi-FI" dirty="0" err="1" smtClean="0"/>
              <a:t>Text</a:t>
            </a:r>
            <a:endParaRPr lang="fi-FI" dirty="0" smtClean="0"/>
          </a:p>
          <a:p>
            <a:pPr lvl="2"/>
            <a:r>
              <a:rPr lang="fi-FI" dirty="0" err="1" smtClean="0"/>
              <a:t>Text</a:t>
            </a:r>
            <a:endParaRPr lang="fi-FI" dirty="0" smtClean="0"/>
          </a:p>
          <a:p>
            <a:pPr lvl="3"/>
            <a:r>
              <a:rPr lang="fi-FI" dirty="0" err="1" smtClean="0"/>
              <a:t>Text</a:t>
            </a:r>
            <a:endParaRPr lang="fi-FI" dirty="0" smtClean="0"/>
          </a:p>
          <a:p>
            <a:pPr lvl="4"/>
            <a:r>
              <a:rPr lang="fi-FI" dirty="0" err="1" smtClean="0"/>
              <a:t>Text</a:t>
            </a:r>
            <a:endParaRPr lang="en-US" dirty="0"/>
          </a:p>
        </p:txBody>
      </p:sp>
      <p:sp>
        <p:nvSpPr>
          <p:cNvPr id="14" name="Kuvan paikkamerkki 13"/>
          <p:cNvSpPr>
            <a:spLocks noGrp="1"/>
          </p:cNvSpPr>
          <p:nvPr>
            <p:ph type="pic" sz="quarter" idx="11"/>
          </p:nvPr>
        </p:nvSpPr>
        <p:spPr>
          <a:xfrm>
            <a:off x="4764413" y="1990413"/>
            <a:ext cx="3786187" cy="4284662"/>
          </a:xfrm>
          <a:prstGeom prst="rect">
            <a:avLst/>
          </a:prstGeom>
        </p:spPr>
        <p:txBody>
          <a:bodyPr/>
          <a:lstStyle>
            <a:lvl1pPr marL="0" indent="0">
              <a:buNone/>
              <a:defRPr sz="1200"/>
            </a:lvl1pPr>
          </a:lstStyle>
          <a:p>
            <a:endParaRPr lang="fi-FI" dirty="0"/>
          </a:p>
        </p:txBody>
      </p:sp>
      <p:pic>
        <p:nvPicPr>
          <p:cNvPr id="9" name="Picture 8" descr="Tunnistepalkki_192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12"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240D9AF3-C390-43EF-96B9-45A9B106F9CC}" type="datetime1">
              <a:rPr lang="fi-FI" smtClean="0"/>
              <a:t>27.2.2017</a:t>
            </a:fld>
            <a:endParaRPr lang="fi-FI" dirty="0"/>
          </a:p>
        </p:txBody>
      </p:sp>
      <p:sp>
        <p:nvSpPr>
          <p:cNvPr id="13"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smtClean="0"/>
              <a:t>Author</a:t>
            </a:r>
            <a:endParaRPr lang="fi-FI" dirty="0"/>
          </a:p>
        </p:txBody>
      </p:sp>
      <p:sp>
        <p:nvSpPr>
          <p:cNvPr id="1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6" name="TextBox 1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38083209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pic>
        <p:nvPicPr>
          <p:cNvPr id="6" name="Picture 5" descr="Tunnistepalkki_1920.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7"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C6BF77BD-DA9A-451D-A179-A3A47118297C}" type="datetime1">
              <a:rPr lang="fi-FI" smtClean="0"/>
              <a:t>27.2.2017</a:t>
            </a:fld>
            <a:endParaRPr lang="fi-FI" dirty="0"/>
          </a:p>
        </p:txBody>
      </p:sp>
      <p:sp>
        <p:nvSpPr>
          <p:cNvPr id="12"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smtClean="0"/>
              <a:t>Author</a:t>
            </a:r>
            <a:endParaRPr lang="fi-FI" dirty="0"/>
          </a:p>
        </p:txBody>
      </p:sp>
      <p:sp>
        <p:nvSpPr>
          <p:cNvPr id="13"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4" name="TextBox 13"/>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2144985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unnistepalkki_1920.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3"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6A970C6D-7C7F-4C22-A362-E89A335A8F09}" type="datetime1">
              <a:rPr lang="fi-FI" smtClean="0"/>
              <a:t>27.2.2017</a:t>
            </a:fld>
            <a:endParaRPr lang="fi-FI" dirty="0"/>
          </a:p>
        </p:txBody>
      </p:sp>
      <p:sp>
        <p:nvSpPr>
          <p:cNvPr id="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6" name="TextBox 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426812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timing>
    <p:tnLst>
      <p:par>
        <p:cTn id="1" dur="indefinite" restart="never" nodeType="tmRoot"/>
      </p:par>
    </p:tnLst>
  </p:timing>
  <p:hf hdr="0"/>
  <p:txStyles>
    <p:titleStyle>
      <a:lvl1pPr algn="l" defTabSz="457200" rtl="0" eaLnBrk="1" latinLnBrk="0" hangingPunct="1">
        <a:spcBef>
          <a:spcPct val="0"/>
        </a:spcBef>
        <a:buNone/>
        <a:defRPr sz="3000" kern="1200">
          <a:solidFill>
            <a:schemeClr val="tx1"/>
          </a:solidFill>
          <a:latin typeface="Trebuchet MS"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rebuchet MS"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rebuchet MS"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rebuchet MS"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rebuchet MS"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rebuchet MS"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80782" y="3321753"/>
            <a:ext cx="6400800" cy="550061"/>
          </a:xfrm>
        </p:spPr>
        <p:txBody>
          <a:bodyPr>
            <a:noAutofit/>
          </a:bodyPr>
          <a:lstStyle/>
          <a:p>
            <a:r>
              <a:rPr lang="fi-FI" sz="3200" dirty="0" smtClean="0"/>
              <a:t>Object-</a:t>
            </a:r>
            <a:r>
              <a:rPr lang="fi-FI" sz="3200" dirty="0" err="1" smtClean="0"/>
              <a:t>Oriented</a:t>
            </a:r>
            <a:r>
              <a:rPr lang="fi-FI" sz="3200" dirty="0" smtClean="0"/>
              <a:t> </a:t>
            </a:r>
            <a:r>
              <a:rPr lang="fi-FI" sz="3200" dirty="0" err="1" smtClean="0"/>
              <a:t>programming</a:t>
            </a:r>
            <a:endParaRPr lang="en-US" sz="3200" dirty="0"/>
          </a:p>
        </p:txBody>
      </p:sp>
      <p:sp>
        <p:nvSpPr>
          <p:cNvPr id="3" name="Text Placeholder 2"/>
          <p:cNvSpPr>
            <a:spLocks noGrp="1"/>
          </p:cNvSpPr>
          <p:nvPr>
            <p:ph type="body" sz="quarter" idx="10"/>
          </p:nvPr>
        </p:nvSpPr>
        <p:spPr>
          <a:xfrm>
            <a:off x="685800" y="2170132"/>
            <a:ext cx="7772400" cy="1077913"/>
          </a:xfrm>
        </p:spPr>
        <p:txBody>
          <a:bodyPr>
            <a:normAutofit fontScale="85000" lnSpcReduction="10000"/>
          </a:bodyPr>
          <a:lstStyle/>
          <a:p>
            <a:r>
              <a:rPr lang="fi-FI" dirty="0" err="1" smtClean="0"/>
              <a:t>Designing</a:t>
            </a:r>
            <a:r>
              <a:rPr lang="fi-FI" dirty="0" smtClean="0"/>
              <a:t> </a:t>
            </a:r>
            <a:r>
              <a:rPr lang="fi-FI" dirty="0" err="1" smtClean="0"/>
              <a:t>your</a:t>
            </a:r>
            <a:r>
              <a:rPr lang="fi-FI" dirty="0" smtClean="0"/>
              <a:t> </a:t>
            </a:r>
            <a:r>
              <a:rPr lang="fi-FI" dirty="0" err="1" smtClean="0"/>
              <a:t>project</a:t>
            </a:r>
            <a:r>
              <a:rPr lang="fi-FI" dirty="0" smtClean="0"/>
              <a:t> </a:t>
            </a:r>
            <a:r>
              <a:rPr lang="fi-FI" smtClean="0"/>
              <a:t>application</a:t>
            </a:r>
            <a:endParaRPr lang="en-US" dirty="0"/>
          </a:p>
        </p:txBody>
      </p:sp>
      <p:sp>
        <p:nvSpPr>
          <p:cNvPr id="4" name="Subtitle 1"/>
          <p:cNvSpPr txBox="1">
            <a:spLocks/>
          </p:cNvSpPr>
          <p:nvPr/>
        </p:nvSpPr>
        <p:spPr>
          <a:xfrm>
            <a:off x="1480782" y="5780624"/>
            <a:ext cx="6400800" cy="550061"/>
          </a:xfrm>
          <a:prstGeom prst="rect">
            <a:avLst/>
          </a:prstGeom>
        </p:spPr>
        <p:txBody>
          <a:bodyPr>
            <a:noAutofit/>
          </a:bodyPr>
          <a:lstStyle>
            <a:lvl1pPr marL="0" indent="0" algn="ctr" defTabSz="457200" rtl="0" eaLnBrk="1" latinLnBrk="0" hangingPunct="1">
              <a:spcBef>
                <a:spcPct val="20000"/>
              </a:spcBef>
              <a:buFont typeface="Arial"/>
              <a:buNone/>
              <a:defRPr sz="2400" kern="1200">
                <a:solidFill>
                  <a:srgbClr val="003464"/>
                </a:solidFill>
                <a:latin typeface="Trebuchet MS"/>
                <a:ea typeface="+mn-ea"/>
                <a:cs typeface="Trebuchet MS"/>
              </a:defRPr>
            </a:lvl1pPr>
            <a:lvl2pPr marL="457200" indent="0" algn="ctr" defTabSz="457200" rtl="0" eaLnBrk="1" latinLnBrk="0" hangingPunct="1">
              <a:spcBef>
                <a:spcPct val="20000"/>
              </a:spcBef>
              <a:buFont typeface="Arial"/>
              <a:buNone/>
              <a:defRPr sz="2800" kern="1200">
                <a:solidFill>
                  <a:schemeClr val="tx1">
                    <a:tint val="75000"/>
                  </a:schemeClr>
                </a:solidFill>
                <a:latin typeface="Trebuchet MS" pitchFamily="34"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Trebuchet MS" pitchFamily="34"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Trebuchet MS" pitchFamily="34"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Trebuchet MS"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fi-FI" sz="1400" dirty="0" smtClean="0"/>
              <a:t>Antonius Camara</a:t>
            </a:r>
            <a:endParaRPr lang="en-US" sz="1400" dirty="0"/>
          </a:p>
        </p:txBody>
      </p:sp>
    </p:spTree>
    <p:extLst>
      <p:ext uri="{BB962C8B-B14F-4D97-AF65-F5344CB8AC3E}">
        <p14:creationId xmlns:p14="http://schemas.microsoft.com/office/powerpoint/2010/main" val="24010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476"/>
            <a:ext cx="6999956" cy="683628"/>
          </a:xfrm>
        </p:spPr>
        <p:txBody>
          <a:bodyPr>
            <a:normAutofit/>
          </a:bodyPr>
          <a:lstStyle/>
          <a:p>
            <a:r>
              <a:rPr lang="en-US" sz="2800" dirty="0" smtClean="0"/>
              <a:t>Case: UML Classes (first iteration)</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807321312"/>
              </p:ext>
            </p:extLst>
          </p:nvPr>
        </p:nvGraphicFramePr>
        <p:xfrm>
          <a:off x="749949" y="2183635"/>
          <a:ext cx="2722728" cy="1620520"/>
        </p:xfrm>
        <a:graphic>
          <a:graphicData uri="http://schemas.openxmlformats.org/drawingml/2006/table">
            <a:tbl>
              <a:tblPr firstRow="1" bandRow="1">
                <a:tableStyleId>{073A0DAA-6AF3-43AB-8588-CEC1D06C72B9}</a:tableStyleId>
              </a:tblPr>
              <a:tblGrid>
                <a:gridCol w="2722728"/>
              </a:tblGrid>
              <a:tr h="370840">
                <a:tc>
                  <a:txBody>
                    <a:bodyPr/>
                    <a:lstStyle/>
                    <a:p>
                      <a:r>
                        <a:rPr lang="en-US" sz="1400" dirty="0" smtClean="0"/>
                        <a:t>STUDENT</a:t>
                      </a:r>
                      <a:endParaRPr lang="en-US" sz="1400" dirty="0"/>
                    </a:p>
                  </a:txBody>
                  <a:tcPr/>
                </a:tc>
              </a:tr>
              <a:tr h="370840">
                <a:tc>
                  <a:txBody>
                    <a:bodyPr/>
                    <a:lstStyle/>
                    <a:p>
                      <a:r>
                        <a:rPr lang="en-US" sz="1400" dirty="0" err="1" smtClean="0"/>
                        <a:t>firstName</a:t>
                      </a:r>
                      <a:endParaRPr lang="en-US" sz="1400" dirty="0" smtClean="0"/>
                    </a:p>
                    <a:p>
                      <a:r>
                        <a:rPr lang="en-US" sz="1400" dirty="0" err="1" smtClean="0"/>
                        <a:t>lastName</a:t>
                      </a:r>
                      <a:endParaRPr lang="en-US" sz="1400" dirty="0" smtClean="0"/>
                    </a:p>
                    <a:p>
                      <a:r>
                        <a:rPr lang="en-US" sz="1400" dirty="0" err="1" smtClean="0"/>
                        <a:t>studentID</a:t>
                      </a:r>
                      <a:endParaRPr lang="en-US" sz="1400" dirty="0"/>
                    </a:p>
                  </a:txBody>
                  <a:tcPr/>
                </a:tc>
              </a:tr>
              <a:tr h="370840">
                <a:tc>
                  <a:txBody>
                    <a:bodyPr/>
                    <a:lstStyle/>
                    <a:p>
                      <a:r>
                        <a:rPr lang="en-US" sz="1400" dirty="0" smtClean="0"/>
                        <a:t>Student() “Constructor”</a:t>
                      </a:r>
                    </a:p>
                    <a:p>
                      <a:r>
                        <a:rPr lang="en-US" sz="1400" dirty="0" err="1" smtClean="0"/>
                        <a:t>registerStudent</a:t>
                      </a:r>
                      <a:r>
                        <a:rPr lang="en-US" sz="1400" dirty="0" smtClean="0"/>
                        <a:t>()</a:t>
                      </a:r>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4750322"/>
              </p:ext>
            </p:extLst>
          </p:nvPr>
        </p:nvGraphicFramePr>
        <p:xfrm>
          <a:off x="4947317" y="2183635"/>
          <a:ext cx="3254991" cy="3967480"/>
        </p:xfrm>
        <a:graphic>
          <a:graphicData uri="http://schemas.openxmlformats.org/drawingml/2006/table">
            <a:tbl>
              <a:tblPr firstRow="1" bandRow="1">
                <a:tableStyleId>{073A0DAA-6AF3-43AB-8588-CEC1D06C72B9}</a:tableStyleId>
              </a:tblPr>
              <a:tblGrid>
                <a:gridCol w="3254991"/>
              </a:tblGrid>
              <a:tr h="370840">
                <a:tc>
                  <a:txBody>
                    <a:bodyPr/>
                    <a:lstStyle/>
                    <a:p>
                      <a:r>
                        <a:rPr lang="en-US" sz="1400" dirty="0" smtClean="0"/>
                        <a:t>INTERNSHIP</a:t>
                      </a:r>
                      <a:endParaRPr lang="en-US" sz="1400" dirty="0"/>
                    </a:p>
                  </a:txBody>
                  <a:tcPr/>
                </a:tc>
              </a:tr>
              <a:tr h="370840">
                <a:tc>
                  <a:txBody>
                    <a:bodyPr/>
                    <a:lstStyle/>
                    <a:p>
                      <a:r>
                        <a:rPr lang="en-US" sz="1400" dirty="0" err="1" smtClean="0"/>
                        <a:t>studentID</a:t>
                      </a:r>
                      <a:endParaRPr lang="en-US" sz="1400" dirty="0" smtClean="0"/>
                    </a:p>
                    <a:p>
                      <a:r>
                        <a:rPr lang="en-US" sz="1400" dirty="0" smtClean="0"/>
                        <a:t>company</a:t>
                      </a:r>
                    </a:p>
                    <a:p>
                      <a:r>
                        <a:rPr lang="en-US" sz="1400" dirty="0" smtClean="0"/>
                        <a:t>supervisor</a:t>
                      </a:r>
                    </a:p>
                    <a:p>
                      <a:r>
                        <a:rPr lang="en-US" sz="1400" dirty="0" err="1" smtClean="0"/>
                        <a:t>startDate</a:t>
                      </a:r>
                      <a:endParaRPr lang="en-US" sz="1400" dirty="0" smtClean="0"/>
                    </a:p>
                    <a:p>
                      <a:r>
                        <a:rPr lang="en-US" sz="1400" dirty="0" err="1" smtClean="0"/>
                        <a:t>endDate</a:t>
                      </a:r>
                      <a:endParaRPr lang="en-US" sz="1400" dirty="0" smtClean="0"/>
                    </a:p>
                    <a:p>
                      <a:r>
                        <a:rPr lang="en-US" sz="1400" dirty="0" err="1" smtClean="0"/>
                        <a:t>studentMotivation</a:t>
                      </a:r>
                      <a:endParaRPr lang="en-US" sz="1400" dirty="0" smtClean="0"/>
                    </a:p>
                    <a:p>
                      <a:r>
                        <a:rPr lang="en-US" sz="1400" dirty="0" err="1" smtClean="0"/>
                        <a:t>jobDescription</a:t>
                      </a:r>
                      <a:endParaRPr lang="en-US" sz="1400" dirty="0" smtClean="0"/>
                    </a:p>
                    <a:p>
                      <a:r>
                        <a:rPr lang="en-US" sz="1400" dirty="0" err="1" smtClean="0"/>
                        <a:t>fileNameAgreement</a:t>
                      </a:r>
                      <a:endParaRPr lang="en-US" sz="1400" dirty="0" smtClean="0"/>
                    </a:p>
                    <a:p>
                      <a:r>
                        <a:rPr lang="en-US" sz="1400" dirty="0" err="1" smtClean="0"/>
                        <a:t>fileNameReport</a:t>
                      </a:r>
                      <a:endParaRPr lang="en-US" sz="1400" dirty="0" smtClean="0"/>
                    </a:p>
                    <a:p>
                      <a:r>
                        <a:rPr lang="en-US" sz="1400" dirty="0" err="1" smtClean="0"/>
                        <a:t>fileNameJobCertificate</a:t>
                      </a:r>
                      <a:endParaRPr lang="en-US" sz="1400" dirty="0"/>
                    </a:p>
                  </a:txBody>
                  <a:tcPr/>
                </a:tc>
              </a:tr>
              <a:tr h="370840">
                <a:tc>
                  <a:txBody>
                    <a:bodyPr/>
                    <a:lstStyle/>
                    <a:p>
                      <a:r>
                        <a:rPr lang="en-US" sz="1400" dirty="0" smtClean="0"/>
                        <a:t>Internship() “Constructor”</a:t>
                      </a:r>
                    </a:p>
                    <a:p>
                      <a:r>
                        <a:rPr lang="en-US" sz="1400" dirty="0" err="1" smtClean="0"/>
                        <a:t>updateStatus</a:t>
                      </a:r>
                      <a:r>
                        <a:rPr lang="en-US" sz="1400" dirty="0" smtClean="0"/>
                        <a:t>()</a:t>
                      </a:r>
                    </a:p>
                    <a:p>
                      <a:r>
                        <a:rPr lang="en-US" sz="1400" dirty="0" err="1" smtClean="0"/>
                        <a:t>getInternships</a:t>
                      </a:r>
                      <a:r>
                        <a:rPr lang="en-US" sz="1400" dirty="0" smtClean="0"/>
                        <a:t>()</a:t>
                      </a:r>
                    </a:p>
                    <a:p>
                      <a:r>
                        <a:rPr lang="en-US" sz="1400" dirty="0" err="1" smtClean="0"/>
                        <a:t>generateAgreement</a:t>
                      </a:r>
                      <a:r>
                        <a:rPr lang="en-US" sz="1400" dirty="0" smtClean="0"/>
                        <a:t>()</a:t>
                      </a:r>
                    </a:p>
                    <a:p>
                      <a:r>
                        <a:rPr lang="en-US" sz="1400" dirty="0" err="1" smtClean="0"/>
                        <a:t>uploadReport</a:t>
                      </a:r>
                      <a:r>
                        <a:rPr lang="en-US" sz="1400" dirty="0" smtClean="0"/>
                        <a:t>()</a:t>
                      </a:r>
                    </a:p>
                    <a:p>
                      <a:r>
                        <a:rPr lang="en-US" sz="1400" dirty="0" err="1" smtClean="0"/>
                        <a:t>uploadJobCertificate</a:t>
                      </a:r>
                      <a:endParaRPr lang="en-US" sz="1400" dirty="0"/>
                    </a:p>
                  </a:txBody>
                  <a:tcPr/>
                </a:tc>
              </a:tr>
            </a:tbl>
          </a:graphicData>
        </a:graphic>
      </p:graphicFrame>
      <p:sp>
        <p:nvSpPr>
          <p:cNvPr id="9" name="TextBox 8"/>
          <p:cNvSpPr txBox="1"/>
          <p:nvPr/>
        </p:nvSpPr>
        <p:spPr>
          <a:xfrm>
            <a:off x="279776" y="986545"/>
            <a:ext cx="7177380" cy="707886"/>
          </a:xfrm>
          <a:prstGeom prst="rect">
            <a:avLst/>
          </a:prstGeom>
          <a:solidFill>
            <a:schemeClr val="bg1"/>
          </a:solidFill>
          <a:ln>
            <a:solidFill>
              <a:schemeClr val="tx1"/>
            </a:solidFill>
          </a:ln>
        </p:spPr>
        <p:txBody>
          <a:bodyPr wrap="square" rtlCol="0">
            <a:spAutoFit/>
          </a:bodyPr>
          <a:lstStyle/>
          <a:p>
            <a:r>
              <a:rPr lang="en-US" sz="1000" dirty="0" smtClean="0"/>
              <a:t>From the previous UML Class diagrams we can see that the Internship Agreement, Report and Job Certificate are closely related to the Internship object itself. A simpler design could be achieved by specifying these elements as attributes under the Internship Class (it is enough we specify the file name of these elements), and define the associated operations (</a:t>
            </a:r>
            <a:r>
              <a:rPr lang="en-US" sz="1000" dirty="0" err="1" smtClean="0"/>
              <a:t>generateAgreement</a:t>
            </a:r>
            <a:r>
              <a:rPr lang="en-US" sz="1000" dirty="0" smtClean="0"/>
              <a:t>, </a:t>
            </a:r>
            <a:r>
              <a:rPr lang="en-US" sz="1000" dirty="0" err="1" smtClean="0"/>
              <a:t>uploadReport</a:t>
            </a:r>
            <a:r>
              <a:rPr lang="en-US" sz="1000" dirty="0" smtClean="0"/>
              <a:t>, </a:t>
            </a:r>
            <a:r>
              <a:rPr lang="en-US" sz="1000" dirty="0" err="1" smtClean="0"/>
              <a:t>uploadJobCertificate</a:t>
            </a:r>
            <a:r>
              <a:rPr lang="en-US" sz="1000" dirty="0" smtClean="0"/>
              <a:t>) as methods under the Internship Class</a:t>
            </a:r>
          </a:p>
        </p:txBody>
      </p:sp>
      <p:cxnSp>
        <p:nvCxnSpPr>
          <p:cNvPr id="6" name="Straight Arrow Connector 5"/>
          <p:cNvCxnSpPr/>
          <p:nvPr/>
        </p:nvCxnSpPr>
        <p:spPr>
          <a:xfrm flipV="1">
            <a:off x="3472677" y="2867956"/>
            <a:ext cx="1474640" cy="1"/>
          </a:xfrm>
          <a:prstGeom prst="straightConnector1">
            <a:avLst/>
          </a:prstGeom>
          <a:ln w="31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955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476"/>
            <a:ext cx="6999956" cy="683628"/>
          </a:xfrm>
        </p:spPr>
        <p:txBody>
          <a:bodyPr>
            <a:normAutofit/>
          </a:bodyPr>
          <a:lstStyle/>
          <a:p>
            <a:r>
              <a:rPr lang="en-US" sz="2800" dirty="0" smtClean="0"/>
              <a:t>Case: UML Classes (final format)</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789537700"/>
              </p:ext>
            </p:extLst>
          </p:nvPr>
        </p:nvGraphicFramePr>
        <p:xfrm>
          <a:off x="279775" y="2650903"/>
          <a:ext cx="3615949" cy="1559560"/>
        </p:xfrm>
        <a:graphic>
          <a:graphicData uri="http://schemas.openxmlformats.org/drawingml/2006/table">
            <a:tbl>
              <a:tblPr firstRow="1" bandRow="1">
                <a:tableStyleId>{073A0DAA-6AF3-43AB-8588-CEC1D06C72B9}</a:tableStyleId>
              </a:tblPr>
              <a:tblGrid>
                <a:gridCol w="3615949"/>
              </a:tblGrid>
              <a:tr h="370840">
                <a:tc>
                  <a:txBody>
                    <a:bodyPr/>
                    <a:lstStyle/>
                    <a:p>
                      <a:r>
                        <a:rPr lang="en-US" sz="1100" dirty="0" smtClean="0"/>
                        <a:t>STUDENT</a:t>
                      </a:r>
                      <a:endParaRPr lang="en-US" sz="1100" dirty="0"/>
                    </a:p>
                  </a:txBody>
                  <a:tcPr/>
                </a:tc>
              </a:tr>
              <a:tr h="370840">
                <a:tc>
                  <a:txBody>
                    <a:bodyPr/>
                    <a:lstStyle/>
                    <a:p>
                      <a:r>
                        <a:rPr lang="en-US" sz="1100" dirty="0" smtClean="0"/>
                        <a:t>- </a:t>
                      </a:r>
                      <a:r>
                        <a:rPr lang="en-US" sz="1100" dirty="0" err="1" smtClean="0"/>
                        <a:t>firstName</a:t>
                      </a:r>
                      <a:r>
                        <a:rPr lang="en-US" sz="1100" dirty="0" smtClean="0"/>
                        <a:t>: String</a:t>
                      </a:r>
                    </a:p>
                    <a:p>
                      <a:r>
                        <a:rPr lang="en-US" sz="1100" dirty="0" smtClean="0"/>
                        <a:t>- </a:t>
                      </a:r>
                      <a:r>
                        <a:rPr lang="en-US" sz="1100" dirty="0" err="1" smtClean="0"/>
                        <a:t>lastName</a:t>
                      </a:r>
                      <a:r>
                        <a:rPr lang="en-US" sz="1100" dirty="0" smtClean="0"/>
                        <a:t>: String</a:t>
                      </a:r>
                    </a:p>
                    <a:p>
                      <a:pPr marL="0" indent="0">
                        <a:buFontTx/>
                        <a:buNone/>
                      </a:pPr>
                      <a:r>
                        <a:rPr lang="en-US" sz="1100" dirty="0" smtClean="0"/>
                        <a:t>- </a:t>
                      </a:r>
                      <a:r>
                        <a:rPr lang="en-US" sz="1100" dirty="0" err="1" smtClean="0"/>
                        <a:t>studentID</a:t>
                      </a:r>
                      <a:r>
                        <a:rPr lang="en-US" sz="1100" dirty="0" smtClean="0"/>
                        <a:t>: </a:t>
                      </a:r>
                      <a:r>
                        <a:rPr lang="en-US" sz="1100" dirty="0" err="1" smtClean="0"/>
                        <a:t>int</a:t>
                      </a:r>
                      <a:endParaRPr lang="en-US" sz="1100" dirty="0"/>
                    </a:p>
                  </a:txBody>
                  <a:tcPr/>
                </a:tc>
              </a:tr>
              <a:tr h="370840">
                <a:tc>
                  <a:txBody>
                    <a:bodyPr/>
                    <a:lstStyle/>
                    <a:p>
                      <a:r>
                        <a:rPr lang="en-US" sz="1100" dirty="0" smtClean="0"/>
                        <a:t>+ Student(String </a:t>
                      </a:r>
                      <a:r>
                        <a:rPr lang="en-US" sz="1100" dirty="0" err="1" smtClean="0"/>
                        <a:t>fName</a:t>
                      </a:r>
                      <a:r>
                        <a:rPr lang="en-US" sz="1100" dirty="0" smtClean="0"/>
                        <a:t>, String </a:t>
                      </a:r>
                      <a:r>
                        <a:rPr lang="en-US" sz="1100" dirty="0" err="1" smtClean="0"/>
                        <a:t>lName</a:t>
                      </a:r>
                      <a:r>
                        <a:rPr lang="en-US" sz="1100" dirty="0" smtClean="0"/>
                        <a:t>, </a:t>
                      </a:r>
                      <a:r>
                        <a:rPr lang="en-US" sz="1100" dirty="0" err="1" smtClean="0"/>
                        <a:t>int</a:t>
                      </a:r>
                      <a:r>
                        <a:rPr lang="en-US" sz="1100" dirty="0" smtClean="0"/>
                        <a:t> </a:t>
                      </a:r>
                      <a:r>
                        <a:rPr lang="en-US" sz="1100" dirty="0" err="1" smtClean="0"/>
                        <a:t>studentId</a:t>
                      </a:r>
                      <a:r>
                        <a:rPr lang="en-US" sz="1100" dirty="0" smtClean="0"/>
                        <a:t>)</a:t>
                      </a:r>
                    </a:p>
                    <a:p>
                      <a:r>
                        <a:rPr lang="en-US" sz="1100" dirty="0" smtClean="0"/>
                        <a:t>+ </a:t>
                      </a:r>
                      <a:r>
                        <a:rPr lang="en-US" sz="1100" dirty="0" err="1" smtClean="0"/>
                        <a:t>registerStudent</a:t>
                      </a:r>
                      <a:r>
                        <a:rPr lang="en-US" sz="1100" dirty="0" smtClean="0"/>
                        <a:t>(</a:t>
                      </a:r>
                      <a:r>
                        <a:rPr lang="en-US" sz="1100" dirty="0" err="1" smtClean="0"/>
                        <a:t>int</a:t>
                      </a:r>
                      <a:r>
                        <a:rPr lang="en-US" sz="1100" dirty="0" smtClean="0"/>
                        <a:t> </a:t>
                      </a:r>
                      <a:r>
                        <a:rPr lang="en-US" sz="1100" dirty="0" err="1" smtClean="0"/>
                        <a:t>studentId</a:t>
                      </a:r>
                      <a:r>
                        <a:rPr lang="en-US" sz="1100" dirty="0" smtClean="0"/>
                        <a:t>): Boolean</a:t>
                      </a:r>
                    </a:p>
                    <a:p>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64597064"/>
              </p:ext>
            </p:extLst>
          </p:nvPr>
        </p:nvGraphicFramePr>
        <p:xfrm>
          <a:off x="4235494" y="2674956"/>
          <a:ext cx="4567312" cy="3738880"/>
        </p:xfrm>
        <a:graphic>
          <a:graphicData uri="http://schemas.openxmlformats.org/drawingml/2006/table">
            <a:tbl>
              <a:tblPr firstRow="1" bandRow="1">
                <a:tableStyleId>{073A0DAA-6AF3-43AB-8588-CEC1D06C72B9}</a:tableStyleId>
              </a:tblPr>
              <a:tblGrid>
                <a:gridCol w="4567312"/>
              </a:tblGrid>
              <a:tr h="370840">
                <a:tc>
                  <a:txBody>
                    <a:bodyPr/>
                    <a:lstStyle/>
                    <a:p>
                      <a:r>
                        <a:rPr lang="en-US" sz="1100" dirty="0" smtClean="0"/>
                        <a:t>INTERNSHIP</a:t>
                      </a:r>
                      <a:endParaRPr lang="en-US" sz="1100" dirty="0"/>
                    </a:p>
                  </a:txBody>
                  <a:tcPr/>
                </a:tc>
              </a:tr>
              <a:tr h="370840">
                <a:tc>
                  <a:txBody>
                    <a:bodyPr/>
                    <a:lstStyle/>
                    <a:p>
                      <a:r>
                        <a:rPr lang="en-US" sz="1100" dirty="0" smtClean="0"/>
                        <a:t>- </a:t>
                      </a:r>
                      <a:r>
                        <a:rPr lang="en-US" sz="1100" dirty="0" err="1" smtClean="0"/>
                        <a:t>internshipId</a:t>
                      </a:r>
                      <a:r>
                        <a:rPr lang="en-US" sz="1100" dirty="0" smtClean="0"/>
                        <a:t>: </a:t>
                      </a:r>
                      <a:r>
                        <a:rPr lang="en-US" sz="1100" dirty="0" err="1" smtClean="0"/>
                        <a:t>int</a:t>
                      </a:r>
                      <a:endParaRPr lang="en-US" sz="1100" dirty="0" smtClean="0"/>
                    </a:p>
                    <a:p>
                      <a:r>
                        <a:rPr lang="en-US" sz="1100" dirty="0" smtClean="0"/>
                        <a:t>- </a:t>
                      </a:r>
                      <a:r>
                        <a:rPr lang="en-US" sz="1100" dirty="0" err="1" smtClean="0"/>
                        <a:t>studentId</a:t>
                      </a:r>
                      <a:r>
                        <a:rPr lang="en-US" sz="1100" dirty="0" smtClean="0"/>
                        <a:t>: </a:t>
                      </a:r>
                      <a:r>
                        <a:rPr lang="en-US" sz="1100" dirty="0" err="1" smtClean="0"/>
                        <a:t>int</a:t>
                      </a:r>
                      <a:endParaRPr lang="en-US" sz="1100" dirty="0" smtClean="0"/>
                    </a:p>
                    <a:p>
                      <a:r>
                        <a:rPr lang="en-US" sz="1100" dirty="0" smtClean="0"/>
                        <a:t>- </a:t>
                      </a:r>
                      <a:r>
                        <a:rPr lang="en-US" sz="1100" dirty="0" err="1" smtClean="0"/>
                        <a:t>internshipStatus</a:t>
                      </a:r>
                      <a:r>
                        <a:rPr lang="en-US" sz="1100" dirty="0" smtClean="0"/>
                        <a:t>: </a:t>
                      </a:r>
                      <a:r>
                        <a:rPr lang="en-US" sz="1100" dirty="0" err="1" smtClean="0"/>
                        <a:t>int</a:t>
                      </a:r>
                      <a:endParaRPr lang="en-US" sz="1100" dirty="0" smtClean="0"/>
                    </a:p>
                    <a:p>
                      <a:r>
                        <a:rPr lang="en-US" sz="1100" dirty="0" smtClean="0"/>
                        <a:t>- company: String</a:t>
                      </a:r>
                    </a:p>
                    <a:p>
                      <a:r>
                        <a:rPr lang="en-US" sz="1100" dirty="0" smtClean="0"/>
                        <a:t>- supervisor: String</a:t>
                      </a:r>
                    </a:p>
                    <a:p>
                      <a:r>
                        <a:rPr lang="en-US" sz="1100" dirty="0" smtClean="0"/>
                        <a:t>- </a:t>
                      </a:r>
                      <a:r>
                        <a:rPr lang="en-US" sz="1100" dirty="0" err="1" smtClean="0"/>
                        <a:t>startDate</a:t>
                      </a:r>
                      <a:r>
                        <a:rPr lang="en-US" sz="1100" dirty="0" smtClean="0"/>
                        <a:t>: Date</a:t>
                      </a:r>
                    </a:p>
                    <a:p>
                      <a:r>
                        <a:rPr lang="en-US" sz="1100" dirty="0" smtClean="0"/>
                        <a:t>- </a:t>
                      </a:r>
                      <a:r>
                        <a:rPr lang="en-US" sz="1100" dirty="0" err="1" smtClean="0"/>
                        <a:t>endDate</a:t>
                      </a:r>
                      <a:r>
                        <a:rPr lang="en-US" sz="1100" dirty="0" smtClean="0"/>
                        <a:t>: Date</a:t>
                      </a:r>
                    </a:p>
                    <a:p>
                      <a:r>
                        <a:rPr lang="en-US" sz="1100" dirty="0" smtClean="0"/>
                        <a:t>-</a:t>
                      </a:r>
                      <a:r>
                        <a:rPr lang="en-US" sz="1100" baseline="0" dirty="0" smtClean="0"/>
                        <a:t> </a:t>
                      </a:r>
                      <a:r>
                        <a:rPr lang="en-US" sz="1100" baseline="0" dirty="0" err="1" smtClean="0"/>
                        <a:t>s</a:t>
                      </a:r>
                      <a:r>
                        <a:rPr lang="en-US" sz="1100" dirty="0" err="1" smtClean="0"/>
                        <a:t>tudentMotivation</a:t>
                      </a:r>
                      <a:r>
                        <a:rPr lang="en-US" sz="1100" dirty="0" smtClean="0"/>
                        <a:t>: String</a:t>
                      </a:r>
                    </a:p>
                    <a:p>
                      <a:r>
                        <a:rPr lang="en-US" sz="1100" dirty="0" smtClean="0"/>
                        <a:t>- </a:t>
                      </a:r>
                      <a:r>
                        <a:rPr lang="en-US" sz="1100" dirty="0" err="1" smtClean="0"/>
                        <a:t>jobDescription</a:t>
                      </a:r>
                      <a:r>
                        <a:rPr lang="en-US" sz="1100" dirty="0" smtClean="0"/>
                        <a:t>: String</a:t>
                      </a:r>
                    </a:p>
                    <a:p>
                      <a:r>
                        <a:rPr lang="en-US" sz="1100" dirty="0" smtClean="0"/>
                        <a:t>- </a:t>
                      </a:r>
                      <a:r>
                        <a:rPr lang="en-US" sz="1100" dirty="0" err="1" smtClean="0"/>
                        <a:t>fileNameAgreement</a:t>
                      </a:r>
                      <a:r>
                        <a:rPr lang="en-US" sz="1100" dirty="0" smtClean="0"/>
                        <a:t>: String</a:t>
                      </a:r>
                    </a:p>
                    <a:p>
                      <a:r>
                        <a:rPr lang="en-US" sz="1100" dirty="0" smtClean="0"/>
                        <a:t>- </a:t>
                      </a:r>
                      <a:r>
                        <a:rPr lang="en-US" sz="1100" dirty="0" err="1" smtClean="0"/>
                        <a:t>fileNameReport</a:t>
                      </a:r>
                      <a:r>
                        <a:rPr lang="en-US" sz="1100" dirty="0" smtClean="0"/>
                        <a:t>: String</a:t>
                      </a:r>
                    </a:p>
                    <a:p>
                      <a:r>
                        <a:rPr lang="en-US" sz="1100" dirty="0" smtClean="0"/>
                        <a:t>- </a:t>
                      </a:r>
                      <a:r>
                        <a:rPr lang="en-US" sz="1100" dirty="0" err="1" smtClean="0"/>
                        <a:t>fileNameJobCertificate</a:t>
                      </a:r>
                      <a:r>
                        <a:rPr lang="en-US" sz="1100" dirty="0" smtClean="0"/>
                        <a:t>: String</a:t>
                      </a:r>
                      <a:endParaRPr lang="en-US" sz="1100" dirty="0"/>
                    </a:p>
                  </a:txBody>
                  <a:tcPr/>
                </a:tc>
              </a:tr>
              <a:tr h="370840">
                <a:tc>
                  <a:txBody>
                    <a:bodyPr/>
                    <a:lstStyle/>
                    <a:p>
                      <a:r>
                        <a:rPr lang="en-US" sz="1100" dirty="0" smtClean="0"/>
                        <a:t>+ Internship(</a:t>
                      </a:r>
                      <a:r>
                        <a:rPr lang="en-US" sz="1100" dirty="0" err="1" smtClean="0"/>
                        <a:t>int</a:t>
                      </a:r>
                      <a:r>
                        <a:rPr lang="en-US" sz="1100" dirty="0" smtClean="0"/>
                        <a:t> </a:t>
                      </a:r>
                      <a:r>
                        <a:rPr lang="en-US" sz="1100" dirty="0" err="1" smtClean="0"/>
                        <a:t>studentId</a:t>
                      </a:r>
                      <a:r>
                        <a:rPr lang="en-US" sz="1100" dirty="0" smtClean="0"/>
                        <a:t>)</a:t>
                      </a:r>
                    </a:p>
                    <a:p>
                      <a:r>
                        <a:rPr lang="en-US" sz="1100" dirty="0" smtClean="0"/>
                        <a:t>+ </a:t>
                      </a:r>
                      <a:r>
                        <a:rPr lang="en-US" sz="1100" dirty="0" err="1" smtClean="0"/>
                        <a:t>updateStatus</a:t>
                      </a:r>
                      <a:r>
                        <a:rPr lang="en-US" sz="1100" dirty="0" smtClean="0"/>
                        <a:t>(</a:t>
                      </a:r>
                      <a:r>
                        <a:rPr lang="en-US" sz="1100" dirty="0" err="1" smtClean="0"/>
                        <a:t>int</a:t>
                      </a:r>
                      <a:r>
                        <a:rPr lang="en-US" sz="1100" dirty="0" smtClean="0"/>
                        <a:t> </a:t>
                      </a:r>
                      <a:r>
                        <a:rPr lang="en-US" sz="1100" dirty="0" err="1" smtClean="0"/>
                        <a:t>internshipId</a:t>
                      </a:r>
                      <a:r>
                        <a:rPr lang="en-US" sz="1100" dirty="0" smtClean="0"/>
                        <a:t>,</a:t>
                      </a:r>
                      <a:r>
                        <a:rPr lang="en-US" sz="1100" baseline="0" dirty="0" smtClean="0"/>
                        <a:t> </a:t>
                      </a:r>
                      <a:r>
                        <a:rPr lang="en-US" sz="1100" dirty="0" err="1" smtClean="0"/>
                        <a:t>int</a:t>
                      </a:r>
                      <a:r>
                        <a:rPr lang="en-US" sz="1100" dirty="0" smtClean="0"/>
                        <a:t> status): Boolean</a:t>
                      </a:r>
                    </a:p>
                    <a:p>
                      <a:r>
                        <a:rPr lang="en-US" sz="1100" dirty="0" smtClean="0"/>
                        <a:t>+ </a:t>
                      </a:r>
                      <a:r>
                        <a:rPr lang="en-US" sz="1100" dirty="0" err="1" smtClean="0"/>
                        <a:t>getInternships</a:t>
                      </a:r>
                      <a:r>
                        <a:rPr lang="en-US" sz="1100" dirty="0" smtClean="0"/>
                        <a:t>(</a:t>
                      </a:r>
                      <a:r>
                        <a:rPr lang="en-US" sz="1100" dirty="0" err="1" smtClean="0"/>
                        <a:t>int</a:t>
                      </a:r>
                      <a:r>
                        <a:rPr lang="en-US" sz="1100" dirty="0" smtClean="0"/>
                        <a:t> </a:t>
                      </a:r>
                      <a:r>
                        <a:rPr lang="en-US" sz="1100" dirty="0" err="1" smtClean="0"/>
                        <a:t>studentId</a:t>
                      </a:r>
                      <a:r>
                        <a:rPr lang="en-US" sz="1100" dirty="0" smtClean="0"/>
                        <a:t>): Internship[]</a:t>
                      </a:r>
                    </a:p>
                    <a:p>
                      <a:r>
                        <a:rPr lang="en-US" sz="1100" dirty="0" smtClean="0"/>
                        <a:t>+ </a:t>
                      </a:r>
                      <a:r>
                        <a:rPr lang="en-US" sz="1100" dirty="0" err="1" smtClean="0"/>
                        <a:t>generateAgreement</a:t>
                      </a:r>
                      <a:r>
                        <a:rPr lang="en-US" sz="1100" dirty="0" smtClean="0"/>
                        <a:t>(</a:t>
                      </a:r>
                      <a:r>
                        <a:rPr lang="en-US" sz="1100" dirty="0" err="1" smtClean="0"/>
                        <a:t>int</a:t>
                      </a:r>
                      <a:r>
                        <a:rPr lang="en-US" sz="1100" dirty="0" smtClean="0"/>
                        <a:t> </a:t>
                      </a:r>
                      <a:r>
                        <a:rPr lang="en-US" sz="1100" dirty="0" err="1" smtClean="0"/>
                        <a:t>internshipId</a:t>
                      </a:r>
                      <a:r>
                        <a:rPr lang="en-US" sz="1100" dirty="0" smtClean="0"/>
                        <a:t>):</a:t>
                      </a:r>
                      <a:r>
                        <a:rPr lang="en-US" sz="1100" baseline="0" dirty="0" smtClean="0"/>
                        <a:t> String </a:t>
                      </a:r>
                      <a:r>
                        <a:rPr lang="en-US" sz="1100" baseline="0" dirty="0" err="1" smtClean="0"/>
                        <a:t>fileName</a:t>
                      </a:r>
                      <a:endParaRPr lang="en-US" sz="1100" dirty="0" smtClean="0"/>
                    </a:p>
                    <a:p>
                      <a:r>
                        <a:rPr lang="en-US" sz="1100" dirty="0" smtClean="0"/>
                        <a:t>+ </a:t>
                      </a:r>
                      <a:r>
                        <a:rPr lang="en-US" sz="1100" dirty="0" err="1" smtClean="0"/>
                        <a:t>uploadReport</a:t>
                      </a:r>
                      <a:r>
                        <a:rPr lang="en-US" sz="1100" dirty="0" smtClean="0"/>
                        <a:t>(</a:t>
                      </a:r>
                      <a:r>
                        <a:rPr lang="en-US" sz="1100" dirty="0" err="1" smtClean="0"/>
                        <a:t>int</a:t>
                      </a:r>
                      <a:r>
                        <a:rPr lang="en-US" sz="1100" dirty="0" smtClean="0"/>
                        <a:t> </a:t>
                      </a:r>
                      <a:r>
                        <a:rPr lang="en-US" sz="1100" dirty="0" err="1" smtClean="0"/>
                        <a:t>internshipId</a:t>
                      </a:r>
                      <a:r>
                        <a:rPr lang="en-US" sz="1100" dirty="0" smtClean="0"/>
                        <a:t>,</a:t>
                      </a:r>
                      <a:r>
                        <a:rPr lang="en-US" sz="1100" baseline="0" dirty="0" smtClean="0"/>
                        <a:t> String </a:t>
                      </a:r>
                      <a:r>
                        <a:rPr lang="en-US" sz="1100" baseline="0" dirty="0" err="1" smtClean="0"/>
                        <a:t>fileName</a:t>
                      </a:r>
                      <a:r>
                        <a:rPr lang="en-US" sz="1100" dirty="0" smtClean="0"/>
                        <a:t>): Boolean</a:t>
                      </a:r>
                    </a:p>
                    <a:p>
                      <a:r>
                        <a:rPr lang="en-US" sz="1100" dirty="0" smtClean="0"/>
                        <a:t>+ </a:t>
                      </a:r>
                      <a:r>
                        <a:rPr lang="en-US" sz="1100" dirty="0" err="1" smtClean="0"/>
                        <a:t>uploadJobCertificate</a:t>
                      </a:r>
                      <a:r>
                        <a:rPr lang="en-US" sz="1100" dirty="0" smtClean="0"/>
                        <a:t>(</a:t>
                      </a:r>
                      <a:r>
                        <a:rPr lang="en-US" sz="1100" dirty="0" err="1" smtClean="0"/>
                        <a:t>int</a:t>
                      </a:r>
                      <a:r>
                        <a:rPr lang="en-US" sz="1100" dirty="0" smtClean="0"/>
                        <a:t> </a:t>
                      </a:r>
                      <a:r>
                        <a:rPr lang="en-US" sz="1100" dirty="0" err="1" smtClean="0"/>
                        <a:t>internshipId</a:t>
                      </a:r>
                      <a:r>
                        <a:rPr lang="en-US" sz="1100" dirty="0" smtClean="0"/>
                        <a:t>,</a:t>
                      </a:r>
                      <a:r>
                        <a:rPr lang="en-US" sz="1100" baseline="0" dirty="0" smtClean="0"/>
                        <a:t> String </a:t>
                      </a:r>
                      <a:r>
                        <a:rPr lang="en-US" sz="1100" baseline="0" dirty="0" err="1" smtClean="0"/>
                        <a:t>fileName</a:t>
                      </a:r>
                      <a:r>
                        <a:rPr lang="en-US" sz="1100" dirty="0" smtClean="0"/>
                        <a:t>): Boolean</a:t>
                      </a:r>
                    </a:p>
                    <a:p>
                      <a:endParaRPr lang="en-US" sz="1100" dirty="0"/>
                    </a:p>
                  </a:txBody>
                  <a:tcPr/>
                </a:tc>
              </a:tr>
            </a:tbl>
          </a:graphicData>
        </a:graphic>
      </p:graphicFrame>
      <p:sp>
        <p:nvSpPr>
          <p:cNvPr id="9" name="TextBox 8"/>
          <p:cNvSpPr txBox="1"/>
          <p:nvPr/>
        </p:nvSpPr>
        <p:spPr>
          <a:xfrm>
            <a:off x="457200" y="809835"/>
            <a:ext cx="7177380" cy="1477328"/>
          </a:xfrm>
          <a:prstGeom prst="rect">
            <a:avLst/>
          </a:prstGeom>
          <a:solidFill>
            <a:schemeClr val="bg1"/>
          </a:solidFill>
          <a:ln>
            <a:solidFill>
              <a:schemeClr val="tx1"/>
            </a:solidFill>
          </a:ln>
        </p:spPr>
        <p:txBody>
          <a:bodyPr wrap="square" rtlCol="0">
            <a:spAutoFit/>
          </a:bodyPr>
          <a:lstStyle/>
          <a:p>
            <a:r>
              <a:rPr lang="en-US" sz="1000" dirty="0" smtClean="0"/>
              <a:t>After you start implementing your app you will need to update your design by adding/removing classes, adding/removing attributes, </a:t>
            </a:r>
            <a:r>
              <a:rPr lang="en-US" sz="1000" dirty="0" err="1" smtClean="0"/>
              <a:t>etc</a:t>
            </a:r>
            <a:r>
              <a:rPr lang="en-US" sz="1000" dirty="0" smtClean="0"/>
              <a:t>… Once you reach a stable design, you should properly document your UML Class Diagrams:</a:t>
            </a:r>
          </a:p>
          <a:p>
            <a:endParaRPr lang="en-US" sz="1000" dirty="0" smtClean="0"/>
          </a:p>
          <a:p>
            <a:pPr marL="171450" indent="-171450">
              <a:buFont typeface="Arial" panose="020B0604020202020204" pitchFamily="34" charset="0"/>
              <a:buChar char="•"/>
            </a:pPr>
            <a:r>
              <a:rPr lang="en-US" sz="1000" dirty="0" smtClean="0"/>
              <a:t>use (+) and (-) signs to identify public and private elements</a:t>
            </a:r>
          </a:p>
          <a:p>
            <a:pPr marL="171450" indent="-171450">
              <a:buFont typeface="Arial" panose="020B0604020202020204" pitchFamily="34" charset="0"/>
              <a:buChar char="•"/>
            </a:pPr>
            <a:r>
              <a:rPr lang="en-US" sz="1000" dirty="0"/>
              <a:t>d</a:t>
            </a:r>
            <a:r>
              <a:rPr lang="en-US" sz="1000" dirty="0" smtClean="0"/>
              <a:t>efine attributes’ data types</a:t>
            </a:r>
          </a:p>
          <a:p>
            <a:pPr marL="171450" indent="-171450">
              <a:buFont typeface="Arial" panose="020B0604020202020204" pitchFamily="34" charset="0"/>
              <a:buChar char="•"/>
            </a:pPr>
            <a:r>
              <a:rPr lang="en-US" sz="1000" dirty="0"/>
              <a:t>d</a:t>
            </a:r>
            <a:r>
              <a:rPr lang="en-US" sz="1000" dirty="0" smtClean="0"/>
              <a:t>efine return values (data types) of methods</a:t>
            </a:r>
          </a:p>
          <a:p>
            <a:pPr marL="171450" indent="-171450">
              <a:buFont typeface="Arial" panose="020B0604020202020204" pitchFamily="34" charset="0"/>
              <a:buChar char="•"/>
            </a:pPr>
            <a:r>
              <a:rPr lang="en-US" sz="1000" dirty="0"/>
              <a:t>d</a:t>
            </a:r>
            <a:r>
              <a:rPr lang="en-US" sz="1000" dirty="0" smtClean="0"/>
              <a:t>efine method parameters</a:t>
            </a:r>
          </a:p>
          <a:p>
            <a:endParaRPr lang="en-US" sz="1000" dirty="0" smtClean="0"/>
          </a:p>
          <a:p>
            <a:r>
              <a:rPr lang="en-US" sz="1000" dirty="0" smtClean="0"/>
              <a:t>See diagrams below. All Classes in your application should be documented.</a:t>
            </a:r>
            <a:endParaRPr lang="en-US" sz="1000" dirty="0" smtClean="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735862888"/>
              </p:ext>
            </p:extLst>
          </p:nvPr>
        </p:nvGraphicFramePr>
        <p:xfrm>
          <a:off x="279776" y="4618960"/>
          <a:ext cx="2722728" cy="1168400"/>
        </p:xfrm>
        <a:graphic>
          <a:graphicData uri="http://schemas.openxmlformats.org/drawingml/2006/table">
            <a:tbl>
              <a:tblPr firstRow="1" bandRow="1">
                <a:tableStyleId>{073A0DAA-6AF3-43AB-8588-CEC1D06C72B9}</a:tableStyleId>
              </a:tblPr>
              <a:tblGrid>
                <a:gridCol w="2722728"/>
              </a:tblGrid>
              <a:tr h="370840">
                <a:tc>
                  <a:txBody>
                    <a:bodyPr/>
                    <a:lstStyle/>
                    <a:p>
                      <a:r>
                        <a:rPr lang="en-US" sz="1100" dirty="0" smtClean="0"/>
                        <a:t>MYAPP</a:t>
                      </a:r>
                      <a:endParaRPr lang="en-US" sz="1100" dirty="0"/>
                    </a:p>
                  </a:txBody>
                  <a:tcPr/>
                </a:tc>
              </a:tr>
              <a:tr h="370840">
                <a:tc>
                  <a:txBody>
                    <a:bodyPr/>
                    <a:lstStyle/>
                    <a:p>
                      <a:endParaRPr lang="en-US" sz="1100" dirty="0"/>
                    </a:p>
                  </a:txBody>
                  <a:tcPr/>
                </a:tc>
              </a:tr>
              <a:tr h="370840">
                <a:tc>
                  <a:txBody>
                    <a:bodyPr/>
                    <a:lstStyle/>
                    <a:p>
                      <a:r>
                        <a:rPr lang="en-US" sz="1100" dirty="0" smtClean="0"/>
                        <a:t>+ </a:t>
                      </a:r>
                      <a:r>
                        <a:rPr lang="en-US" sz="1100" dirty="0" err="1" smtClean="0"/>
                        <a:t>MyApp</a:t>
                      </a:r>
                      <a:r>
                        <a:rPr lang="en-US" sz="1100" dirty="0" smtClean="0"/>
                        <a:t>()</a:t>
                      </a:r>
                    </a:p>
                    <a:p>
                      <a:r>
                        <a:rPr lang="en-US" sz="1100" dirty="0" smtClean="0"/>
                        <a:t>+ main()</a:t>
                      </a:r>
                      <a:endParaRPr lang="en-US" sz="1100" dirty="0"/>
                    </a:p>
                  </a:txBody>
                  <a:tcPr/>
                </a:tc>
              </a:tr>
            </a:tbl>
          </a:graphicData>
        </a:graphic>
      </p:graphicFrame>
    </p:spTree>
    <p:extLst>
      <p:ext uri="{BB962C8B-B14F-4D97-AF65-F5344CB8AC3E}">
        <p14:creationId xmlns:p14="http://schemas.microsoft.com/office/powerpoint/2010/main" val="170396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772"/>
            <a:ext cx="6999956" cy="902524"/>
          </a:xfrm>
        </p:spPr>
        <p:txBody>
          <a:bodyPr/>
          <a:lstStyle/>
          <a:p>
            <a:r>
              <a:rPr lang="en-US" dirty="0" smtClean="0"/>
              <a:t>Case: Next steps</a:t>
            </a:r>
            <a:endParaRPr lang="en-US" dirty="0"/>
          </a:p>
        </p:txBody>
      </p:sp>
      <p:sp>
        <p:nvSpPr>
          <p:cNvPr id="3" name="Content Placeholder 2"/>
          <p:cNvSpPr>
            <a:spLocks noGrp="1"/>
          </p:cNvSpPr>
          <p:nvPr>
            <p:ph idx="1"/>
          </p:nvPr>
        </p:nvSpPr>
        <p:spPr>
          <a:xfrm>
            <a:off x="238835" y="1087132"/>
            <a:ext cx="8413846" cy="4685873"/>
          </a:xfrm>
        </p:spPr>
        <p:txBody>
          <a:bodyPr/>
          <a:lstStyle/>
          <a:p>
            <a:r>
              <a:rPr lang="en-US" sz="2000" dirty="0" smtClean="0"/>
              <a:t>Create a first version of your design specifications</a:t>
            </a:r>
          </a:p>
          <a:p>
            <a:pPr lvl="1"/>
            <a:r>
              <a:rPr lang="en-US" sz="2000" dirty="0" smtClean="0"/>
              <a:t>General requirements, User-stories</a:t>
            </a:r>
          </a:p>
          <a:p>
            <a:pPr lvl="1"/>
            <a:r>
              <a:rPr lang="en-US" sz="2000" dirty="0" smtClean="0"/>
              <a:t>UML Class diagrams</a:t>
            </a:r>
          </a:p>
          <a:p>
            <a:r>
              <a:rPr lang="en-US" sz="2000" dirty="0" smtClean="0"/>
              <a:t>Plan the application architecture according to the model proposed in slide 1</a:t>
            </a:r>
          </a:p>
          <a:p>
            <a:r>
              <a:rPr lang="en-US" sz="2000" dirty="0" smtClean="0"/>
              <a:t>Start planning (sketching) the user interface</a:t>
            </a:r>
          </a:p>
          <a:p>
            <a:r>
              <a:rPr lang="en-US" sz="2000" dirty="0" smtClean="0"/>
              <a:t>Start implementing the Classes in java</a:t>
            </a:r>
          </a:p>
          <a:p>
            <a:r>
              <a:rPr lang="en-US" sz="2000" dirty="0" smtClean="0"/>
              <a:t>Design and implement the relational database using the UML Class diagram as a starting point</a:t>
            </a:r>
          </a:p>
          <a:p>
            <a:pPr lvl="1"/>
            <a:r>
              <a:rPr lang="en-US" sz="2000" dirty="0" smtClean="0"/>
              <a:t>Check separate PPT file about “App DB Design”</a:t>
            </a:r>
          </a:p>
          <a:p>
            <a:r>
              <a:rPr lang="en-US" sz="2000" dirty="0" smtClean="0"/>
              <a:t>As you keep creating your implementations you will realize that you will need to fix, change, and update your design. Keep iterating your design/implementation until you reach a stable solution</a:t>
            </a:r>
            <a:endParaRPr lang="en-US" sz="2000" dirty="0"/>
          </a:p>
        </p:txBody>
      </p:sp>
    </p:spTree>
    <p:extLst>
      <p:ext uri="{BB962C8B-B14F-4D97-AF65-F5344CB8AC3E}">
        <p14:creationId xmlns:p14="http://schemas.microsoft.com/office/powerpoint/2010/main" val="4024224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697" y="273924"/>
            <a:ext cx="6999956" cy="626828"/>
          </a:xfrm>
        </p:spPr>
        <p:txBody>
          <a:bodyPr/>
          <a:lstStyle/>
          <a:p>
            <a:r>
              <a:rPr lang="en-US" dirty="0" smtClean="0"/>
              <a:t>About OO software design</a:t>
            </a:r>
            <a:endParaRPr lang="en-US" dirty="0"/>
          </a:p>
        </p:txBody>
      </p:sp>
      <p:sp>
        <p:nvSpPr>
          <p:cNvPr id="4" name="Content Placeholder 2"/>
          <p:cNvSpPr>
            <a:spLocks noGrp="1"/>
          </p:cNvSpPr>
          <p:nvPr>
            <p:ph idx="1"/>
          </p:nvPr>
        </p:nvSpPr>
        <p:spPr>
          <a:xfrm>
            <a:off x="352697" y="1105470"/>
            <a:ext cx="8390709" cy="5152826"/>
          </a:xfrm>
        </p:spPr>
        <p:txBody>
          <a:bodyPr/>
          <a:lstStyle/>
          <a:p>
            <a:r>
              <a:rPr lang="en-US" dirty="0" smtClean="0"/>
              <a:t>This presentation provides a practical “top-down” approach to help you designing your project application</a:t>
            </a:r>
          </a:p>
          <a:p>
            <a:r>
              <a:rPr lang="en-US" dirty="0" smtClean="0"/>
              <a:t>OO software design is a large topic with many theoretical subjects</a:t>
            </a:r>
          </a:p>
          <a:p>
            <a:pPr lvl="1"/>
            <a:r>
              <a:rPr lang="en-US" dirty="0" smtClean="0"/>
              <a:t>Data structures, Software architectures, Design principles, Design patterns, UML (all diagram types: Class, Interaction, Activity, Sequence, Object, …)</a:t>
            </a:r>
          </a:p>
          <a:p>
            <a:pPr lvl="1"/>
            <a:r>
              <a:rPr lang="en-US" dirty="0" smtClean="0"/>
              <a:t>Typically, these subjects are </a:t>
            </a:r>
            <a:r>
              <a:rPr lang="en-US" dirty="0"/>
              <a:t>t</a:t>
            </a:r>
            <a:r>
              <a:rPr lang="en-US" dirty="0" smtClean="0"/>
              <a:t>aught under different courses in Software Engineering degrees </a:t>
            </a:r>
          </a:p>
          <a:p>
            <a:pPr lvl="1"/>
            <a:r>
              <a:rPr lang="en-US" dirty="0" smtClean="0"/>
              <a:t>Not in the scope of this course</a:t>
            </a:r>
          </a:p>
          <a:p>
            <a:r>
              <a:rPr lang="en-US" dirty="0" smtClean="0"/>
              <a:t>Related courses at Laurea</a:t>
            </a:r>
          </a:p>
          <a:p>
            <a:pPr lvl="1"/>
            <a:r>
              <a:rPr lang="en-US" dirty="0" err="1"/>
              <a:t>Ohjelmistotuotteen</a:t>
            </a:r>
            <a:r>
              <a:rPr lang="en-US" dirty="0"/>
              <a:t> </a:t>
            </a:r>
            <a:r>
              <a:rPr lang="en-US" dirty="0" err="1"/>
              <a:t>määrittely</a:t>
            </a:r>
            <a:r>
              <a:rPr lang="en-US" dirty="0"/>
              <a:t> ja </a:t>
            </a:r>
            <a:r>
              <a:rPr lang="en-US" dirty="0" err="1" smtClean="0"/>
              <a:t>suunnittelu</a:t>
            </a:r>
            <a:r>
              <a:rPr lang="en-US" dirty="0" smtClean="0"/>
              <a:t> (5cr) (</a:t>
            </a:r>
            <a:r>
              <a:rPr lang="en-US" dirty="0" err="1" smtClean="0"/>
              <a:t>Tikkurila</a:t>
            </a:r>
            <a:r>
              <a:rPr lang="en-US" dirty="0" smtClean="0"/>
              <a:t>)</a:t>
            </a:r>
          </a:p>
        </p:txBody>
      </p:sp>
    </p:spTree>
    <p:extLst>
      <p:ext uri="{BB962C8B-B14F-4D97-AF65-F5344CB8AC3E}">
        <p14:creationId xmlns:p14="http://schemas.microsoft.com/office/powerpoint/2010/main" val="3760754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2232299" y="546054"/>
            <a:ext cx="5311930" cy="5809444"/>
          </a:xfrm>
          <a:prstGeom prst="rect">
            <a:avLst/>
          </a:prstGeom>
          <a:solidFill>
            <a:schemeClr val="bg1"/>
          </a:solidFill>
          <a:ln>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351489" y="1947168"/>
            <a:ext cx="2040340" cy="3994247"/>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199089" y="1794769"/>
            <a:ext cx="2040340" cy="3850856"/>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046689" y="1642369"/>
            <a:ext cx="2040340" cy="3698456"/>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23" y="26199"/>
            <a:ext cx="8137892" cy="519855"/>
          </a:xfrm>
        </p:spPr>
        <p:txBody>
          <a:bodyPr>
            <a:normAutofit fontScale="90000"/>
          </a:bodyPr>
          <a:lstStyle/>
          <a:p>
            <a:r>
              <a:rPr lang="en-US" sz="2400" dirty="0" smtClean="0"/>
              <a:t>Proposed architecture for the course project - OO application</a:t>
            </a:r>
            <a:endParaRPr lang="en-US" sz="2400" dirty="0"/>
          </a:p>
        </p:txBody>
      </p:sp>
      <p:sp>
        <p:nvSpPr>
          <p:cNvPr id="4" name="Rectangle 3"/>
          <p:cNvSpPr/>
          <p:nvPr/>
        </p:nvSpPr>
        <p:spPr>
          <a:xfrm>
            <a:off x="2431083" y="1204920"/>
            <a:ext cx="2089178" cy="5059400"/>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436134" y="919579"/>
            <a:ext cx="1024568" cy="261610"/>
          </a:xfrm>
          <a:prstGeom prst="rect">
            <a:avLst/>
          </a:prstGeom>
          <a:noFill/>
        </p:spPr>
        <p:txBody>
          <a:bodyPr wrap="square" rtlCol="0">
            <a:spAutoFit/>
          </a:bodyPr>
          <a:lstStyle/>
          <a:p>
            <a:r>
              <a:rPr lang="en-US" sz="1100" dirty="0" smtClean="0"/>
              <a:t>MyApp.java</a:t>
            </a:r>
            <a:endParaRPr lang="en-US" sz="1100" dirty="0">
              <a:solidFill>
                <a:srgbClr val="FF0000"/>
              </a:solidFill>
            </a:endParaRPr>
          </a:p>
        </p:txBody>
      </p:sp>
      <p:sp>
        <p:nvSpPr>
          <p:cNvPr id="7" name="TextBox 6"/>
          <p:cNvSpPr txBox="1"/>
          <p:nvPr/>
        </p:nvSpPr>
        <p:spPr>
          <a:xfrm>
            <a:off x="2578298" y="5704774"/>
            <a:ext cx="1788994" cy="430887"/>
          </a:xfrm>
          <a:prstGeom prst="rect">
            <a:avLst/>
          </a:prstGeom>
          <a:solidFill>
            <a:schemeClr val="bg1"/>
          </a:solidFill>
          <a:ln>
            <a:solidFill>
              <a:schemeClr val="tx1"/>
            </a:solidFill>
          </a:ln>
        </p:spPr>
        <p:txBody>
          <a:bodyPr wrap="square" rtlCol="0">
            <a:spAutoFit/>
          </a:bodyPr>
          <a:lstStyle/>
          <a:p>
            <a:pPr algn="ctr"/>
            <a:r>
              <a:rPr lang="en-US" sz="1100" dirty="0"/>
              <a:t>p</a:t>
            </a:r>
            <a:r>
              <a:rPr lang="en-US" sz="1100" dirty="0" smtClean="0"/>
              <a:t>ublic void main()</a:t>
            </a:r>
          </a:p>
          <a:p>
            <a:pPr algn="ctr"/>
            <a:r>
              <a:rPr lang="en-US" sz="1100" dirty="0" smtClean="0"/>
              <a:t>(Starting the App)</a:t>
            </a:r>
          </a:p>
        </p:txBody>
      </p:sp>
      <p:sp>
        <p:nvSpPr>
          <p:cNvPr id="8" name="TextBox 7"/>
          <p:cNvSpPr txBox="1"/>
          <p:nvPr/>
        </p:nvSpPr>
        <p:spPr>
          <a:xfrm>
            <a:off x="2565779" y="1999630"/>
            <a:ext cx="1803068" cy="430887"/>
          </a:xfrm>
          <a:prstGeom prst="rect">
            <a:avLst/>
          </a:prstGeom>
          <a:solidFill>
            <a:schemeClr val="bg1"/>
          </a:solidFill>
          <a:ln>
            <a:solidFill>
              <a:schemeClr val="tx1"/>
            </a:solidFill>
          </a:ln>
        </p:spPr>
        <p:txBody>
          <a:bodyPr wrap="square" rtlCol="0">
            <a:spAutoFit/>
          </a:bodyPr>
          <a:lstStyle/>
          <a:p>
            <a:pPr algn="ctr"/>
            <a:r>
              <a:rPr lang="en-US" sz="1100" dirty="0" smtClean="0"/>
              <a:t>“Constructor” </a:t>
            </a:r>
            <a:r>
              <a:rPr lang="en-US" sz="1100" dirty="0" err="1" smtClean="0"/>
              <a:t>MyApp</a:t>
            </a:r>
            <a:r>
              <a:rPr lang="en-US" sz="1100" dirty="0" smtClean="0"/>
              <a:t>()</a:t>
            </a:r>
          </a:p>
          <a:p>
            <a:pPr algn="ctr"/>
            <a:endParaRPr lang="en-US" sz="1100" dirty="0">
              <a:solidFill>
                <a:srgbClr val="FF0000"/>
              </a:solidFill>
            </a:endParaRPr>
          </a:p>
        </p:txBody>
      </p:sp>
      <p:sp>
        <p:nvSpPr>
          <p:cNvPr id="9" name="TextBox 8"/>
          <p:cNvSpPr txBox="1"/>
          <p:nvPr/>
        </p:nvSpPr>
        <p:spPr>
          <a:xfrm>
            <a:off x="2566205" y="1319973"/>
            <a:ext cx="1801087" cy="600164"/>
          </a:xfrm>
          <a:prstGeom prst="rect">
            <a:avLst/>
          </a:prstGeom>
          <a:solidFill>
            <a:schemeClr val="bg1"/>
          </a:solidFill>
          <a:ln>
            <a:solidFill>
              <a:schemeClr val="tx1"/>
            </a:solidFill>
          </a:ln>
        </p:spPr>
        <p:txBody>
          <a:bodyPr wrap="square" rtlCol="0">
            <a:spAutoFit/>
          </a:bodyPr>
          <a:lstStyle/>
          <a:p>
            <a:pPr algn="ctr"/>
            <a:r>
              <a:rPr lang="en-US" sz="1100" dirty="0"/>
              <a:t>p</a:t>
            </a:r>
            <a:r>
              <a:rPr lang="en-US" sz="1100" dirty="0" smtClean="0"/>
              <a:t>rivate Class variables (global access within MyApp.java )</a:t>
            </a:r>
          </a:p>
        </p:txBody>
      </p:sp>
      <p:sp>
        <p:nvSpPr>
          <p:cNvPr id="10" name="TextBox 9"/>
          <p:cNvSpPr txBox="1"/>
          <p:nvPr/>
        </p:nvSpPr>
        <p:spPr>
          <a:xfrm>
            <a:off x="2578298" y="5147953"/>
            <a:ext cx="1788994" cy="430887"/>
          </a:xfrm>
          <a:prstGeom prst="rect">
            <a:avLst/>
          </a:prstGeom>
          <a:solidFill>
            <a:schemeClr val="bg1"/>
          </a:solidFill>
          <a:ln>
            <a:solidFill>
              <a:schemeClr val="tx1"/>
            </a:solidFill>
          </a:ln>
        </p:spPr>
        <p:txBody>
          <a:bodyPr wrap="square" rtlCol="0">
            <a:spAutoFit/>
          </a:bodyPr>
          <a:lstStyle/>
          <a:p>
            <a:pPr algn="ctr"/>
            <a:r>
              <a:rPr lang="en-US" sz="1100" dirty="0" smtClean="0"/>
              <a:t>Event Handlers</a:t>
            </a:r>
          </a:p>
          <a:p>
            <a:pPr algn="ctr"/>
            <a:r>
              <a:rPr lang="en-US" sz="1100" dirty="0" smtClean="0"/>
              <a:t>(Nested, inner classes)</a:t>
            </a:r>
          </a:p>
        </p:txBody>
      </p:sp>
      <p:sp>
        <p:nvSpPr>
          <p:cNvPr id="11" name="TextBox 10"/>
          <p:cNvSpPr txBox="1"/>
          <p:nvPr/>
        </p:nvSpPr>
        <p:spPr>
          <a:xfrm>
            <a:off x="2566205" y="2518816"/>
            <a:ext cx="1788994" cy="2462213"/>
          </a:xfrm>
          <a:prstGeom prst="rect">
            <a:avLst/>
          </a:prstGeom>
          <a:solidFill>
            <a:schemeClr val="bg1"/>
          </a:solidFill>
          <a:ln>
            <a:solidFill>
              <a:schemeClr val="tx1"/>
            </a:solidFill>
          </a:ln>
        </p:spPr>
        <p:txBody>
          <a:bodyPr wrap="square" rtlCol="0">
            <a:spAutoFit/>
          </a:bodyPr>
          <a:lstStyle/>
          <a:p>
            <a:pPr algn="ctr"/>
            <a:r>
              <a:rPr lang="en-US" sz="1100" u="sng" dirty="0"/>
              <a:t>p</a:t>
            </a:r>
            <a:r>
              <a:rPr lang="en-US" sz="1100" u="sng" dirty="0" smtClean="0"/>
              <a:t>rivate methods()</a:t>
            </a:r>
          </a:p>
          <a:p>
            <a:pPr algn="ctr"/>
            <a:endParaRPr lang="en-US" sz="1100" dirty="0"/>
          </a:p>
          <a:p>
            <a:pPr algn="ctr"/>
            <a:r>
              <a:rPr lang="en-US" sz="1100" dirty="0"/>
              <a:t>Calls to public methods of other Classes in the </a:t>
            </a:r>
            <a:r>
              <a:rPr lang="en-US" sz="1100" dirty="0" smtClean="0"/>
              <a:t>application</a:t>
            </a:r>
          </a:p>
          <a:p>
            <a:pPr algn="ctr"/>
            <a:endParaRPr lang="en-US" sz="1100" dirty="0"/>
          </a:p>
          <a:p>
            <a:pPr algn="ctr"/>
            <a:r>
              <a:rPr lang="en-US" sz="1100" dirty="0" smtClean="0"/>
              <a:t>Some other UI interaction with the user (Dialogs, Messages)</a:t>
            </a:r>
            <a:endParaRPr lang="en-US" sz="1100" dirty="0"/>
          </a:p>
          <a:p>
            <a:pPr algn="ctr"/>
            <a:endParaRPr lang="en-US" sz="1100" dirty="0" smtClean="0"/>
          </a:p>
          <a:p>
            <a:pPr algn="ctr"/>
            <a:r>
              <a:rPr lang="en-US" sz="1100" dirty="0" smtClean="0"/>
              <a:t>Providing reusable functionality to event handlers</a:t>
            </a:r>
            <a:endParaRPr lang="en-US" sz="1100" dirty="0" smtClean="0">
              <a:solidFill>
                <a:srgbClr val="FF0000"/>
              </a:solidFill>
            </a:endParaRPr>
          </a:p>
          <a:p>
            <a:pPr algn="ctr"/>
            <a:endParaRPr lang="en-US" sz="1100" dirty="0" smtClean="0"/>
          </a:p>
        </p:txBody>
      </p:sp>
      <p:sp>
        <p:nvSpPr>
          <p:cNvPr id="12" name="Rectangle 11"/>
          <p:cNvSpPr/>
          <p:nvPr/>
        </p:nvSpPr>
        <p:spPr>
          <a:xfrm>
            <a:off x="4894289" y="1337568"/>
            <a:ext cx="2040340" cy="3733215"/>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867709" y="1058329"/>
            <a:ext cx="1574034" cy="261610"/>
          </a:xfrm>
          <a:prstGeom prst="rect">
            <a:avLst/>
          </a:prstGeom>
          <a:noFill/>
        </p:spPr>
        <p:txBody>
          <a:bodyPr wrap="square" rtlCol="0">
            <a:spAutoFit/>
          </a:bodyPr>
          <a:lstStyle/>
          <a:p>
            <a:r>
              <a:rPr lang="en-US" sz="1100" dirty="0" smtClean="0"/>
              <a:t>SomeAppClass1.java</a:t>
            </a:r>
            <a:endParaRPr lang="en-US" sz="1100" dirty="0">
              <a:solidFill>
                <a:srgbClr val="FF0000"/>
              </a:solidFill>
            </a:endParaRPr>
          </a:p>
        </p:txBody>
      </p:sp>
      <p:sp>
        <p:nvSpPr>
          <p:cNvPr id="15" name="TextBox 14"/>
          <p:cNvSpPr txBox="1"/>
          <p:nvPr/>
        </p:nvSpPr>
        <p:spPr>
          <a:xfrm>
            <a:off x="4997781" y="2125948"/>
            <a:ext cx="1788994" cy="430887"/>
          </a:xfrm>
          <a:prstGeom prst="rect">
            <a:avLst/>
          </a:prstGeom>
          <a:solidFill>
            <a:schemeClr val="bg1"/>
          </a:solidFill>
          <a:ln>
            <a:solidFill>
              <a:schemeClr val="tx1"/>
            </a:solidFill>
          </a:ln>
        </p:spPr>
        <p:txBody>
          <a:bodyPr wrap="square" rtlCol="0">
            <a:spAutoFit/>
          </a:bodyPr>
          <a:lstStyle/>
          <a:p>
            <a:pPr algn="ctr"/>
            <a:r>
              <a:rPr lang="en-US" sz="1100" dirty="0" smtClean="0"/>
              <a:t>“Constructor” SomeAppClass1()</a:t>
            </a:r>
          </a:p>
        </p:txBody>
      </p:sp>
      <p:sp>
        <p:nvSpPr>
          <p:cNvPr id="16" name="TextBox 15"/>
          <p:cNvSpPr txBox="1"/>
          <p:nvPr/>
        </p:nvSpPr>
        <p:spPr>
          <a:xfrm>
            <a:off x="4997781" y="1445075"/>
            <a:ext cx="1801087" cy="261610"/>
          </a:xfrm>
          <a:prstGeom prst="rect">
            <a:avLst/>
          </a:prstGeom>
          <a:solidFill>
            <a:schemeClr val="bg1"/>
          </a:solidFill>
          <a:ln>
            <a:solidFill>
              <a:schemeClr val="tx1"/>
            </a:solidFill>
          </a:ln>
        </p:spPr>
        <p:txBody>
          <a:bodyPr wrap="square" rtlCol="0">
            <a:spAutoFit/>
          </a:bodyPr>
          <a:lstStyle/>
          <a:p>
            <a:pPr algn="ctr"/>
            <a:r>
              <a:rPr lang="en-US" sz="1100" dirty="0"/>
              <a:t>p</a:t>
            </a:r>
            <a:r>
              <a:rPr lang="en-US" sz="1100" dirty="0" smtClean="0"/>
              <a:t>rivate Class variables</a:t>
            </a:r>
          </a:p>
        </p:txBody>
      </p:sp>
      <p:sp>
        <p:nvSpPr>
          <p:cNvPr id="18" name="TextBox 17"/>
          <p:cNvSpPr txBox="1"/>
          <p:nvPr/>
        </p:nvSpPr>
        <p:spPr>
          <a:xfrm>
            <a:off x="4997781" y="2643913"/>
            <a:ext cx="1788994" cy="1615827"/>
          </a:xfrm>
          <a:prstGeom prst="rect">
            <a:avLst/>
          </a:prstGeom>
          <a:solidFill>
            <a:schemeClr val="bg1"/>
          </a:solidFill>
          <a:ln>
            <a:solidFill>
              <a:schemeClr val="tx1"/>
            </a:solidFill>
          </a:ln>
        </p:spPr>
        <p:txBody>
          <a:bodyPr wrap="square" rtlCol="0">
            <a:spAutoFit/>
          </a:bodyPr>
          <a:lstStyle/>
          <a:p>
            <a:pPr algn="ctr"/>
            <a:r>
              <a:rPr lang="en-US" sz="1100" u="sng" dirty="0" smtClean="0"/>
              <a:t>public methods()</a:t>
            </a:r>
          </a:p>
          <a:p>
            <a:pPr algn="ctr"/>
            <a:endParaRPr lang="en-US" sz="1100" dirty="0"/>
          </a:p>
          <a:p>
            <a:pPr algn="ctr"/>
            <a:r>
              <a:rPr lang="en-US" sz="1100" dirty="0" smtClean="0"/>
              <a:t>Setting object data</a:t>
            </a:r>
          </a:p>
          <a:p>
            <a:pPr algn="ctr"/>
            <a:endParaRPr lang="en-US" sz="1100" dirty="0"/>
          </a:p>
          <a:p>
            <a:pPr algn="ctr"/>
            <a:r>
              <a:rPr lang="en-US" sz="1100" dirty="0" smtClean="0"/>
              <a:t>Getting object data</a:t>
            </a:r>
          </a:p>
          <a:p>
            <a:pPr algn="ctr"/>
            <a:endParaRPr lang="en-US" sz="1100" dirty="0"/>
          </a:p>
          <a:p>
            <a:pPr algn="ctr"/>
            <a:r>
              <a:rPr lang="en-US" sz="1100" dirty="0" smtClean="0"/>
              <a:t>Doing some other operations on objects</a:t>
            </a:r>
          </a:p>
          <a:p>
            <a:pPr algn="ctr"/>
            <a:endParaRPr lang="en-US" sz="1100" dirty="0">
              <a:solidFill>
                <a:srgbClr val="FF0000"/>
              </a:solidFill>
            </a:endParaRPr>
          </a:p>
        </p:txBody>
      </p:sp>
      <p:sp>
        <p:nvSpPr>
          <p:cNvPr id="19" name="TextBox 18"/>
          <p:cNvSpPr txBox="1"/>
          <p:nvPr/>
        </p:nvSpPr>
        <p:spPr>
          <a:xfrm>
            <a:off x="5000055" y="1761251"/>
            <a:ext cx="1801087" cy="261610"/>
          </a:xfrm>
          <a:prstGeom prst="rect">
            <a:avLst/>
          </a:prstGeom>
          <a:solidFill>
            <a:schemeClr val="bg1"/>
          </a:solidFill>
          <a:ln>
            <a:solidFill>
              <a:schemeClr val="tx1"/>
            </a:solidFill>
          </a:ln>
        </p:spPr>
        <p:txBody>
          <a:bodyPr wrap="square" rtlCol="0">
            <a:spAutoFit/>
          </a:bodyPr>
          <a:lstStyle/>
          <a:p>
            <a:pPr algn="ctr"/>
            <a:r>
              <a:rPr lang="en-US" sz="1100" dirty="0"/>
              <a:t>p</a:t>
            </a:r>
            <a:r>
              <a:rPr lang="en-US" sz="1100" dirty="0" smtClean="0"/>
              <a:t>rivate instance variables</a:t>
            </a:r>
          </a:p>
        </p:txBody>
      </p:sp>
      <p:sp>
        <p:nvSpPr>
          <p:cNvPr id="23" name="TextBox 22"/>
          <p:cNvSpPr txBox="1"/>
          <p:nvPr/>
        </p:nvSpPr>
        <p:spPr>
          <a:xfrm>
            <a:off x="5817795" y="5099198"/>
            <a:ext cx="1574034" cy="230832"/>
          </a:xfrm>
          <a:prstGeom prst="rect">
            <a:avLst/>
          </a:prstGeom>
          <a:noFill/>
        </p:spPr>
        <p:txBody>
          <a:bodyPr wrap="square" rtlCol="0">
            <a:spAutoFit/>
          </a:bodyPr>
          <a:lstStyle/>
          <a:p>
            <a:r>
              <a:rPr lang="en-US" sz="900" dirty="0" smtClean="0">
                <a:solidFill>
                  <a:schemeClr val="bg1">
                    <a:lumMod val="65000"/>
                  </a:schemeClr>
                </a:solidFill>
              </a:rPr>
              <a:t>SomeAppClass2.java</a:t>
            </a:r>
            <a:endParaRPr lang="en-US" sz="900" dirty="0">
              <a:solidFill>
                <a:schemeClr val="bg1">
                  <a:lumMod val="65000"/>
                </a:schemeClr>
              </a:solidFill>
            </a:endParaRPr>
          </a:p>
        </p:txBody>
      </p:sp>
      <p:sp>
        <p:nvSpPr>
          <p:cNvPr id="24" name="TextBox 23"/>
          <p:cNvSpPr txBox="1"/>
          <p:nvPr/>
        </p:nvSpPr>
        <p:spPr>
          <a:xfrm>
            <a:off x="6066859" y="5386379"/>
            <a:ext cx="1226524" cy="230832"/>
          </a:xfrm>
          <a:prstGeom prst="rect">
            <a:avLst/>
          </a:prstGeom>
          <a:noFill/>
        </p:spPr>
        <p:txBody>
          <a:bodyPr wrap="square" rtlCol="0">
            <a:spAutoFit/>
          </a:bodyPr>
          <a:lstStyle/>
          <a:p>
            <a:r>
              <a:rPr lang="en-US" sz="900" dirty="0" smtClean="0">
                <a:solidFill>
                  <a:schemeClr val="bg1">
                    <a:lumMod val="65000"/>
                  </a:schemeClr>
                </a:solidFill>
              </a:rPr>
              <a:t>SomeAppClass3.java</a:t>
            </a:r>
            <a:endParaRPr lang="en-US" sz="900" dirty="0">
              <a:solidFill>
                <a:schemeClr val="bg1">
                  <a:lumMod val="65000"/>
                </a:schemeClr>
              </a:solidFill>
            </a:endParaRPr>
          </a:p>
        </p:txBody>
      </p:sp>
      <p:sp>
        <p:nvSpPr>
          <p:cNvPr id="25" name="TextBox 24"/>
          <p:cNvSpPr txBox="1"/>
          <p:nvPr/>
        </p:nvSpPr>
        <p:spPr>
          <a:xfrm>
            <a:off x="6191963" y="5703196"/>
            <a:ext cx="1324970" cy="230832"/>
          </a:xfrm>
          <a:prstGeom prst="rect">
            <a:avLst/>
          </a:prstGeom>
          <a:noFill/>
        </p:spPr>
        <p:txBody>
          <a:bodyPr wrap="square" rtlCol="0">
            <a:spAutoFit/>
          </a:bodyPr>
          <a:lstStyle/>
          <a:p>
            <a:r>
              <a:rPr lang="en-US" sz="900" dirty="0" smtClean="0">
                <a:solidFill>
                  <a:schemeClr val="bg1">
                    <a:lumMod val="65000"/>
                  </a:schemeClr>
                </a:solidFill>
              </a:rPr>
              <a:t>SomeAppClassN.java</a:t>
            </a:r>
            <a:endParaRPr lang="en-US" sz="900" dirty="0">
              <a:solidFill>
                <a:schemeClr val="bg1">
                  <a:lumMod val="65000"/>
                </a:schemeClr>
              </a:solidFill>
            </a:endParaRPr>
          </a:p>
        </p:txBody>
      </p:sp>
      <p:sp>
        <p:nvSpPr>
          <p:cNvPr id="26" name="Rectangle 25"/>
          <p:cNvSpPr/>
          <p:nvPr/>
        </p:nvSpPr>
        <p:spPr>
          <a:xfrm>
            <a:off x="102860" y="2902656"/>
            <a:ext cx="1207546" cy="1084130"/>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94349" y="2955895"/>
            <a:ext cx="1024568" cy="923330"/>
          </a:xfrm>
          <a:prstGeom prst="rect">
            <a:avLst/>
          </a:prstGeom>
          <a:noFill/>
        </p:spPr>
        <p:txBody>
          <a:bodyPr wrap="square" rtlCol="0">
            <a:spAutoFit/>
          </a:bodyPr>
          <a:lstStyle/>
          <a:p>
            <a:pPr algn="ctr"/>
            <a:r>
              <a:rPr lang="en-US" sz="1600" dirty="0" err="1" smtClean="0"/>
              <a:t>MyApp</a:t>
            </a:r>
            <a:r>
              <a:rPr lang="en-US" sz="1600" dirty="0"/>
              <a:t> </a:t>
            </a:r>
            <a:r>
              <a:rPr lang="en-US" sz="1600" dirty="0" smtClean="0"/>
              <a:t>GUI</a:t>
            </a:r>
          </a:p>
          <a:p>
            <a:pPr algn="ctr"/>
            <a:endParaRPr lang="en-US" sz="1100" dirty="0" smtClean="0"/>
          </a:p>
          <a:p>
            <a:pPr algn="ctr"/>
            <a:r>
              <a:rPr lang="en-US" sz="1100" dirty="0" smtClean="0"/>
              <a:t>(Main screen)</a:t>
            </a:r>
          </a:p>
        </p:txBody>
      </p:sp>
      <p:cxnSp>
        <p:nvCxnSpPr>
          <p:cNvPr id="28" name="Straight Arrow Connector 27"/>
          <p:cNvCxnSpPr>
            <a:stCxn id="8" idx="1"/>
          </p:cNvCxnSpPr>
          <p:nvPr/>
        </p:nvCxnSpPr>
        <p:spPr>
          <a:xfrm flipH="1">
            <a:off x="1364361" y="2215074"/>
            <a:ext cx="1201418" cy="891790"/>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119117" y="3547136"/>
            <a:ext cx="1637598" cy="1782894"/>
          </a:xfrm>
          <a:prstGeom prst="straightConnector1">
            <a:avLst/>
          </a:prstGeom>
          <a:ln w="3175">
            <a:solidFill>
              <a:schemeClr val="tx1"/>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4238497" y="4675351"/>
            <a:ext cx="0" cy="738369"/>
          </a:xfrm>
          <a:prstGeom prst="straightConnector1">
            <a:avLst/>
          </a:prstGeom>
          <a:ln w="3175">
            <a:solidFill>
              <a:schemeClr val="tx1"/>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156609" y="3650635"/>
            <a:ext cx="1042480" cy="0"/>
          </a:xfrm>
          <a:prstGeom prst="straightConnector1">
            <a:avLst/>
          </a:prstGeom>
          <a:ln w="3175">
            <a:solidFill>
              <a:schemeClr val="tx1"/>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4275083" y="2400323"/>
            <a:ext cx="870052" cy="798282"/>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42" name="Can 41"/>
          <p:cNvSpPr/>
          <p:nvPr/>
        </p:nvSpPr>
        <p:spPr>
          <a:xfrm>
            <a:off x="8332241" y="2910023"/>
            <a:ext cx="696035" cy="873483"/>
          </a:xfrm>
          <a:prstGeom prst="can">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8437870" y="3344388"/>
            <a:ext cx="512072" cy="338554"/>
          </a:xfrm>
          <a:prstGeom prst="rect">
            <a:avLst/>
          </a:prstGeom>
          <a:noFill/>
        </p:spPr>
        <p:txBody>
          <a:bodyPr wrap="square" rtlCol="0">
            <a:spAutoFit/>
          </a:bodyPr>
          <a:lstStyle/>
          <a:p>
            <a:pPr algn="ctr"/>
            <a:r>
              <a:rPr lang="en-US" sz="1600" dirty="0" smtClean="0"/>
              <a:t>DB</a:t>
            </a:r>
          </a:p>
        </p:txBody>
      </p:sp>
      <p:cxnSp>
        <p:nvCxnSpPr>
          <p:cNvPr id="44" name="Straight Arrow Connector 43"/>
          <p:cNvCxnSpPr/>
          <p:nvPr/>
        </p:nvCxnSpPr>
        <p:spPr>
          <a:xfrm flipH="1" flipV="1">
            <a:off x="6604812" y="3303689"/>
            <a:ext cx="1952334" cy="4690"/>
          </a:xfrm>
          <a:prstGeom prst="straightConnector1">
            <a:avLst/>
          </a:prstGeom>
          <a:ln w="3175">
            <a:solidFill>
              <a:schemeClr val="tx1"/>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103051" y="3198605"/>
            <a:ext cx="1020811" cy="261610"/>
          </a:xfrm>
          <a:prstGeom prst="rect">
            <a:avLst/>
          </a:prstGeom>
          <a:solidFill>
            <a:schemeClr val="bg1"/>
          </a:solidFill>
          <a:ln>
            <a:solidFill>
              <a:schemeClr val="tx1"/>
            </a:solidFill>
          </a:ln>
        </p:spPr>
        <p:txBody>
          <a:bodyPr wrap="square" rtlCol="0">
            <a:spAutoFit/>
          </a:bodyPr>
          <a:lstStyle/>
          <a:p>
            <a:pPr algn="ctr"/>
            <a:r>
              <a:rPr lang="en-US" sz="1100" dirty="0" smtClean="0"/>
              <a:t>JDBC access</a:t>
            </a:r>
            <a:endParaRPr lang="en-US" sz="1100" dirty="0">
              <a:solidFill>
                <a:srgbClr val="FF0000"/>
              </a:solidFill>
            </a:endParaRPr>
          </a:p>
        </p:txBody>
      </p:sp>
      <p:sp>
        <p:nvSpPr>
          <p:cNvPr id="59" name="TextBox 58"/>
          <p:cNvSpPr txBox="1"/>
          <p:nvPr/>
        </p:nvSpPr>
        <p:spPr>
          <a:xfrm>
            <a:off x="1119117" y="2276198"/>
            <a:ext cx="1020811" cy="430887"/>
          </a:xfrm>
          <a:prstGeom prst="rect">
            <a:avLst/>
          </a:prstGeom>
          <a:solidFill>
            <a:schemeClr val="bg1"/>
          </a:solidFill>
          <a:ln>
            <a:solidFill>
              <a:schemeClr val="tx1"/>
            </a:solidFill>
          </a:ln>
        </p:spPr>
        <p:txBody>
          <a:bodyPr wrap="square" rtlCol="0">
            <a:spAutoFit/>
          </a:bodyPr>
          <a:lstStyle/>
          <a:p>
            <a:pPr algn="ctr"/>
            <a:r>
              <a:rPr lang="en-US" sz="1100" dirty="0" smtClean="0"/>
              <a:t>Initializes the UI</a:t>
            </a:r>
            <a:endParaRPr lang="en-US" sz="1100" dirty="0">
              <a:solidFill>
                <a:srgbClr val="FF0000"/>
              </a:solidFill>
            </a:endParaRPr>
          </a:p>
        </p:txBody>
      </p:sp>
      <p:sp>
        <p:nvSpPr>
          <p:cNvPr id="62" name="TextBox 61"/>
          <p:cNvSpPr txBox="1"/>
          <p:nvPr/>
        </p:nvSpPr>
        <p:spPr>
          <a:xfrm>
            <a:off x="4491679" y="540999"/>
            <a:ext cx="3008437" cy="430887"/>
          </a:xfrm>
          <a:prstGeom prst="rect">
            <a:avLst/>
          </a:prstGeom>
          <a:noFill/>
        </p:spPr>
        <p:txBody>
          <a:bodyPr wrap="square" rtlCol="0">
            <a:spAutoFit/>
          </a:bodyPr>
          <a:lstStyle/>
          <a:p>
            <a:pPr algn="r"/>
            <a:r>
              <a:rPr lang="en-US" sz="1100" dirty="0" smtClean="0"/>
              <a:t>Java Project in Eclipse: </a:t>
            </a:r>
            <a:r>
              <a:rPr lang="en-US" sz="1100" dirty="0" err="1" smtClean="0"/>
              <a:t>MyApp</a:t>
            </a:r>
            <a:endParaRPr lang="en-US" sz="1100" dirty="0" smtClean="0"/>
          </a:p>
          <a:p>
            <a:pPr algn="r"/>
            <a:r>
              <a:rPr lang="en-US" sz="1100" dirty="0" smtClean="0"/>
              <a:t>Package defined under the project: </a:t>
            </a:r>
            <a:r>
              <a:rPr lang="en-US" sz="1100" dirty="0" err="1" smtClean="0"/>
              <a:t>myApp</a:t>
            </a:r>
            <a:endParaRPr lang="en-US" sz="1100" dirty="0"/>
          </a:p>
        </p:txBody>
      </p:sp>
      <p:cxnSp>
        <p:nvCxnSpPr>
          <p:cNvPr id="63" name="Straight Arrow Connector 62"/>
          <p:cNvCxnSpPr/>
          <p:nvPr/>
        </p:nvCxnSpPr>
        <p:spPr>
          <a:xfrm flipH="1" flipV="1">
            <a:off x="6604812" y="2430517"/>
            <a:ext cx="1931113" cy="738414"/>
          </a:xfrm>
          <a:prstGeom prst="straightConnector1">
            <a:avLst/>
          </a:prstGeom>
          <a:ln w="3175">
            <a:solidFill>
              <a:schemeClr val="tx1"/>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161304" y="2586349"/>
            <a:ext cx="1020811" cy="261610"/>
          </a:xfrm>
          <a:prstGeom prst="rect">
            <a:avLst/>
          </a:prstGeom>
          <a:solidFill>
            <a:schemeClr val="bg1"/>
          </a:solidFill>
          <a:ln>
            <a:solidFill>
              <a:schemeClr val="tx1"/>
            </a:solidFill>
          </a:ln>
        </p:spPr>
        <p:txBody>
          <a:bodyPr wrap="square" rtlCol="0">
            <a:spAutoFit/>
          </a:bodyPr>
          <a:lstStyle/>
          <a:p>
            <a:pPr algn="ctr"/>
            <a:r>
              <a:rPr lang="en-US" sz="1100" dirty="0" smtClean="0"/>
              <a:t>JDBC access</a:t>
            </a:r>
            <a:endParaRPr lang="en-US" sz="1100" dirty="0">
              <a:solidFill>
                <a:srgbClr val="FF0000"/>
              </a:solidFill>
            </a:endParaRPr>
          </a:p>
        </p:txBody>
      </p:sp>
      <p:sp>
        <p:nvSpPr>
          <p:cNvPr id="66" name="TextBox 65"/>
          <p:cNvSpPr txBox="1"/>
          <p:nvPr/>
        </p:nvSpPr>
        <p:spPr>
          <a:xfrm>
            <a:off x="5000055" y="4352126"/>
            <a:ext cx="1788994" cy="600164"/>
          </a:xfrm>
          <a:prstGeom prst="rect">
            <a:avLst/>
          </a:prstGeom>
          <a:solidFill>
            <a:schemeClr val="bg1"/>
          </a:solidFill>
          <a:ln>
            <a:solidFill>
              <a:schemeClr val="tx1"/>
            </a:solidFill>
          </a:ln>
        </p:spPr>
        <p:txBody>
          <a:bodyPr wrap="square" rtlCol="0">
            <a:spAutoFit/>
          </a:bodyPr>
          <a:lstStyle/>
          <a:p>
            <a:pPr algn="ctr"/>
            <a:r>
              <a:rPr lang="en-US" sz="1100" dirty="0"/>
              <a:t>p</a:t>
            </a:r>
            <a:r>
              <a:rPr lang="en-US" sz="1100" dirty="0" smtClean="0"/>
              <a:t>rivate methods() (Reusable logic for internal use in the Class)</a:t>
            </a:r>
          </a:p>
        </p:txBody>
      </p:sp>
      <p:cxnSp>
        <p:nvCxnSpPr>
          <p:cNvPr id="69" name="Straight Arrow Connector 68"/>
          <p:cNvCxnSpPr/>
          <p:nvPr/>
        </p:nvCxnSpPr>
        <p:spPr>
          <a:xfrm flipV="1">
            <a:off x="5097597" y="3932194"/>
            <a:ext cx="0" cy="652421"/>
          </a:xfrm>
          <a:prstGeom prst="straightConnector1">
            <a:avLst/>
          </a:prstGeom>
          <a:ln w="3175">
            <a:solidFill>
              <a:schemeClr val="tx1"/>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43" idx="1"/>
          </p:cNvCxnSpPr>
          <p:nvPr/>
        </p:nvCxnSpPr>
        <p:spPr>
          <a:xfrm flipH="1">
            <a:off x="6637290" y="3513665"/>
            <a:ext cx="1800580" cy="1128101"/>
          </a:xfrm>
          <a:prstGeom prst="straightConnector1">
            <a:avLst/>
          </a:prstGeom>
          <a:ln w="3175">
            <a:solidFill>
              <a:schemeClr val="tx1"/>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7186224" y="3990094"/>
            <a:ext cx="1020811" cy="261610"/>
          </a:xfrm>
          <a:prstGeom prst="rect">
            <a:avLst/>
          </a:prstGeom>
          <a:solidFill>
            <a:schemeClr val="bg1"/>
          </a:solidFill>
          <a:ln>
            <a:solidFill>
              <a:schemeClr val="tx1"/>
            </a:solidFill>
          </a:ln>
        </p:spPr>
        <p:txBody>
          <a:bodyPr wrap="square" rtlCol="0">
            <a:spAutoFit/>
          </a:bodyPr>
          <a:lstStyle/>
          <a:p>
            <a:pPr algn="ctr"/>
            <a:r>
              <a:rPr lang="en-US" sz="1100" dirty="0" smtClean="0"/>
              <a:t>JDBC access</a:t>
            </a:r>
            <a:endParaRPr lang="en-US" sz="1100" dirty="0">
              <a:solidFill>
                <a:srgbClr val="FF0000"/>
              </a:solidFill>
            </a:endParaRPr>
          </a:p>
        </p:txBody>
      </p:sp>
      <p:cxnSp>
        <p:nvCxnSpPr>
          <p:cNvPr id="75" name="Straight Arrow Connector 74"/>
          <p:cNvCxnSpPr>
            <a:endCxn id="26" idx="2"/>
          </p:cNvCxnSpPr>
          <p:nvPr/>
        </p:nvCxnSpPr>
        <p:spPr>
          <a:xfrm flipH="1" flipV="1">
            <a:off x="706633" y="3986786"/>
            <a:ext cx="1911546" cy="2010910"/>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257316" y="4064067"/>
            <a:ext cx="1105846" cy="430887"/>
          </a:xfrm>
          <a:prstGeom prst="rect">
            <a:avLst/>
          </a:prstGeom>
          <a:solidFill>
            <a:schemeClr val="bg1"/>
          </a:solidFill>
          <a:ln>
            <a:solidFill>
              <a:schemeClr val="tx1"/>
            </a:solidFill>
          </a:ln>
        </p:spPr>
        <p:txBody>
          <a:bodyPr wrap="square" rtlCol="0">
            <a:spAutoFit/>
          </a:bodyPr>
          <a:lstStyle/>
          <a:p>
            <a:pPr algn="ctr"/>
            <a:r>
              <a:rPr lang="en-US" sz="1100" dirty="0" smtClean="0"/>
              <a:t>Responding to user actions </a:t>
            </a:r>
            <a:endParaRPr lang="en-US" sz="1100" dirty="0">
              <a:solidFill>
                <a:srgbClr val="FF0000"/>
              </a:solidFill>
            </a:endParaRPr>
          </a:p>
        </p:txBody>
      </p:sp>
      <p:sp>
        <p:nvSpPr>
          <p:cNvPr id="77" name="TextBox 76"/>
          <p:cNvSpPr txBox="1"/>
          <p:nvPr/>
        </p:nvSpPr>
        <p:spPr>
          <a:xfrm>
            <a:off x="732515" y="4932509"/>
            <a:ext cx="1105846" cy="769441"/>
          </a:xfrm>
          <a:prstGeom prst="rect">
            <a:avLst/>
          </a:prstGeom>
          <a:solidFill>
            <a:schemeClr val="bg1"/>
          </a:solidFill>
          <a:ln>
            <a:solidFill>
              <a:schemeClr val="tx1"/>
            </a:solidFill>
          </a:ln>
        </p:spPr>
        <p:txBody>
          <a:bodyPr wrap="square" rtlCol="0">
            <a:spAutoFit/>
          </a:bodyPr>
          <a:lstStyle/>
          <a:p>
            <a:pPr algn="ctr"/>
            <a:r>
              <a:rPr lang="en-US" sz="1100" dirty="0" smtClean="0"/>
              <a:t>Start the app and set the main screen visible</a:t>
            </a:r>
            <a:endParaRPr lang="en-US" sz="1100" dirty="0">
              <a:solidFill>
                <a:srgbClr val="FF0000"/>
              </a:solidFill>
            </a:endParaRPr>
          </a:p>
        </p:txBody>
      </p:sp>
    </p:spTree>
    <p:extLst>
      <p:ext uri="{BB962C8B-B14F-4D97-AF65-F5344CB8AC3E}">
        <p14:creationId xmlns:p14="http://schemas.microsoft.com/office/powerpoint/2010/main" val="1962432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189829"/>
            <a:ext cx="6999956" cy="655255"/>
          </a:xfrm>
        </p:spPr>
        <p:txBody>
          <a:bodyPr/>
          <a:lstStyle/>
          <a:p>
            <a:r>
              <a:rPr lang="en-US" dirty="0" smtClean="0"/>
              <a:t>In Eclipse…</a:t>
            </a:r>
            <a:endParaRPr lang="en-US" dirty="0"/>
          </a:p>
        </p:txBody>
      </p:sp>
      <p:pic>
        <p:nvPicPr>
          <p:cNvPr id="4" name="Picture 3"/>
          <p:cNvPicPr>
            <a:picLocks noChangeAspect="1"/>
          </p:cNvPicPr>
          <p:nvPr/>
        </p:nvPicPr>
        <p:blipFill>
          <a:blip r:embed="rId2"/>
          <a:stretch>
            <a:fillRect/>
          </a:stretch>
        </p:blipFill>
        <p:spPr>
          <a:xfrm>
            <a:off x="2370329" y="1712794"/>
            <a:ext cx="5385980" cy="2997938"/>
          </a:xfrm>
          <a:prstGeom prst="rect">
            <a:avLst/>
          </a:prstGeom>
        </p:spPr>
      </p:pic>
      <p:cxnSp>
        <p:nvCxnSpPr>
          <p:cNvPr id="5" name="Straight Arrow Connector 4"/>
          <p:cNvCxnSpPr/>
          <p:nvPr/>
        </p:nvCxnSpPr>
        <p:spPr>
          <a:xfrm>
            <a:off x="1787857" y="2715904"/>
            <a:ext cx="709612" cy="314973"/>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67046" y="2454294"/>
            <a:ext cx="1020811" cy="430887"/>
          </a:xfrm>
          <a:prstGeom prst="rect">
            <a:avLst/>
          </a:prstGeom>
          <a:solidFill>
            <a:schemeClr val="bg1"/>
          </a:solidFill>
          <a:ln>
            <a:solidFill>
              <a:schemeClr val="tx1"/>
            </a:solidFill>
          </a:ln>
        </p:spPr>
        <p:txBody>
          <a:bodyPr wrap="square" rtlCol="0">
            <a:spAutoFit/>
          </a:bodyPr>
          <a:lstStyle/>
          <a:p>
            <a:pPr algn="ctr"/>
            <a:r>
              <a:rPr lang="en-US" sz="1100" dirty="0" smtClean="0"/>
              <a:t>Java project “</a:t>
            </a:r>
            <a:r>
              <a:rPr lang="en-US" sz="1100" dirty="0" err="1" smtClean="0"/>
              <a:t>MyApp</a:t>
            </a:r>
            <a:r>
              <a:rPr lang="en-US" sz="1100" dirty="0" smtClean="0"/>
              <a:t>”</a:t>
            </a:r>
            <a:endParaRPr lang="en-US" sz="1100" dirty="0">
              <a:solidFill>
                <a:srgbClr val="FF0000"/>
              </a:solidFill>
            </a:endParaRPr>
          </a:p>
        </p:txBody>
      </p:sp>
      <p:cxnSp>
        <p:nvCxnSpPr>
          <p:cNvPr id="8" name="Straight Arrow Connector 7"/>
          <p:cNvCxnSpPr/>
          <p:nvPr/>
        </p:nvCxnSpPr>
        <p:spPr>
          <a:xfrm>
            <a:off x="1369481" y="3267540"/>
            <a:ext cx="1578435" cy="130805"/>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19954" y="3136735"/>
            <a:ext cx="1020811" cy="430887"/>
          </a:xfrm>
          <a:prstGeom prst="rect">
            <a:avLst/>
          </a:prstGeom>
          <a:solidFill>
            <a:schemeClr val="bg1"/>
          </a:solidFill>
          <a:ln>
            <a:solidFill>
              <a:schemeClr val="tx1"/>
            </a:solidFill>
          </a:ln>
        </p:spPr>
        <p:txBody>
          <a:bodyPr wrap="square" rtlCol="0">
            <a:spAutoFit/>
          </a:bodyPr>
          <a:lstStyle/>
          <a:p>
            <a:pPr algn="ctr"/>
            <a:r>
              <a:rPr lang="en-US" sz="1100" dirty="0" smtClean="0"/>
              <a:t>Package “</a:t>
            </a:r>
            <a:r>
              <a:rPr lang="en-US" sz="1100" dirty="0" err="1" smtClean="0"/>
              <a:t>myApp</a:t>
            </a:r>
            <a:r>
              <a:rPr lang="en-US" sz="1100" dirty="0" smtClean="0"/>
              <a:t>”</a:t>
            </a:r>
            <a:endParaRPr lang="en-US" sz="1100" dirty="0">
              <a:solidFill>
                <a:srgbClr val="FF0000"/>
              </a:solidFill>
            </a:endParaRPr>
          </a:p>
        </p:txBody>
      </p:sp>
      <p:cxnSp>
        <p:nvCxnSpPr>
          <p:cNvPr id="11" name="Straight Arrow Connector 10"/>
          <p:cNvCxnSpPr/>
          <p:nvPr/>
        </p:nvCxnSpPr>
        <p:spPr>
          <a:xfrm flipV="1">
            <a:off x="1371756" y="3621668"/>
            <a:ext cx="1698990" cy="221354"/>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22229" y="3712217"/>
            <a:ext cx="1020811" cy="430887"/>
          </a:xfrm>
          <a:prstGeom prst="rect">
            <a:avLst/>
          </a:prstGeom>
          <a:solidFill>
            <a:schemeClr val="bg1"/>
          </a:solidFill>
          <a:ln>
            <a:solidFill>
              <a:schemeClr val="tx1"/>
            </a:solidFill>
          </a:ln>
        </p:spPr>
        <p:txBody>
          <a:bodyPr wrap="square" rtlCol="0">
            <a:spAutoFit/>
          </a:bodyPr>
          <a:lstStyle/>
          <a:p>
            <a:pPr algn="ctr"/>
            <a:r>
              <a:rPr lang="en-US" sz="1100" dirty="0" smtClean="0"/>
              <a:t>Class “</a:t>
            </a:r>
            <a:r>
              <a:rPr lang="en-US" sz="1100" dirty="0" err="1"/>
              <a:t>M</a:t>
            </a:r>
            <a:r>
              <a:rPr lang="en-US" sz="1100" dirty="0" err="1" smtClean="0"/>
              <a:t>yApp</a:t>
            </a:r>
            <a:r>
              <a:rPr lang="en-US" sz="1100" dirty="0" smtClean="0"/>
              <a:t>”</a:t>
            </a:r>
            <a:endParaRPr lang="en-US" sz="1100" dirty="0">
              <a:solidFill>
                <a:srgbClr val="FF0000"/>
              </a:solidFill>
            </a:endParaRPr>
          </a:p>
        </p:txBody>
      </p:sp>
      <p:sp>
        <p:nvSpPr>
          <p:cNvPr id="14" name="TextBox 13"/>
          <p:cNvSpPr txBox="1"/>
          <p:nvPr/>
        </p:nvSpPr>
        <p:spPr>
          <a:xfrm>
            <a:off x="319953" y="4394658"/>
            <a:ext cx="1020811" cy="430887"/>
          </a:xfrm>
          <a:prstGeom prst="rect">
            <a:avLst/>
          </a:prstGeom>
          <a:solidFill>
            <a:schemeClr val="bg1"/>
          </a:solidFill>
          <a:ln>
            <a:solidFill>
              <a:schemeClr val="tx1"/>
            </a:solidFill>
          </a:ln>
        </p:spPr>
        <p:txBody>
          <a:bodyPr wrap="square" rtlCol="0">
            <a:spAutoFit/>
          </a:bodyPr>
          <a:lstStyle/>
          <a:p>
            <a:pPr algn="ctr"/>
            <a:r>
              <a:rPr lang="en-US" sz="1100" dirty="0" smtClean="0"/>
              <a:t>Other Classes</a:t>
            </a:r>
            <a:endParaRPr lang="en-US" sz="1100" dirty="0">
              <a:solidFill>
                <a:srgbClr val="FF0000"/>
              </a:solidFill>
            </a:endParaRPr>
          </a:p>
        </p:txBody>
      </p:sp>
      <p:cxnSp>
        <p:nvCxnSpPr>
          <p:cNvPr id="15" name="Straight Arrow Connector 14"/>
          <p:cNvCxnSpPr/>
          <p:nvPr/>
        </p:nvCxnSpPr>
        <p:spPr>
          <a:xfrm flipV="1">
            <a:off x="1371756" y="4018786"/>
            <a:ext cx="1576160" cy="591315"/>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167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88" y="117430"/>
            <a:ext cx="6999956" cy="902524"/>
          </a:xfrm>
        </p:spPr>
        <p:txBody>
          <a:bodyPr>
            <a:noAutofit/>
          </a:bodyPr>
          <a:lstStyle/>
          <a:p>
            <a:r>
              <a:rPr lang="en-US" sz="2400" dirty="0" smtClean="0"/>
              <a:t>How to figure out which Classes are needed in your project App?</a:t>
            </a:r>
            <a:endParaRPr lang="en-US" sz="2400" dirty="0"/>
          </a:p>
        </p:txBody>
      </p:sp>
      <p:sp>
        <p:nvSpPr>
          <p:cNvPr id="4" name="Rounded Rectangle 3"/>
          <p:cNvSpPr/>
          <p:nvPr/>
        </p:nvSpPr>
        <p:spPr>
          <a:xfrm>
            <a:off x="2224580" y="1131212"/>
            <a:ext cx="2238239" cy="907576"/>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Ideate the application (General requirements)</a:t>
            </a:r>
            <a:endParaRPr lang="en-US" sz="1400" dirty="0"/>
          </a:p>
        </p:txBody>
      </p:sp>
      <p:sp>
        <p:nvSpPr>
          <p:cNvPr id="5" name="Rounded Rectangle 4"/>
          <p:cNvSpPr/>
          <p:nvPr/>
        </p:nvSpPr>
        <p:spPr>
          <a:xfrm>
            <a:off x="2224579" y="2451816"/>
            <a:ext cx="2238239" cy="1000514"/>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Document use-cases (user-stories)</a:t>
            </a:r>
            <a:endParaRPr lang="en-US" sz="1400" dirty="0"/>
          </a:p>
        </p:txBody>
      </p:sp>
      <p:sp>
        <p:nvSpPr>
          <p:cNvPr id="6" name="Rounded Rectangle 5"/>
          <p:cNvSpPr/>
          <p:nvPr/>
        </p:nvSpPr>
        <p:spPr>
          <a:xfrm>
            <a:off x="2224579" y="3900604"/>
            <a:ext cx="2238239" cy="112303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Identify real-world entities from the user-stories</a:t>
            </a:r>
            <a:endParaRPr lang="en-US" sz="1400" dirty="0"/>
          </a:p>
        </p:txBody>
      </p:sp>
      <p:sp>
        <p:nvSpPr>
          <p:cNvPr id="7" name="Rounded Rectangle 6"/>
          <p:cNvSpPr/>
          <p:nvPr/>
        </p:nvSpPr>
        <p:spPr>
          <a:xfrm>
            <a:off x="2224580" y="5455695"/>
            <a:ext cx="2238238" cy="948519"/>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Create UML Class diagrams representing the entities</a:t>
            </a:r>
            <a:endParaRPr lang="en-US" sz="1400" dirty="0"/>
          </a:p>
        </p:txBody>
      </p:sp>
      <p:sp>
        <p:nvSpPr>
          <p:cNvPr id="8" name="TextBox 7"/>
          <p:cNvSpPr txBox="1"/>
          <p:nvPr/>
        </p:nvSpPr>
        <p:spPr>
          <a:xfrm>
            <a:off x="4510587" y="1163067"/>
            <a:ext cx="531580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Write down your ideas about the application</a:t>
            </a:r>
          </a:p>
          <a:p>
            <a:pPr marL="171450" indent="-171450">
              <a:buFont typeface="Arial" panose="020B0604020202020204" pitchFamily="34" charset="0"/>
              <a:buChar char="•"/>
            </a:pPr>
            <a:r>
              <a:rPr lang="en-US" sz="1200" dirty="0" smtClean="0"/>
              <a:t>What is the purpose of the application? Who are the users?</a:t>
            </a:r>
          </a:p>
          <a:p>
            <a:pPr marL="171450" indent="-171450">
              <a:buFont typeface="Arial" panose="020B0604020202020204" pitchFamily="34" charset="0"/>
              <a:buChar char="•"/>
            </a:pPr>
            <a:r>
              <a:rPr lang="en-US" sz="1200" dirty="0" smtClean="0"/>
              <a:t>What operations the users can perform in the application?</a:t>
            </a:r>
          </a:p>
          <a:p>
            <a:pPr marL="171450" indent="-171450">
              <a:buFont typeface="Arial" panose="020B0604020202020204" pitchFamily="34" charset="0"/>
              <a:buChar char="•"/>
            </a:pPr>
            <a:r>
              <a:rPr lang="en-US" sz="1200" dirty="0" smtClean="0"/>
              <a:t>Sketch (pen &amp; paper) how the user interface could look like</a:t>
            </a:r>
            <a:endParaRPr lang="en-US" sz="1200" dirty="0"/>
          </a:p>
        </p:txBody>
      </p:sp>
      <p:sp>
        <p:nvSpPr>
          <p:cNvPr id="9" name="TextBox 8"/>
          <p:cNvSpPr txBox="1"/>
          <p:nvPr/>
        </p:nvSpPr>
        <p:spPr>
          <a:xfrm>
            <a:off x="4510587" y="2585496"/>
            <a:ext cx="4333168"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Based on the ideas (requirements) above, document user-stories related to the different operations the users can do in the application</a:t>
            </a:r>
          </a:p>
          <a:p>
            <a:pPr marL="171450" indent="-171450">
              <a:buFont typeface="Arial" panose="020B0604020202020204" pitchFamily="34" charset="0"/>
              <a:buChar char="•"/>
            </a:pPr>
            <a:r>
              <a:rPr lang="en-US" sz="1200" dirty="0" smtClean="0"/>
              <a:t>For each user type, document its own set of user-stories</a:t>
            </a:r>
          </a:p>
        </p:txBody>
      </p:sp>
      <p:sp>
        <p:nvSpPr>
          <p:cNvPr id="10" name="TextBox 9"/>
          <p:cNvSpPr txBox="1"/>
          <p:nvPr/>
        </p:nvSpPr>
        <p:spPr>
          <a:xfrm>
            <a:off x="4524236" y="3968878"/>
            <a:ext cx="4469645"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Identify from the user-stories concrete real-world entities that you think will need to modelled/implemented in your application</a:t>
            </a:r>
          </a:p>
          <a:p>
            <a:pPr marL="171450" indent="-171450">
              <a:buFont typeface="Arial" panose="020B0604020202020204" pitchFamily="34" charset="0"/>
              <a:buChar char="•"/>
            </a:pPr>
            <a:r>
              <a:rPr lang="en-US" sz="1200" dirty="0" smtClean="0"/>
              <a:t>For each entity, identify attributes (properties) related to it</a:t>
            </a:r>
          </a:p>
          <a:p>
            <a:pPr marL="171450" indent="-171450">
              <a:buFont typeface="Arial" panose="020B0604020202020204" pitchFamily="34" charset="0"/>
              <a:buChar char="•"/>
            </a:pPr>
            <a:r>
              <a:rPr lang="en-US" sz="1200" dirty="0" smtClean="0"/>
              <a:t>Identify associations between entities</a:t>
            </a:r>
          </a:p>
        </p:txBody>
      </p:sp>
      <p:sp>
        <p:nvSpPr>
          <p:cNvPr id="11" name="TextBox 10"/>
          <p:cNvSpPr txBox="1"/>
          <p:nvPr/>
        </p:nvSpPr>
        <p:spPr>
          <a:xfrm>
            <a:off x="4510587" y="5453825"/>
            <a:ext cx="4060213"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For each identified entity, draw a UML Class containing the Class name and attributes</a:t>
            </a:r>
          </a:p>
          <a:p>
            <a:pPr marL="171450" indent="-171450">
              <a:buFont typeface="Arial" panose="020B0604020202020204" pitchFamily="34" charset="0"/>
              <a:buChar char="•"/>
            </a:pPr>
            <a:r>
              <a:rPr lang="en-US" sz="1200" dirty="0" smtClean="0"/>
              <a:t>From the user-stories identify the operations that can be performed by each Class. To support these operations, add method names in the UML Classes</a:t>
            </a:r>
          </a:p>
        </p:txBody>
      </p:sp>
      <p:cxnSp>
        <p:nvCxnSpPr>
          <p:cNvPr id="12" name="Straight Arrow Connector 11"/>
          <p:cNvCxnSpPr/>
          <p:nvPr/>
        </p:nvCxnSpPr>
        <p:spPr>
          <a:xfrm>
            <a:off x="3349385" y="3451028"/>
            <a:ext cx="0" cy="433360"/>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343691" y="2038788"/>
            <a:ext cx="0" cy="433360"/>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324350" y="5007085"/>
            <a:ext cx="0" cy="433360"/>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7" idx="1"/>
            <a:endCxn id="4" idx="1"/>
          </p:cNvCxnSpPr>
          <p:nvPr/>
        </p:nvCxnSpPr>
        <p:spPr>
          <a:xfrm rot="10800000">
            <a:off x="2224580" y="1585001"/>
            <a:ext cx="12700" cy="4344955"/>
          </a:xfrm>
          <a:prstGeom prst="bentConnector3">
            <a:avLst>
              <a:gd name="adj1" fmla="val 9644780"/>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317498" y="3563755"/>
            <a:ext cx="1473966" cy="151157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Iterate the design</a:t>
            </a:r>
          </a:p>
          <a:p>
            <a:pPr algn="ctr"/>
            <a:endParaRPr lang="en-US" sz="1000" dirty="0" smtClean="0"/>
          </a:p>
          <a:p>
            <a:pPr algn="ctr"/>
            <a:r>
              <a:rPr lang="en-US" sz="1000" dirty="0" smtClean="0"/>
              <a:t>After you start implementing the app you will realize you will need to adjust your design</a:t>
            </a:r>
            <a:endParaRPr lang="en-US" sz="1000" dirty="0"/>
          </a:p>
        </p:txBody>
      </p:sp>
    </p:spTree>
    <p:extLst>
      <p:ext uri="{BB962C8B-B14F-4D97-AF65-F5344CB8AC3E}">
        <p14:creationId xmlns:p14="http://schemas.microsoft.com/office/powerpoint/2010/main" val="1889322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4981"/>
            <a:ext cx="7308376" cy="902524"/>
          </a:xfrm>
        </p:spPr>
        <p:txBody>
          <a:bodyPr>
            <a:noAutofit/>
          </a:bodyPr>
          <a:lstStyle/>
          <a:p>
            <a:pPr algn="ctr"/>
            <a:r>
              <a:rPr lang="en-US" sz="3600" dirty="0" smtClean="0"/>
              <a:t>Case example: </a:t>
            </a:r>
            <a:br>
              <a:rPr lang="en-US" sz="3600" dirty="0" smtClean="0"/>
            </a:br>
            <a:r>
              <a:rPr lang="en-US" sz="3600" dirty="0" smtClean="0"/>
              <a:t>Internship tracking system</a:t>
            </a:r>
            <a:endParaRPr lang="en-US" sz="3600" dirty="0"/>
          </a:p>
        </p:txBody>
      </p:sp>
    </p:spTree>
    <p:extLst>
      <p:ext uri="{BB962C8B-B14F-4D97-AF65-F5344CB8AC3E}">
        <p14:creationId xmlns:p14="http://schemas.microsoft.com/office/powerpoint/2010/main" val="4021014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176180"/>
            <a:ext cx="6999956" cy="601742"/>
          </a:xfrm>
        </p:spPr>
        <p:txBody>
          <a:bodyPr/>
          <a:lstStyle/>
          <a:p>
            <a:r>
              <a:rPr lang="en-US" dirty="0" smtClean="0"/>
              <a:t>Case: General requirements</a:t>
            </a:r>
            <a:endParaRPr lang="en-US" dirty="0"/>
          </a:p>
        </p:txBody>
      </p:sp>
      <p:sp>
        <p:nvSpPr>
          <p:cNvPr id="4" name="TextBox 3"/>
          <p:cNvSpPr txBox="1"/>
          <p:nvPr/>
        </p:nvSpPr>
        <p:spPr>
          <a:xfrm>
            <a:off x="279778" y="1547017"/>
            <a:ext cx="8413845" cy="4031873"/>
          </a:xfrm>
          <a:prstGeom prst="rect">
            <a:avLst/>
          </a:prstGeom>
          <a:solidFill>
            <a:schemeClr val="bg1"/>
          </a:solidFill>
          <a:ln>
            <a:solidFill>
              <a:schemeClr val="tx1"/>
            </a:solidFill>
          </a:ln>
        </p:spPr>
        <p:txBody>
          <a:bodyPr wrap="square" rtlCol="0">
            <a:spAutoFit/>
          </a:bodyPr>
          <a:lstStyle/>
          <a:p>
            <a:r>
              <a:rPr lang="en-US" sz="1600" b="1" dirty="0" smtClean="0"/>
              <a:t>Name of the app: </a:t>
            </a:r>
          </a:p>
          <a:p>
            <a:r>
              <a:rPr lang="en-US" sz="1600" dirty="0" smtClean="0"/>
              <a:t>Internship Tracking System</a:t>
            </a:r>
          </a:p>
          <a:p>
            <a:endParaRPr lang="en-US" sz="1600" dirty="0"/>
          </a:p>
          <a:p>
            <a:r>
              <a:rPr lang="en-US" sz="1600" b="1" dirty="0" smtClean="0"/>
              <a:t>Users: </a:t>
            </a:r>
          </a:p>
          <a:p>
            <a:r>
              <a:rPr lang="en-US" sz="1600" dirty="0" smtClean="0"/>
              <a:t>Internship coordinators at Laurea</a:t>
            </a:r>
          </a:p>
          <a:p>
            <a:endParaRPr lang="en-US" sz="1600" dirty="0"/>
          </a:p>
          <a:p>
            <a:r>
              <a:rPr lang="en-US" sz="1600" b="1" dirty="0" smtClean="0"/>
              <a:t>Background, needs, purpose: </a:t>
            </a:r>
          </a:p>
          <a:p>
            <a:r>
              <a:rPr lang="en-US" sz="1600" dirty="0" smtClean="0"/>
              <a:t>As an internship coordinator at Laurea I’m not happy with the systems the school offers to me to efficiently manage the internship process of my assigned students. To properly manage the internship process I need a new application. The application should work as an individual desktop app that I could launch in my laptop. The main user of the app would be me (an internship coordinator). In the application I would be able to register students that are starting an internship and I could track their progress from start to end. Via the application I could set a different status to the student according to the stage he is in the process. The application should also allow me to generate and store important documentation related to the internship process.</a:t>
            </a:r>
          </a:p>
        </p:txBody>
      </p:sp>
    </p:spTree>
    <p:extLst>
      <p:ext uri="{BB962C8B-B14F-4D97-AF65-F5344CB8AC3E}">
        <p14:creationId xmlns:p14="http://schemas.microsoft.com/office/powerpoint/2010/main" val="1887747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8" y="176180"/>
            <a:ext cx="7513093" cy="970232"/>
          </a:xfrm>
        </p:spPr>
        <p:txBody>
          <a:bodyPr>
            <a:normAutofit fontScale="90000"/>
          </a:bodyPr>
          <a:lstStyle/>
          <a:p>
            <a:r>
              <a:rPr lang="en-US" dirty="0" smtClean="0"/>
              <a:t>Case: User-stories for user “Internship coordinator”</a:t>
            </a:r>
            <a:endParaRPr lang="en-US" dirty="0"/>
          </a:p>
        </p:txBody>
      </p:sp>
      <p:sp>
        <p:nvSpPr>
          <p:cNvPr id="4" name="TextBox 3"/>
          <p:cNvSpPr txBox="1"/>
          <p:nvPr/>
        </p:nvSpPr>
        <p:spPr>
          <a:xfrm>
            <a:off x="279778" y="1342301"/>
            <a:ext cx="8413845" cy="1323439"/>
          </a:xfrm>
          <a:prstGeom prst="rect">
            <a:avLst/>
          </a:prstGeom>
          <a:solidFill>
            <a:schemeClr val="bg1"/>
          </a:solidFill>
          <a:ln>
            <a:solidFill>
              <a:schemeClr val="tx1"/>
            </a:solidFill>
          </a:ln>
        </p:spPr>
        <p:txBody>
          <a:bodyPr wrap="square" rtlCol="0">
            <a:spAutoFit/>
          </a:bodyPr>
          <a:lstStyle/>
          <a:p>
            <a:r>
              <a:rPr lang="en-US" sz="1000" b="1" dirty="0" smtClean="0"/>
              <a:t>#1: Registering a new student </a:t>
            </a:r>
          </a:p>
          <a:p>
            <a:r>
              <a:rPr lang="en-US" sz="1000" dirty="0" smtClean="0"/>
              <a:t>A student that wants to initiate an internship sends me an email containing the following information about the internship:</a:t>
            </a:r>
          </a:p>
          <a:p>
            <a:r>
              <a:rPr lang="en-US" sz="1000" dirty="0" smtClean="0"/>
              <a:t>Company name, Supervisor at the company (Name), Start/End date of the internship, Workload in hours per week, Objective of the internship (student’s motivation), Job description.</a:t>
            </a:r>
          </a:p>
          <a:p>
            <a:r>
              <a:rPr lang="en-US" sz="1000" dirty="0" smtClean="0"/>
              <a:t>When I receive this email, I will check the information. If I think the information is not clear enough, or the internship is not appropriate for the student, I will require more info from the student via email. If the information is clear and I decide to accept the internship I register the student in the application in case he has not been registered earlier (student ID and name) and create for him a new internship document with the information above. At this stage I will set a status value of “accepted” to this internship</a:t>
            </a:r>
          </a:p>
        </p:txBody>
      </p:sp>
      <p:sp>
        <p:nvSpPr>
          <p:cNvPr id="5" name="TextBox 4"/>
          <p:cNvSpPr txBox="1"/>
          <p:nvPr/>
        </p:nvSpPr>
        <p:spPr>
          <a:xfrm>
            <a:off x="279778" y="2778600"/>
            <a:ext cx="8413845" cy="861774"/>
          </a:xfrm>
          <a:prstGeom prst="rect">
            <a:avLst/>
          </a:prstGeom>
          <a:solidFill>
            <a:schemeClr val="bg1"/>
          </a:solidFill>
          <a:ln>
            <a:solidFill>
              <a:schemeClr val="tx1"/>
            </a:solidFill>
          </a:ln>
        </p:spPr>
        <p:txBody>
          <a:bodyPr wrap="square" rtlCol="0">
            <a:spAutoFit/>
          </a:bodyPr>
          <a:lstStyle/>
          <a:p>
            <a:r>
              <a:rPr lang="en-US" sz="1000" b="1" dirty="0" smtClean="0"/>
              <a:t>#2: Generating the placement agreement and starting the internship</a:t>
            </a:r>
          </a:p>
          <a:p>
            <a:r>
              <a:rPr lang="en-US" sz="1000" dirty="0" smtClean="0"/>
              <a:t>After I enter the internship data into the system (student ID, status: “accepted”, company name, …) I will use the system to automatically generate to me an internship agreement document. This can be a MS word file that I can sign and send to the student via email. The student should also sign the document, get the company supervisor’s signature and return the signed document to me. Once the agreement is signed by the parties, the student can start his internship and I will update the internship status to “ongoing”</a:t>
            </a:r>
          </a:p>
        </p:txBody>
      </p:sp>
      <p:sp>
        <p:nvSpPr>
          <p:cNvPr id="6" name="TextBox 5"/>
          <p:cNvSpPr txBox="1"/>
          <p:nvPr/>
        </p:nvSpPr>
        <p:spPr>
          <a:xfrm>
            <a:off x="279777" y="3765473"/>
            <a:ext cx="8413845" cy="861774"/>
          </a:xfrm>
          <a:prstGeom prst="rect">
            <a:avLst/>
          </a:prstGeom>
          <a:solidFill>
            <a:schemeClr val="bg1"/>
          </a:solidFill>
          <a:ln>
            <a:solidFill>
              <a:schemeClr val="tx1"/>
            </a:solidFill>
          </a:ln>
        </p:spPr>
        <p:txBody>
          <a:bodyPr wrap="square" rtlCol="0">
            <a:spAutoFit/>
          </a:bodyPr>
          <a:lstStyle/>
          <a:p>
            <a:r>
              <a:rPr lang="en-US" sz="1000" b="1" dirty="0" smtClean="0"/>
              <a:t>#3: Closing the internship</a:t>
            </a:r>
          </a:p>
          <a:p>
            <a:r>
              <a:rPr lang="en-US" sz="1000" dirty="0" smtClean="0"/>
              <a:t>At the end of the internship, the student will send me via email an internship report written by him and a job certificate signed by the company’s supervisor. If the documentation is according to the required criteria, I will approve the internship by changing the internship status to “completed”. The system will also allow me to upload the internship report and job certificate so I can have access to it later on if needed</a:t>
            </a:r>
          </a:p>
        </p:txBody>
      </p:sp>
      <p:sp>
        <p:nvSpPr>
          <p:cNvPr id="7" name="TextBox 6"/>
          <p:cNvSpPr txBox="1"/>
          <p:nvPr/>
        </p:nvSpPr>
        <p:spPr>
          <a:xfrm>
            <a:off x="279776" y="4752346"/>
            <a:ext cx="8413845" cy="861774"/>
          </a:xfrm>
          <a:prstGeom prst="rect">
            <a:avLst/>
          </a:prstGeom>
          <a:solidFill>
            <a:schemeClr val="bg1"/>
          </a:solidFill>
          <a:ln>
            <a:solidFill>
              <a:schemeClr val="tx1"/>
            </a:solidFill>
          </a:ln>
        </p:spPr>
        <p:txBody>
          <a:bodyPr wrap="square" rtlCol="0">
            <a:spAutoFit/>
          </a:bodyPr>
          <a:lstStyle/>
          <a:p>
            <a:r>
              <a:rPr lang="en-US" sz="1000" b="1" dirty="0" smtClean="0"/>
              <a:t>#4: Tracking progress</a:t>
            </a:r>
          </a:p>
          <a:p>
            <a:r>
              <a:rPr lang="en-US" sz="1000" dirty="0" smtClean="0"/>
              <a:t>As time goes by I will have many students registered in the system and each student may have one more internships under different statuses. To allow me to efficiently track the internships, the system should have a user interface that lists internships based on different criteria set by me. For example: List all internships of student ID </a:t>
            </a:r>
            <a:r>
              <a:rPr lang="en-US" sz="1000" dirty="0" err="1" smtClean="0"/>
              <a:t>xxxx</a:t>
            </a:r>
            <a:r>
              <a:rPr lang="en-US" sz="1000" dirty="0" smtClean="0"/>
              <a:t>, List all internships currently in status “accepted”, List all internships with a planned end date of </a:t>
            </a:r>
            <a:r>
              <a:rPr lang="en-US" sz="1000" dirty="0" err="1" smtClean="0"/>
              <a:t>xxxxx</a:t>
            </a:r>
            <a:r>
              <a:rPr lang="en-US" sz="1000" dirty="0" smtClean="0"/>
              <a:t>, </a:t>
            </a:r>
            <a:r>
              <a:rPr lang="en-US" sz="1000" dirty="0" err="1" smtClean="0"/>
              <a:t>etc</a:t>
            </a:r>
            <a:r>
              <a:rPr lang="en-US" sz="1000" dirty="0" smtClean="0"/>
              <a:t>…</a:t>
            </a:r>
          </a:p>
        </p:txBody>
      </p:sp>
    </p:spTree>
    <p:extLst>
      <p:ext uri="{BB962C8B-B14F-4D97-AF65-F5344CB8AC3E}">
        <p14:creationId xmlns:p14="http://schemas.microsoft.com/office/powerpoint/2010/main" val="42877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8" y="176180"/>
            <a:ext cx="7513093" cy="669981"/>
          </a:xfrm>
        </p:spPr>
        <p:txBody>
          <a:bodyPr>
            <a:normAutofit fontScale="90000"/>
          </a:bodyPr>
          <a:lstStyle/>
          <a:p>
            <a:r>
              <a:rPr lang="en-US" dirty="0" smtClean="0"/>
              <a:t>Case: Identifying </a:t>
            </a:r>
            <a:r>
              <a:rPr lang="en-US" dirty="0" smtClean="0">
                <a:solidFill>
                  <a:srgbClr val="FF0000"/>
                </a:solidFill>
              </a:rPr>
              <a:t>entities</a:t>
            </a:r>
            <a:r>
              <a:rPr lang="en-US" dirty="0" smtClean="0"/>
              <a:t>, </a:t>
            </a:r>
            <a:r>
              <a:rPr lang="en-US" dirty="0" smtClean="0">
                <a:solidFill>
                  <a:srgbClr val="00B050"/>
                </a:solidFill>
              </a:rPr>
              <a:t>attributes</a:t>
            </a:r>
            <a:r>
              <a:rPr lang="en-US" dirty="0" smtClean="0"/>
              <a:t>, and </a:t>
            </a:r>
            <a:r>
              <a:rPr lang="en-US" dirty="0" smtClean="0">
                <a:solidFill>
                  <a:srgbClr val="FFC000"/>
                </a:solidFill>
              </a:rPr>
              <a:t>operations</a:t>
            </a:r>
            <a:endParaRPr lang="en-US" dirty="0">
              <a:solidFill>
                <a:srgbClr val="FFC000"/>
              </a:solidFill>
            </a:endParaRPr>
          </a:p>
        </p:txBody>
      </p:sp>
      <p:sp>
        <p:nvSpPr>
          <p:cNvPr id="4" name="TextBox 3"/>
          <p:cNvSpPr txBox="1"/>
          <p:nvPr/>
        </p:nvSpPr>
        <p:spPr>
          <a:xfrm>
            <a:off x="279778" y="1342301"/>
            <a:ext cx="8413845" cy="1323439"/>
          </a:xfrm>
          <a:prstGeom prst="rect">
            <a:avLst/>
          </a:prstGeom>
          <a:solidFill>
            <a:schemeClr val="bg1"/>
          </a:solidFill>
          <a:ln>
            <a:solidFill>
              <a:schemeClr val="tx1"/>
            </a:solidFill>
          </a:ln>
        </p:spPr>
        <p:txBody>
          <a:bodyPr wrap="square" rtlCol="0">
            <a:spAutoFit/>
          </a:bodyPr>
          <a:lstStyle/>
          <a:p>
            <a:r>
              <a:rPr lang="en-US" sz="1000" b="1" dirty="0" smtClean="0"/>
              <a:t>#1: Registering a new student </a:t>
            </a:r>
          </a:p>
          <a:p>
            <a:r>
              <a:rPr lang="en-US" sz="1000" dirty="0" smtClean="0"/>
              <a:t>A </a:t>
            </a:r>
            <a:r>
              <a:rPr lang="en-US" sz="1000" dirty="0" smtClean="0">
                <a:solidFill>
                  <a:srgbClr val="FF0000"/>
                </a:solidFill>
              </a:rPr>
              <a:t>student</a:t>
            </a:r>
            <a:r>
              <a:rPr lang="en-US" sz="1000" dirty="0" smtClean="0"/>
              <a:t> that wants to initiate an </a:t>
            </a:r>
            <a:r>
              <a:rPr lang="en-US" sz="1000" dirty="0" smtClean="0">
                <a:solidFill>
                  <a:srgbClr val="FF0000"/>
                </a:solidFill>
              </a:rPr>
              <a:t>internship</a:t>
            </a:r>
            <a:r>
              <a:rPr lang="en-US" sz="1000" dirty="0" smtClean="0"/>
              <a:t> sends me an email containing the following information about the internship:</a:t>
            </a:r>
          </a:p>
          <a:p>
            <a:r>
              <a:rPr lang="en-US" sz="1000" dirty="0" smtClean="0">
                <a:solidFill>
                  <a:srgbClr val="00B050"/>
                </a:solidFill>
              </a:rPr>
              <a:t>Company name, Supervisor at the company (Name), Start/End date of the internship, Workload in hours per week, Objective of the internship (student’s motivation), Job description</a:t>
            </a:r>
            <a:r>
              <a:rPr lang="en-US" sz="1000" dirty="0" smtClean="0"/>
              <a:t>.</a:t>
            </a:r>
          </a:p>
          <a:p>
            <a:r>
              <a:rPr lang="en-US" sz="1000" dirty="0" smtClean="0"/>
              <a:t>When I receive this email, I will check the information. If I think the information is not clear enough, or the internship is not appropriate for the student, I will require more info from the student via email. If the information is clear and I decide to accept the internship I </a:t>
            </a:r>
            <a:r>
              <a:rPr lang="en-US" sz="1000" dirty="0" smtClean="0">
                <a:solidFill>
                  <a:srgbClr val="FFC000"/>
                </a:solidFill>
              </a:rPr>
              <a:t>register</a:t>
            </a:r>
            <a:r>
              <a:rPr lang="en-US" sz="1000" dirty="0" smtClean="0"/>
              <a:t> the student in the application in case he has not been registered earlier (</a:t>
            </a:r>
            <a:r>
              <a:rPr lang="en-US" sz="1000" dirty="0" smtClean="0">
                <a:solidFill>
                  <a:srgbClr val="00B050"/>
                </a:solidFill>
              </a:rPr>
              <a:t>student ID and name</a:t>
            </a:r>
            <a:r>
              <a:rPr lang="en-US" sz="1000" dirty="0" smtClean="0"/>
              <a:t>) and I will enter the internship data with the information above. At this stage I will set a </a:t>
            </a:r>
            <a:r>
              <a:rPr lang="en-US" sz="1000" dirty="0" smtClean="0">
                <a:solidFill>
                  <a:srgbClr val="00B050"/>
                </a:solidFill>
              </a:rPr>
              <a:t>status</a:t>
            </a:r>
            <a:r>
              <a:rPr lang="en-US" sz="1000" dirty="0" smtClean="0"/>
              <a:t> value of “accepted” to this internship</a:t>
            </a:r>
          </a:p>
        </p:txBody>
      </p:sp>
      <p:sp>
        <p:nvSpPr>
          <p:cNvPr id="5" name="TextBox 4"/>
          <p:cNvSpPr txBox="1"/>
          <p:nvPr/>
        </p:nvSpPr>
        <p:spPr>
          <a:xfrm>
            <a:off x="279778" y="2778600"/>
            <a:ext cx="8413845" cy="861774"/>
          </a:xfrm>
          <a:prstGeom prst="rect">
            <a:avLst/>
          </a:prstGeom>
          <a:solidFill>
            <a:schemeClr val="bg1"/>
          </a:solidFill>
          <a:ln>
            <a:solidFill>
              <a:schemeClr val="tx1"/>
            </a:solidFill>
          </a:ln>
        </p:spPr>
        <p:txBody>
          <a:bodyPr wrap="square" rtlCol="0">
            <a:spAutoFit/>
          </a:bodyPr>
          <a:lstStyle/>
          <a:p>
            <a:r>
              <a:rPr lang="en-US" sz="1000" b="1" dirty="0" smtClean="0"/>
              <a:t>#2: Generating the placement agreement and starting the internship</a:t>
            </a:r>
          </a:p>
          <a:p>
            <a:r>
              <a:rPr lang="en-US" sz="1000" dirty="0" smtClean="0"/>
              <a:t>After I enter the internship data into the system </a:t>
            </a:r>
            <a:r>
              <a:rPr lang="en-US" sz="1000" dirty="0"/>
              <a:t>(</a:t>
            </a:r>
            <a:r>
              <a:rPr lang="en-US" sz="1000" dirty="0">
                <a:solidFill>
                  <a:srgbClr val="00B050"/>
                </a:solidFill>
              </a:rPr>
              <a:t>student ID, status: “accepted”, company name, …</a:t>
            </a:r>
            <a:r>
              <a:rPr lang="en-US" sz="1000" dirty="0"/>
              <a:t>) </a:t>
            </a:r>
            <a:r>
              <a:rPr lang="en-US" sz="1000" dirty="0" smtClean="0"/>
              <a:t>I will use the system to automatically </a:t>
            </a:r>
            <a:r>
              <a:rPr lang="en-US" sz="1000" dirty="0" smtClean="0">
                <a:solidFill>
                  <a:srgbClr val="FFC000"/>
                </a:solidFill>
              </a:rPr>
              <a:t>generate</a:t>
            </a:r>
            <a:r>
              <a:rPr lang="en-US" sz="1000" dirty="0" smtClean="0"/>
              <a:t> to me an </a:t>
            </a:r>
            <a:r>
              <a:rPr lang="en-US" sz="1000" dirty="0" smtClean="0">
                <a:solidFill>
                  <a:srgbClr val="FF0000"/>
                </a:solidFill>
              </a:rPr>
              <a:t>internship agreement document</a:t>
            </a:r>
            <a:r>
              <a:rPr lang="en-US" sz="1000" dirty="0" smtClean="0"/>
              <a:t>. This can be a MS word file that I can sign and send to the student via email. The student should also sign the document, get the company supervisor’s signature and return the signed document to me. Once the agreement is signed by the parties, the student can start his internship and I will </a:t>
            </a:r>
            <a:r>
              <a:rPr lang="en-US" sz="1000" dirty="0" smtClean="0">
                <a:solidFill>
                  <a:srgbClr val="FFC000"/>
                </a:solidFill>
              </a:rPr>
              <a:t>update the internship status </a:t>
            </a:r>
            <a:r>
              <a:rPr lang="en-US" sz="1000" dirty="0" smtClean="0"/>
              <a:t>to “ongoing”</a:t>
            </a:r>
          </a:p>
        </p:txBody>
      </p:sp>
      <p:sp>
        <p:nvSpPr>
          <p:cNvPr id="6" name="TextBox 5"/>
          <p:cNvSpPr txBox="1"/>
          <p:nvPr/>
        </p:nvSpPr>
        <p:spPr>
          <a:xfrm>
            <a:off x="279777" y="3765473"/>
            <a:ext cx="8413845" cy="861774"/>
          </a:xfrm>
          <a:prstGeom prst="rect">
            <a:avLst/>
          </a:prstGeom>
          <a:solidFill>
            <a:schemeClr val="bg1"/>
          </a:solidFill>
          <a:ln>
            <a:solidFill>
              <a:schemeClr val="tx1"/>
            </a:solidFill>
          </a:ln>
        </p:spPr>
        <p:txBody>
          <a:bodyPr wrap="square" rtlCol="0">
            <a:spAutoFit/>
          </a:bodyPr>
          <a:lstStyle/>
          <a:p>
            <a:r>
              <a:rPr lang="en-US" sz="1000" b="1" dirty="0" smtClean="0"/>
              <a:t>#3: Closing the internship</a:t>
            </a:r>
          </a:p>
          <a:p>
            <a:r>
              <a:rPr lang="en-US" sz="1000" dirty="0" smtClean="0"/>
              <a:t>At the end of the internship, the student will send me via email an internship report written by him and a job certificate signed by the company’s supervisor. If the documentation is according to the required criteria, I will approve the internship by changing the internship status to “completed”. The system will also allow me to </a:t>
            </a:r>
            <a:r>
              <a:rPr lang="en-US" sz="1000" dirty="0" smtClean="0">
                <a:solidFill>
                  <a:srgbClr val="FFC000"/>
                </a:solidFill>
              </a:rPr>
              <a:t>upload</a:t>
            </a:r>
            <a:r>
              <a:rPr lang="en-US" sz="1000" dirty="0" smtClean="0"/>
              <a:t> the </a:t>
            </a:r>
            <a:r>
              <a:rPr lang="en-US" sz="1000" dirty="0" smtClean="0">
                <a:solidFill>
                  <a:srgbClr val="FF0000"/>
                </a:solidFill>
              </a:rPr>
              <a:t>internship report </a:t>
            </a:r>
            <a:r>
              <a:rPr lang="en-US" sz="1000" dirty="0" smtClean="0"/>
              <a:t>and </a:t>
            </a:r>
            <a:r>
              <a:rPr lang="en-US" sz="1000" dirty="0" smtClean="0">
                <a:solidFill>
                  <a:srgbClr val="FF0000"/>
                </a:solidFill>
              </a:rPr>
              <a:t>job certificate </a:t>
            </a:r>
            <a:r>
              <a:rPr lang="en-US" sz="1000" dirty="0" smtClean="0"/>
              <a:t>so I can have access to it later on if needed</a:t>
            </a:r>
          </a:p>
        </p:txBody>
      </p:sp>
      <p:sp>
        <p:nvSpPr>
          <p:cNvPr id="7" name="TextBox 6"/>
          <p:cNvSpPr txBox="1"/>
          <p:nvPr/>
        </p:nvSpPr>
        <p:spPr>
          <a:xfrm>
            <a:off x="279776" y="4752346"/>
            <a:ext cx="8413845" cy="861774"/>
          </a:xfrm>
          <a:prstGeom prst="rect">
            <a:avLst/>
          </a:prstGeom>
          <a:solidFill>
            <a:schemeClr val="bg1"/>
          </a:solidFill>
          <a:ln>
            <a:solidFill>
              <a:schemeClr val="tx1"/>
            </a:solidFill>
          </a:ln>
        </p:spPr>
        <p:txBody>
          <a:bodyPr wrap="square" rtlCol="0">
            <a:spAutoFit/>
          </a:bodyPr>
          <a:lstStyle/>
          <a:p>
            <a:r>
              <a:rPr lang="en-US" sz="1000" b="1" dirty="0" smtClean="0"/>
              <a:t>#4: Tracking progress</a:t>
            </a:r>
          </a:p>
          <a:p>
            <a:r>
              <a:rPr lang="en-US" sz="1000" dirty="0" smtClean="0"/>
              <a:t>As time goes by I will have many students registered in the system and each student may have one more internships under different statuses. To allow me to efficiently track the internships, the system should have a user interface that </a:t>
            </a:r>
            <a:r>
              <a:rPr lang="en-US" sz="1000" dirty="0" smtClean="0">
                <a:solidFill>
                  <a:srgbClr val="FFC000"/>
                </a:solidFill>
              </a:rPr>
              <a:t>lists internships </a:t>
            </a:r>
            <a:r>
              <a:rPr lang="en-US" sz="1000" dirty="0" smtClean="0"/>
              <a:t>based on different criteria set by me. For example: List all internships of student ID </a:t>
            </a:r>
            <a:r>
              <a:rPr lang="en-US" sz="1000" dirty="0" err="1" smtClean="0"/>
              <a:t>xxxx</a:t>
            </a:r>
            <a:r>
              <a:rPr lang="en-US" sz="1000" dirty="0" smtClean="0"/>
              <a:t>, List all internships currently in status “accepted”, List all internships with a planned end date of </a:t>
            </a:r>
            <a:r>
              <a:rPr lang="en-US" sz="1000" dirty="0" err="1" smtClean="0"/>
              <a:t>xxxxx</a:t>
            </a:r>
            <a:r>
              <a:rPr lang="en-US" sz="1000" dirty="0" smtClean="0"/>
              <a:t>, </a:t>
            </a:r>
            <a:r>
              <a:rPr lang="en-US" sz="1000" dirty="0" err="1" smtClean="0"/>
              <a:t>etc</a:t>
            </a:r>
            <a:r>
              <a:rPr lang="en-US" sz="1000" dirty="0" smtClean="0"/>
              <a:t>…</a:t>
            </a:r>
          </a:p>
        </p:txBody>
      </p:sp>
    </p:spTree>
    <p:extLst>
      <p:ext uri="{BB962C8B-B14F-4D97-AF65-F5344CB8AC3E}">
        <p14:creationId xmlns:p14="http://schemas.microsoft.com/office/powerpoint/2010/main" val="2229210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476"/>
            <a:ext cx="6999956" cy="683628"/>
          </a:xfrm>
        </p:spPr>
        <p:txBody>
          <a:bodyPr>
            <a:normAutofit/>
          </a:bodyPr>
          <a:lstStyle/>
          <a:p>
            <a:r>
              <a:rPr lang="en-US" sz="2800" dirty="0" smtClean="0"/>
              <a:t>Case: UML Classes (to get started)</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682889725"/>
              </p:ext>
            </p:extLst>
          </p:nvPr>
        </p:nvGraphicFramePr>
        <p:xfrm>
          <a:off x="1500581" y="1023581"/>
          <a:ext cx="2722728" cy="1620520"/>
        </p:xfrm>
        <a:graphic>
          <a:graphicData uri="http://schemas.openxmlformats.org/drawingml/2006/table">
            <a:tbl>
              <a:tblPr firstRow="1" bandRow="1">
                <a:tableStyleId>{073A0DAA-6AF3-43AB-8588-CEC1D06C72B9}</a:tableStyleId>
              </a:tblPr>
              <a:tblGrid>
                <a:gridCol w="2722728"/>
              </a:tblGrid>
              <a:tr h="370840">
                <a:tc>
                  <a:txBody>
                    <a:bodyPr/>
                    <a:lstStyle/>
                    <a:p>
                      <a:r>
                        <a:rPr lang="en-US" sz="1400" dirty="0" smtClean="0"/>
                        <a:t>STUDENT</a:t>
                      </a:r>
                      <a:endParaRPr lang="en-US" sz="1400" dirty="0"/>
                    </a:p>
                  </a:txBody>
                  <a:tcPr/>
                </a:tc>
              </a:tr>
              <a:tr h="370840">
                <a:tc>
                  <a:txBody>
                    <a:bodyPr/>
                    <a:lstStyle/>
                    <a:p>
                      <a:r>
                        <a:rPr lang="en-US" sz="1400" dirty="0" err="1" smtClean="0"/>
                        <a:t>firstName</a:t>
                      </a:r>
                      <a:endParaRPr lang="en-US" sz="1400" dirty="0" smtClean="0"/>
                    </a:p>
                    <a:p>
                      <a:r>
                        <a:rPr lang="en-US" sz="1400" dirty="0" err="1" smtClean="0"/>
                        <a:t>lastName</a:t>
                      </a:r>
                      <a:endParaRPr lang="en-US" sz="1400" dirty="0" smtClean="0"/>
                    </a:p>
                    <a:p>
                      <a:r>
                        <a:rPr lang="en-US" sz="1400" dirty="0" err="1" smtClean="0"/>
                        <a:t>studentID</a:t>
                      </a:r>
                      <a:endParaRPr lang="en-US" sz="1400" dirty="0"/>
                    </a:p>
                  </a:txBody>
                  <a:tcPr/>
                </a:tc>
              </a:tr>
              <a:tr h="370840">
                <a:tc>
                  <a:txBody>
                    <a:bodyPr/>
                    <a:lstStyle/>
                    <a:p>
                      <a:r>
                        <a:rPr lang="en-US" sz="1400" dirty="0" smtClean="0"/>
                        <a:t>Student() “Constructor”</a:t>
                      </a:r>
                    </a:p>
                    <a:p>
                      <a:r>
                        <a:rPr lang="en-US" sz="1400" dirty="0" err="1" smtClean="0"/>
                        <a:t>registerStudent</a:t>
                      </a:r>
                      <a:r>
                        <a:rPr lang="en-US" sz="1400" dirty="0" smtClean="0"/>
                        <a:t>()</a:t>
                      </a:r>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55677151"/>
              </p:ext>
            </p:extLst>
          </p:nvPr>
        </p:nvGraphicFramePr>
        <p:xfrm>
          <a:off x="4688009" y="1023581"/>
          <a:ext cx="3254991" cy="2687320"/>
        </p:xfrm>
        <a:graphic>
          <a:graphicData uri="http://schemas.openxmlformats.org/drawingml/2006/table">
            <a:tbl>
              <a:tblPr firstRow="1" bandRow="1">
                <a:tableStyleId>{073A0DAA-6AF3-43AB-8588-CEC1D06C72B9}</a:tableStyleId>
              </a:tblPr>
              <a:tblGrid>
                <a:gridCol w="3254991"/>
              </a:tblGrid>
              <a:tr h="370840">
                <a:tc>
                  <a:txBody>
                    <a:bodyPr/>
                    <a:lstStyle/>
                    <a:p>
                      <a:r>
                        <a:rPr lang="en-US" sz="1400" dirty="0" smtClean="0"/>
                        <a:t>INTERNSHIP</a:t>
                      </a:r>
                      <a:endParaRPr lang="en-US" sz="1400" dirty="0"/>
                    </a:p>
                  </a:txBody>
                  <a:tcPr/>
                </a:tc>
              </a:tr>
              <a:tr h="370840">
                <a:tc>
                  <a:txBody>
                    <a:bodyPr/>
                    <a:lstStyle/>
                    <a:p>
                      <a:r>
                        <a:rPr lang="en-US" sz="1400" dirty="0" err="1" smtClean="0"/>
                        <a:t>studenID</a:t>
                      </a:r>
                      <a:endParaRPr lang="en-US" sz="1400" dirty="0" smtClean="0"/>
                    </a:p>
                    <a:p>
                      <a:r>
                        <a:rPr lang="en-US" sz="1400" dirty="0" smtClean="0"/>
                        <a:t>company</a:t>
                      </a:r>
                    </a:p>
                    <a:p>
                      <a:r>
                        <a:rPr lang="en-US" sz="1400" dirty="0" smtClean="0"/>
                        <a:t>supervisor</a:t>
                      </a:r>
                    </a:p>
                    <a:p>
                      <a:r>
                        <a:rPr lang="en-US" sz="1400" dirty="0" err="1" smtClean="0"/>
                        <a:t>startDate</a:t>
                      </a:r>
                      <a:endParaRPr lang="en-US" sz="1400" dirty="0" smtClean="0"/>
                    </a:p>
                    <a:p>
                      <a:r>
                        <a:rPr lang="en-US" sz="1400" dirty="0" err="1" smtClean="0"/>
                        <a:t>endDate</a:t>
                      </a:r>
                      <a:endParaRPr lang="en-US" sz="1400" dirty="0" smtClean="0"/>
                    </a:p>
                    <a:p>
                      <a:r>
                        <a:rPr lang="en-US" sz="1400" dirty="0" err="1" smtClean="0"/>
                        <a:t>studentMotivation</a:t>
                      </a:r>
                      <a:endParaRPr lang="en-US" sz="1400" dirty="0" smtClean="0"/>
                    </a:p>
                    <a:p>
                      <a:r>
                        <a:rPr lang="en-US" sz="1400" dirty="0" err="1" smtClean="0"/>
                        <a:t>jobDescription</a:t>
                      </a:r>
                      <a:endParaRPr lang="en-US" sz="1400" dirty="0"/>
                    </a:p>
                  </a:txBody>
                  <a:tcPr/>
                </a:tc>
              </a:tr>
              <a:tr h="370840">
                <a:tc>
                  <a:txBody>
                    <a:bodyPr/>
                    <a:lstStyle/>
                    <a:p>
                      <a:r>
                        <a:rPr lang="en-US" sz="1400" dirty="0" smtClean="0"/>
                        <a:t>Internship() “Constructor”</a:t>
                      </a:r>
                    </a:p>
                    <a:p>
                      <a:r>
                        <a:rPr lang="en-US" sz="1400" dirty="0" err="1" smtClean="0"/>
                        <a:t>updateStatus</a:t>
                      </a:r>
                      <a:r>
                        <a:rPr lang="en-US" sz="1400" dirty="0" smtClean="0"/>
                        <a:t>()</a:t>
                      </a:r>
                    </a:p>
                    <a:p>
                      <a:r>
                        <a:rPr lang="en-US" sz="1400" dirty="0" err="1" smtClean="0"/>
                        <a:t>getInternships</a:t>
                      </a:r>
                      <a:r>
                        <a:rPr lang="en-US" sz="1400" dirty="0" smtClean="0"/>
                        <a:t>()</a:t>
                      </a:r>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21845689"/>
              </p:ext>
            </p:extLst>
          </p:nvPr>
        </p:nvGraphicFramePr>
        <p:xfrm>
          <a:off x="697633" y="4611677"/>
          <a:ext cx="2796190" cy="1198880"/>
        </p:xfrm>
        <a:graphic>
          <a:graphicData uri="http://schemas.openxmlformats.org/drawingml/2006/table">
            <a:tbl>
              <a:tblPr firstRow="1" bandRow="1">
                <a:tableStyleId>{073A0DAA-6AF3-43AB-8588-CEC1D06C72B9}</a:tableStyleId>
              </a:tblPr>
              <a:tblGrid>
                <a:gridCol w="2796190"/>
              </a:tblGrid>
              <a:tr h="370840">
                <a:tc>
                  <a:txBody>
                    <a:bodyPr/>
                    <a:lstStyle/>
                    <a:p>
                      <a:r>
                        <a:rPr lang="en-US" sz="1200" dirty="0" smtClean="0"/>
                        <a:t>INTERNSHIP_AGREEMENT</a:t>
                      </a:r>
                      <a:endParaRPr lang="en-US" sz="1200" dirty="0"/>
                    </a:p>
                  </a:txBody>
                  <a:tcPr/>
                </a:tc>
              </a:tr>
              <a:tr h="370840">
                <a:tc>
                  <a:txBody>
                    <a:bodyPr/>
                    <a:lstStyle/>
                    <a:p>
                      <a:r>
                        <a:rPr lang="en-US" sz="1200" dirty="0" err="1" smtClean="0"/>
                        <a:t>fileName</a:t>
                      </a:r>
                      <a:endParaRPr lang="en-US" sz="1200" dirty="0"/>
                    </a:p>
                  </a:txBody>
                  <a:tcPr/>
                </a:tc>
              </a:tr>
              <a:tr h="370840">
                <a:tc>
                  <a:txBody>
                    <a:bodyPr/>
                    <a:lstStyle/>
                    <a:p>
                      <a:r>
                        <a:rPr lang="en-US" sz="1200" dirty="0" err="1" smtClean="0"/>
                        <a:t>Internhip_Agreement</a:t>
                      </a:r>
                      <a:r>
                        <a:rPr lang="en-US" sz="1200" dirty="0" smtClean="0"/>
                        <a:t>() “Constructor”</a:t>
                      </a:r>
                    </a:p>
                    <a:p>
                      <a:r>
                        <a:rPr lang="en-US" sz="1200" dirty="0" err="1" smtClean="0"/>
                        <a:t>generateAgreement</a:t>
                      </a:r>
                      <a:r>
                        <a:rPr lang="en-US" sz="1200" dirty="0" smtClean="0"/>
                        <a:t>()</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6891023"/>
              </p:ext>
            </p:extLst>
          </p:nvPr>
        </p:nvGraphicFramePr>
        <p:xfrm>
          <a:off x="3739486" y="4622422"/>
          <a:ext cx="2463421" cy="1198880"/>
        </p:xfrm>
        <a:graphic>
          <a:graphicData uri="http://schemas.openxmlformats.org/drawingml/2006/table">
            <a:tbl>
              <a:tblPr firstRow="1" bandRow="1">
                <a:tableStyleId>{073A0DAA-6AF3-43AB-8588-CEC1D06C72B9}</a:tableStyleId>
              </a:tblPr>
              <a:tblGrid>
                <a:gridCol w="2463421"/>
              </a:tblGrid>
              <a:tr h="370840">
                <a:tc>
                  <a:txBody>
                    <a:bodyPr/>
                    <a:lstStyle/>
                    <a:p>
                      <a:r>
                        <a:rPr lang="en-US" sz="1200" dirty="0" smtClean="0"/>
                        <a:t>INTERNSHIP_REPORT</a:t>
                      </a:r>
                      <a:endParaRPr lang="en-US" sz="1200" dirty="0"/>
                    </a:p>
                  </a:txBody>
                  <a:tcPr/>
                </a:tc>
              </a:tr>
              <a:tr h="370840">
                <a:tc>
                  <a:txBody>
                    <a:bodyPr/>
                    <a:lstStyle/>
                    <a:p>
                      <a:r>
                        <a:rPr lang="en-US" sz="1200" dirty="0" err="1" smtClean="0"/>
                        <a:t>fileName</a:t>
                      </a:r>
                      <a:endParaRPr lang="en-US" sz="1200" dirty="0"/>
                    </a:p>
                  </a:txBody>
                  <a:tcPr/>
                </a:tc>
              </a:tr>
              <a:tr h="370840">
                <a:tc>
                  <a:txBody>
                    <a:bodyPr/>
                    <a:lstStyle/>
                    <a:p>
                      <a:r>
                        <a:rPr lang="en-US" sz="1200" dirty="0" err="1" smtClean="0"/>
                        <a:t>Internhip_Report</a:t>
                      </a:r>
                      <a:r>
                        <a:rPr lang="en-US" sz="1200" dirty="0" smtClean="0"/>
                        <a:t>() “Constructor”</a:t>
                      </a:r>
                    </a:p>
                    <a:p>
                      <a:r>
                        <a:rPr lang="en-US" sz="1200" dirty="0" err="1" smtClean="0"/>
                        <a:t>uploadReport</a:t>
                      </a:r>
                      <a:r>
                        <a:rPr lang="en-US" sz="1200" dirty="0" smtClean="0"/>
                        <a:t>()</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20318259"/>
              </p:ext>
            </p:extLst>
          </p:nvPr>
        </p:nvGraphicFramePr>
        <p:xfrm>
          <a:off x="6413310" y="4611677"/>
          <a:ext cx="2568054" cy="1198880"/>
        </p:xfrm>
        <a:graphic>
          <a:graphicData uri="http://schemas.openxmlformats.org/drawingml/2006/table">
            <a:tbl>
              <a:tblPr firstRow="1" bandRow="1">
                <a:tableStyleId>{073A0DAA-6AF3-43AB-8588-CEC1D06C72B9}</a:tableStyleId>
              </a:tblPr>
              <a:tblGrid>
                <a:gridCol w="2568054"/>
              </a:tblGrid>
              <a:tr h="370840">
                <a:tc>
                  <a:txBody>
                    <a:bodyPr/>
                    <a:lstStyle/>
                    <a:p>
                      <a:r>
                        <a:rPr lang="en-US" sz="1200" dirty="0" smtClean="0"/>
                        <a:t>JOB_CERTIFICATE</a:t>
                      </a:r>
                      <a:endParaRPr lang="en-US" sz="1200" dirty="0"/>
                    </a:p>
                  </a:txBody>
                  <a:tcPr/>
                </a:tc>
              </a:tr>
              <a:tr h="370840">
                <a:tc>
                  <a:txBody>
                    <a:bodyPr/>
                    <a:lstStyle/>
                    <a:p>
                      <a:r>
                        <a:rPr lang="en-US" sz="1200" dirty="0" err="1" smtClean="0"/>
                        <a:t>fileName</a:t>
                      </a:r>
                      <a:endParaRPr lang="en-US" sz="1200" dirty="0"/>
                    </a:p>
                  </a:txBody>
                  <a:tcPr/>
                </a:tc>
              </a:tr>
              <a:tr h="370840">
                <a:tc>
                  <a:txBody>
                    <a:bodyPr/>
                    <a:lstStyle/>
                    <a:p>
                      <a:r>
                        <a:rPr lang="en-US" sz="1200" dirty="0" err="1" smtClean="0"/>
                        <a:t>Job_Certificate</a:t>
                      </a:r>
                      <a:r>
                        <a:rPr lang="en-US" sz="1200" dirty="0" smtClean="0"/>
                        <a:t>() “Constructor”</a:t>
                      </a:r>
                    </a:p>
                    <a:p>
                      <a:r>
                        <a:rPr lang="en-US" sz="1200" dirty="0" err="1" smtClean="0"/>
                        <a:t>uploadJobCertificate</a:t>
                      </a:r>
                      <a:r>
                        <a:rPr lang="en-US" sz="1200" dirty="0" smtClean="0"/>
                        <a:t>()</a:t>
                      </a:r>
                    </a:p>
                  </a:txBody>
                  <a:tcPr/>
                </a:tc>
              </a:tr>
            </a:tbl>
          </a:graphicData>
        </a:graphic>
      </p:graphicFrame>
      <p:sp>
        <p:nvSpPr>
          <p:cNvPr id="9" name="TextBox 8"/>
          <p:cNvSpPr txBox="1"/>
          <p:nvPr/>
        </p:nvSpPr>
        <p:spPr>
          <a:xfrm>
            <a:off x="87940" y="1037229"/>
            <a:ext cx="1020811" cy="261610"/>
          </a:xfrm>
          <a:prstGeom prst="rect">
            <a:avLst/>
          </a:prstGeom>
          <a:solidFill>
            <a:schemeClr val="bg1"/>
          </a:solidFill>
          <a:ln>
            <a:solidFill>
              <a:schemeClr val="tx1"/>
            </a:solidFill>
          </a:ln>
        </p:spPr>
        <p:txBody>
          <a:bodyPr wrap="square" rtlCol="0">
            <a:spAutoFit/>
          </a:bodyPr>
          <a:lstStyle/>
          <a:p>
            <a:pPr algn="ctr"/>
            <a:r>
              <a:rPr lang="en-US" sz="1100" dirty="0" smtClean="0"/>
              <a:t>Class name</a:t>
            </a:r>
            <a:endParaRPr lang="en-US" sz="1100" dirty="0">
              <a:solidFill>
                <a:srgbClr val="FF0000"/>
              </a:solidFill>
            </a:endParaRPr>
          </a:p>
        </p:txBody>
      </p:sp>
      <p:cxnSp>
        <p:nvCxnSpPr>
          <p:cNvPr id="10" name="Straight Arrow Connector 9"/>
          <p:cNvCxnSpPr/>
          <p:nvPr/>
        </p:nvCxnSpPr>
        <p:spPr>
          <a:xfrm>
            <a:off x="1108751" y="1182005"/>
            <a:ext cx="328220" cy="5784"/>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0213" y="1558122"/>
            <a:ext cx="1020811" cy="261610"/>
          </a:xfrm>
          <a:prstGeom prst="rect">
            <a:avLst/>
          </a:prstGeom>
          <a:solidFill>
            <a:schemeClr val="bg1"/>
          </a:solidFill>
          <a:ln>
            <a:solidFill>
              <a:schemeClr val="tx1"/>
            </a:solidFill>
          </a:ln>
        </p:spPr>
        <p:txBody>
          <a:bodyPr wrap="square" rtlCol="0">
            <a:spAutoFit/>
          </a:bodyPr>
          <a:lstStyle/>
          <a:p>
            <a:pPr algn="ctr"/>
            <a:r>
              <a:rPr lang="en-US" sz="1100" dirty="0" smtClean="0"/>
              <a:t>Attributes</a:t>
            </a:r>
            <a:endParaRPr lang="en-US" sz="1100" dirty="0">
              <a:solidFill>
                <a:srgbClr val="FF0000"/>
              </a:solidFill>
            </a:endParaRPr>
          </a:p>
        </p:txBody>
      </p:sp>
      <p:cxnSp>
        <p:nvCxnSpPr>
          <p:cNvPr id="14" name="Straight Arrow Connector 13"/>
          <p:cNvCxnSpPr/>
          <p:nvPr/>
        </p:nvCxnSpPr>
        <p:spPr>
          <a:xfrm flipV="1">
            <a:off x="1111024" y="1702897"/>
            <a:ext cx="325947" cy="1"/>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0213" y="2159495"/>
            <a:ext cx="1020811" cy="261610"/>
          </a:xfrm>
          <a:prstGeom prst="rect">
            <a:avLst/>
          </a:prstGeom>
          <a:solidFill>
            <a:schemeClr val="bg1"/>
          </a:solidFill>
          <a:ln>
            <a:solidFill>
              <a:schemeClr val="tx1"/>
            </a:solidFill>
          </a:ln>
        </p:spPr>
        <p:txBody>
          <a:bodyPr wrap="square" rtlCol="0">
            <a:spAutoFit/>
          </a:bodyPr>
          <a:lstStyle/>
          <a:p>
            <a:pPr algn="ctr"/>
            <a:r>
              <a:rPr lang="en-US" sz="1100" dirty="0" smtClean="0"/>
              <a:t>Methods</a:t>
            </a:r>
            <a:endParaRPr lang="en-US" sz="1100" dirty="0">
              <a:solidFill>
                <a:srgbClr val="FF0000"/>
              </a:solidFill>
            </a:endParaRPr>
          </a:p>
        </p:txBody>
      </p:sp>
      <p:cxnSp>
        <p:nvCxnSpPr>
          <p:cNvPr id="16" name="Straight Arrow Connector 15"/>
          <p:cNvCxnSpPr/>
          <p:nvPr/>
        </p:nvCxnSpPr>
        <p:spPr>
          <a:xfrm flipV="1">
            <a:off x="1111024" y="2304270"/>
            <a:ext cx="325947" cy="1"/>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0"/>
          </p:cNvCxnSpPr>
          <p:nvPr/>
        </p:nvCxnSpPr>
        <p:spPr>
          <a:xfrm flipV="1">
            <a:off x="4971196" y="3710901"/>
            <a:ext cx="1095237" cy="911521"/>
          </a:xfrm>
          <a:prstGeom prst="straightConnector1">
            <a:avLst/>
          </a:prstGeom>
          <a:ln w="31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0"/>
          </p:cNvCxnSpPr>
          <p:nvPr/>
        </p:nvCxnSpPr>
        <p:spPr>
          <a:xfrm flipH="1" flipV="1">
            <a:off x="6632812" y="3710901"/>
            <a:ext cx="1064525" cy="900776"/>
          </a:xfrm>
          <a:prstGeom prst="straightConnector1">
            <a:avLst/>
          </a:prstGeom>
          <a:ln w="31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957780" y="3710901"/>
            <a:ext cx="3261344" cy="900777"/>
          </a:xfrm>
          <a:prstGeom prst="straightConnector1">
            <a:avLst/>
          </a:prstGeom>
          <a:ln w="31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4213969" y="1803430"/>
            <a:ext cx="460392" cy="1"/>
          </a:xfrm>
          <a:prstGeom prst="straightConnector1">
            <a:avLst/>
          </a:prstGeom>
          <a:ln w="31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896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aurea">
      <a:dk1>
        <a:srgbClr val="003464"/>
      </a:dk1>
      <a:lt1>
        <a:sysClr val="window" lastClr="FFFFFF"/>
      </a:lt1>
      <a:dk2>
        <a:srgbClr val="009FDA"/>
      </a:dk2>
      <a:lt2>
        <a:srgbClr val="C7B37F"/>
      </a:lt2>
      <a:accent1>
        <a:srgbClr val="D10074"/>
      </a:accent1>
      <a:accent2>
        <a:srgbClr val="E98300"/>
      </a:accent2>
      <a:accent3>
        <a:srgbClr val="6E267B"/>
      </a:accent3>
      <a:accent4>
        <a:srgbClr val="FDC82F"/>
      </a:accent4>
      <a:accent5>
        <a:srgbClr val="7AB800"/>
      </a:accent5>
      <a:accent6>
        <a:srgbClr val="A30050"/>
      </a:accent6>
      <a:hlink>
        <a:srgbClr val="009FDA"/>
      </a:hlink>
      <a:folHlink>
        <a:srgbClr val="6E267B"/>
      </a:folHlink>
    </a:clrScheme>
    <a:fontScheme name="Laurea">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siakirja" ma:contentTypeID="0x0101006219650F6A8AA34FBBC1247511C99B25" ma:contentTypeVersion="1" ma:contentTypeDescription="Luo uusi asiakirja." ma:contentTypeScope="" ma:versionID="68ec7669d8fe9c14ddde4421463962f5">
  <xsd:schema xmlns:xsd="http://www.w3.org/2001/XMLSchema" xmlns:xs="http://www.w3.org/2001/XMLSchema" xmlns:p="http://schemas.microsoft.com/office/2006/metadata/properties" xmlns:ns1="http://schemas.microsoft.com/sharepoint/v3" xmlns:ns2="221378d5-6720-4d36-bc3c-e640af19466d" targetNamespace="http://schemas.microsoft.com/office/2006/metadata/properties" ma:root="true" ma:fieldsID="7a9fb6624cd65c90da1dc805ec2381bc" ns1:_="" ns2:_="">
    <xsd:import namespace="http://schemas.microsoft.com/sharepoint/v3"/>
    <xsd:import namespace="221378d5-6720-4d36-bc3c-e640af19466d"/>
    <xsd:element name="properties">
      <xsd:complexType>
        <xsd:sequence>
          <xsd:element name="documentManagement">
            <xsd:complexType>
              <xsd:all>
                <xsd:element ref="ns1:PublishingStartDate" minOccurs="0"/>
                <xsd:element ref="ns1:PublishingExpirationDate" minOccurs="0"/>
                <xsd:element ref="ns2:Tiedostomuoto"/>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joituksen alkamispäivämäärä" ma:description="Ajoituksen alkamispäivämäärä on julkaisuominaisuuden luoma sivustosarake. Sillä määritetään päivämäärä ja kellonaika, jolloin vierailijat näkevät sivuston ensimmäisen kerran." ma:hidden="true" ma:internalName="PublishingStartDate">
      <xsd:simpleType>
        <xsd:restriction base="dms:Unknown"/>
      </xsd:simpleType>
    </xsd:element>
    <xsd:element name="PublishingExpirationDate" ma:index="9" nillable="true" ma:displayName="Ajoituksen päättymispäivämäärä" ma:description="Ajoituksen päättymispäivämäärä on julkaisuominaisuuden luoma sivustosarake. Sillä määritetään päivämäärä ja kellonaika, jolloin vierailijat eivät enää näe tätä sivustoa."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1378d5-6720-4d36-bc3c-e640af19466d" elementFormDefault="qualified">
    <xsd:import namespace="http://schemas.microsoft.com/office/2006/documentManagement/types"/>
    <xsd:import namespace="http://schemas.microsoft.com/office/infopath/2007/PartnerControls"/>
    <xsd:element name="Tiedostomuoto" ma:index="10" ma:displayName="Tiedostomuoto" ma:default="Word" ma:format="Dropdown" ma:internalName="Tiedostomuoto">
      <xsd:simpleType>
        <xsd:restriction base="dms:Choice">
          <xsd:enumeration value="Word"/>
          <xsd:enumeration value="PowerPoint"/>
          <xsd:enumeration value="Exce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iedostomuoto xmlns="221378d5-6720-4d36-bc3c-e640af19466d">PowerPoint</Tiedostomuoto>
  </documentManagement>
</p:properties>
</file>

<file path=customXml/itemProps1.xml><?xml version="1.0" encoding="utf-8"?>
<ds:datastoreItem xmlns:ds="http://schemas.openxmlformats.org/officeDocument/2006/customXml" ds:itemID="{4D901174-2AD7-46CE-919E-534164C37A19}">
  <ds:schemaRefs>
    <ds:schemaRef ds:uri="http://schemas.microsoft.com/sharepoint/v3/contenttype/forms"/>
  </ds:schemaRefs>
</ds:datastoreItem>
</file>

<file path=customXml/itemProps2.xml><?xml version="1.0" encoding="utf-8"?>
<ds:datastoreItem xmlns:ds="http://schemas.openxmlformats.org/officeDocument/2006/customXml" ds:itemID="{71310C6A-A195-4356-98BE-7B91802A5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1378d5-6720-4d36-bc3c-e640af1946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352B68-8CBF-499C-B9C1-2A6A4E7081F1}">
  <ds:schemaRefs>
    <ds:schemaRef ds:uri="http://schemas.microsoft.com/office/2006/metadata/properties"/>
    <ds:schemaRef ds:uri="http://schemas.microsoft.com/office/infopath/2007/PartnerControls"/>
    <ds:schemaRef ds:uri="http://schemas.microsoft.com/sharepoint/v3"/>
    <ds:schemaRef ds:uri="221378d5-6720-4d36-bc3c-e640af19466d"/>
  </ds:schemaRefs>
</ds:datastoreItem>
</file>

<file path=docProps/app.xml><?xml version="1.0" encoding="utf-8"?>
<Properties xmlns="http://schemas.openxmlformats.org/officeDocument/2006/extended-properties" xmlns:vt="http://schemas.openxmlformats.org/officeDocument/2006/docPropsVTypes">
  <TotalTime>2812</TotalTime>
  <Words>2076</Words>
  <Application>Microsoft Office PowerPoint</Application>
  <PresentationFormat>On-screen Show (4:3)</PresentationFormat>
  <Paragraphs>216</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Office Theme</vt:lpstr>
      <vt:lpstr>PowerPoint Presentation</vt:lpstr>
      <vt:lpstr>Proposed architecture for the course project - OO application</vt:lpstr>
      <vt:lpstr>In Eclipse…</vt:lpstr>
      <vt:lpstr>How to figure out which Classes are needed in your project App?</vt:lpstr>
      <vt:lpstr>Case example:  Internship tracking system</vt:lpstr>
      <vt:lpstr>Case: General requirements</vt:lpstr>
      <vt:lpstr>Case: User-stories for user “Internship coordinator”</vt:lpstr>
      <vt:lpstr>Case: Identifying entities, attributes, and operations</vt:lpstr>
      <vt:lpstr>Case: UML Classes (to get started)</vt:lpstr>
      <vt:lpstr>Case: UML Classes (first iteration)</vt:lpstr>
      <vt:lpstr>Case: UML Classes (final format)</vt:lpstr>
      <vt:lpstr>Case: Next steps</vt:lpstr>
      <vt:lpstr>About OO software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Laurea Powerpoint</dc:title>
  <dc:creator>default</dc:creator>
  <cp:lastModifiedBy>Antonius De Arruda Camara</cp:lastModifiedBy>
  <cp:revision>243</cp:revision>
  <dcterms:created xsi:type="dcterms:W3CDTF">2013-06-10T10:41:23Z</dcterms:created>
  <dcterms:modified xsi:type="dcterms:W3CDTF">2017-02-27T06:54:16Z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0x0101006219650F6A8AA34FBBC1247511C99B25</vt:lpwstr>
  </property>
  <property fmtid="{D5CDD505-2E9C-101B-9397-08002B2CF9AE}" pid="3" name="TaxonomyTextField_LaureaDocumentLanguage">
    <vt:lpwstr>1035;#Suomi|d889c693-5748-4b1f-9ba0-044f617dea1e</vt:lpwstr>
  </property>
  <property fmtid="{D5CDD505-2E9C-101B-9397-08002B2CF9AE}" pid="4" name="TaxonomyTextField_LaureaConfidentiality">
    <vt:lpwstr>1035;#Sisäinen|0da39d2c-72bb-4345-9ac0-c64d6ac7ed4a</vt:lpwstr>
  </property>
  <property fmtid="{D5CDD505-2E9C-101B-9397-08002B2CF9AE}" pid="5" name="TaxCatchAll">
    <vt:lpwstr>2;#1035;;#Suomi|d889c693-5748-4b1f-9ba0-044f617dea1e;#1;#1035;;#Sisäinen|0da39d2c-72bb-4345-9ac0-c64d6ac7ed4a</vt:lpwstr>
  </property>
  <property fmtid="{D5CDD505-2E9C-101B-9397-08002B2CF9AE}" pid="6" name="LaureaConfidentiality">
    <vt:lpwstr>1;#1035;#Sisäinen|0da39d2c-72bb-4345-9ac0-c64d6ac7ed4a</vt:lpwstr>
  </property>
  <property fmtid="{D5CDD505-2E9C-101B-9397-08002B2CF9AE}" pid="7" name="Order">
    <vt:r8>1600</vt:r8>
  </property>
  <property fmtid="{D5CDD505-2E9C-101B-9397-08002B2CF9AE}" pid="8" name="TemplateUrl">
    <vt:lpwstr/>
  </property>
  <property fmtid="{D5CDD505-2E9C-101B-9397-08002B2CF9AE}" pid="9" name="xd_Signature">
    <vt:bool>false</vt:bool>
  </property>
  <property fmtid="{D5CDD505-2E9C-101B-9397-08002B2CF9AE}" pid="10" name="xd_ProgID">
    <vt:lpwstr/>
  </property>
  <property fmtid="{D5CDD505-2E9C-101B-9397-08002B2CF9AE}" pid="11" name="LaureaDocumentLanguage">
    <vt:lpwstr>2;#1035;#Suomi|d889c693-5748-4b1f-9ba0-044f617dea1e</vt:lpwstr>
  </property>
  <property fmtid="{D5CDD505-2E9C-101B-9397-08002B2CF9AE}" pid="12" name="_SourceUrl">
    <vt:lpwstr/>
  </property>
  <property fmtid="{D5CDD505-2E9C-101B-9397-08002B2CF9AE}" pid="13" name="_SharedFileIndex">
    <vt:lpwstr/>
  </property>
</Properties>
</file>