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66" r:id="rId5"/>
    <p:sldId id="306" r:id="rId6"/>
    <p:sldId id="303" r:id="rId7"/>
    <p:sldId id="302" r:id="rId8"/>
    <p:sldId id="304" r:id="rId9"/>
    <p:sldId id="305" r:id="rId10"/>
    <p:sldId id="307" r:id="rId11"/>
    <p:sldId id="311" r:id="rId12"/>
    <p:sldId id="309" r:id="rId13"/>
    <p:sldId id="308" r:id="rId14"/>
    <p:sldId id="31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34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9" autoAdjust="0"/>
    <p:restoredTop sz="94660"/>
  </p:normalViewPr>
  <p:slideViewPr>
    <p:cSldViewPr snapToGrid="0" snapToObjects="1">
      <p:cViewPr varScale="1">
        <p:scale>
          <a:sx n="70" d="100"/>
          <a:sy n="70" d="100"/>
        </p:scale>
        <p:origin x="1356" y="4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181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100" dirty="0">
              <a:latin typeface="Trebuchet MS"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Trebuchet MS"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9C9AF7-5482-5045-B3EF-9B1F7562495D}" type="slidenum">
              <a:rPr lang="en-US" sz="1100" smtClean="0">
                <a:latin typeface="Trebuchet MS" pitchFamily="34" charset="0"/>
              </a:rPr>
              <a:t>‹#›</a:t>
            </a:fld>
            <a:endParaRPr lang="en-US" sz="1100" dirty="0">
              <a:latin typeface="Trebuchet MS" pitchFamily="34" charset="0"/>
            </a:endParaRPr>
          </a:p>
        </p:txBody>
      </p:sp>
      <p:sp>
        <p:nvSpPr>
          <p:cNvPr id="6" name="Päivämäärän paikkamerkki 5"/>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EB4D8C-6199-4FD8-BB57-54D189171550}" type="datetime1">
              <a:rPr lang="fi-FI" sz="1100" smtClean="0">
                <a:latin typeface="Trebuchet MS" pitchFamily="34" charset="0"/>
              </a:rPr>
              <a:t>6.3.2017</a:t>
            </a:fld>
            <a:endParaRPr lang="fi-FI" sz="1100" dirty="0">
              <a:latin typeface="Trebuchet MS" pitchFamily="34" charset="0"/>
            </a:endParaRPr>
          </a:p>
        </p:txBody>
      </p:sp>
    </p:spTree>
    <p:extLst>
      <p:ext uri="{BB962C8B-B14F-4D97-AF65-F5344CB8AC3E}">
        <p14:creationId xmlns:p14="http://schemas.microsoft.com/office/powerpoint/2010/main" val="144249145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100">
                <a:latin typeface="Trebuchet MS"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100">
                <a:latin typeface="Trebuchet MS" pitchFamily="34" charset="0"/>
              </a:defRPr>
            </a:lvl1pPr>
          </a:lstStyle>
          <a:p>
            <a:fld id="{05561CBA-A5B9-4AA5-B4C2-CE17C447A1A5}" type="datetime1">
              <a:rPr lang="fi-FI" smtClean="0"/>
              <a:t>6.3.2017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dirty="0" err="1" smtClean="0"/>
              <a:t>Click</a:t>
            </a:r>
            <a:r>
              <a:rPr lang="fi-FI" dirty="0" smtClean="0"/>
              <a:t> to </a:t>
            </a:r>
            <a:r>
              <a:rPr lang="fi-FI" dirty="0" err="1" smtClean="0"/>
              <a:t>edit</a:t>
            </a:r>
            <a:r>
              <a:rPr lang="fi-FI" dirty="0" smtClean="0"/>
              <a:t> </a:t>
            </a:r>
            <a:r>
              <a:rPr lang="fi-FI" dirty="0" err="1" smtClean="0"/>
              <a:t>Master</a:t>
            </a:r>
            <a:r>
              <a:rPr lang="fi-FI" dirty="0" smtClean="0"/>
              <a:t> </a:t>
            </a:r>
            <a:r>
              <a:rPr lang="fi-FI" dirty="0" err="1" smtClean="0"/>
              <a:t>text</a:t>
            </a:r>
            <a:r>
              <a:rPr lang="fi-FI" dirty="0" smtClean="0"/>
              <a:t> </a:t>
            </a:r>
            <a:r>
              <a:rPr lang="fi-FI" dirty="0" err="1" smtClean="0"/>
              <a:t>styles</a:t>
            </a:r>
            <a:endParaRPr lang="fi-FI" dirty="0" smtClean="0"/>
          </a:p>
          <a:p>
            <a:pPr lvl="1"/>
            <a:r>
              <a:rPr lang="fi-FI" dirty="0" smtClean="0"/>
              <a:t>Second </a:t>
            </a:r>
            <a:r>
              <a:rPr lang="fi-FI" dirty="0" err="1" smtClean="0"/>
              <a:t>level</a:t>
            </a:r>
            <a:endParaRPr lang="fi-FI" dirty="0" smtClean="0"/>
          </a:p>
          <a:p>
            <a:pPr lvl="2"/>
            <a:r>
              <a:rPr lang="fi-FI" dirty="0" smtClean="0"/>
              <a:t>Third </a:t>
            </a:r>
            <a:r>
              <a:rPr lang="fi-FI" dirty="0" err="1" smtClean="0"/>
              <a:t>level</a:t>
            </a:r>
            <a:endParaRPr lang="fi-FI" dirty="0" smtClean="0"/>
          </a:p>
          <a:p>
            <a:pPr lvl="3"/>
            <a:r>
              <a:rPr lang="fi-FI" dirty="0" err="1" smtClean="0"/>
              <a:t>Fourth</a:t>
            </a:r>
            <a:r>
              <a:rPr lang="fi-FI" dirty="0" smtClean="0"/>
              <a:t> </a:t>
            </a:r>
            <a:r>
              <a:rPr lang="fi-FI" dirty="0" err="1" smtClean="0"/>
              <a:t>level</a:t>
            </a:r>
            <a:endParaRPr lang="fi-FI" dirty="0" smtClean="0"/>
          </a:p>
          <a:p>
            <a:pPr lvl="4"/>
            <a:r>
              <a:rPr lang="fi-FI" dirty="0" err="1" smtClean="0"/>
              <a:t>Fifth</a:t>
            </a:r>
            <a:r>
              <a:rPr lang="fi-FI" dirty="0" smtClean="0"/>
              <a:t> </a:t>
            </a:r>
            <a:r>
              <a:rPr lang="fi-FI" dirty="0" err="1" smtClean="0"/>
              <a:t>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100">
                <a:latin typeface="Trebuchet MS"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100">
                <a:latin typeface="Trebuchet MS" pitchFamily="34" charset="0"/>
              </a:defRPr>
            </a:lvl1pPr>
          </a:lstStyle>
          <a:p>
            <a:fld id="{1099E747-E921-0C4C-A602-DE91D4C43599}" type="slidenum">
              <a:rPr lang="en-US" smtClean="0"/>
              <a:pPr/>
              <a:t>‹#›</a:t>
            </a:fld>
            <a:endParaRPr lang="en-US" dirty="0"/>
          </a:p>
        </p:txBody>
      </p:sp>
    </p:spTree>
    <p:extLst>
      <p:ext uri="{BB962C8B-B14F-4D97-AF65-F5344CB8AC3E}">
        <p14:creationId xmlns:p14="http://schemas.microsoft.com/office/powerpoint/2010/main" val="2561869031"/>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100" kern="1200">
        <a:solidFill>
          <a:schemeClr val="tx1"/>
        </a:solidFill>
        <a:latin typeface="Trebuchet MS" pitchFamily="34" charset="0"/>
        <a:ea typeface="+mn-ea"/>
        <a:cs typeface="+mn-cs"/>
      </a:defRPr>
    </a:lvl1pPr>
    <a:lvl2pPr marL="457200" algn="l" defTabSz="457200" rtl="0" eaLnBrk="1" latinLnBrk="0" hangingPunct="1">
      <a:defRPr sz="1100" kern="1200">
        <a:solidFill>
          <a:schemeClr val="tx1"/>
        </a:solidFill>
        <a:latin typeface="Trebuchet MS" pitchFamily="34" charset="0"/>
        <a:ea typeface="+mn-ea"/>
        <a:cs typeface="+mn-cs"/>
      </a:defRPr>
    </a:lvl2pPr>
    <a:lvl3pPr marL="914400" algn="l" defTabSz="457200" rtl="0" eaLnBrk="1" latinLnBrk="0" hangingPunct="1">
      <a:defRPr sz="1100" kern="1200">
        <a:solidFill>
          <a:schemeClr val="tx1"/>
        </a:solidFill>
        <a:latin typeface="Trebuchet MS" pitchFamily="34" charset="0"/>
        <a:ea typeface="+mn-ea"/>
        <a:cs typeface="+mn-cs"/>
      </a:defRPr>
    </a:lvl3pPr>
    <a:lvl4pPr marL="1371600" algn="l" defTabSz="457200" rtl="0" eaLnBrk="1" latinLnBrk="0" hangingPunct="1">
      <a:defRPr sz="1100" kern="1200">
        <a:solidFill>
          <a:schemeClr val="tx1"/>
        </a:solidFill>
        <a:latin typeface="Trebuchet MS" pitchFamily="34" charset="0"/>
        <a:ea typeface="+mn-ea"/>
        <a:cs typeface="+mn-cs"/>
      </a:defRPr>
    </a:lvl4pPr>
    <a:lvl5pPr marL="1828800" algn="l" defTabSz="457200" rtl="0" eaLnBrk="1" latinLnBrk="0" hangingPunct="1">
      <a:defRPr sz="1100" kern="1200">
        <a:solidFill>
          <a:schemeClr val="tx1"/>
        </a:solidFill>
        <a:latin typeface="Trebuchet MS"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Date Placeholder 3"/>
          <p:cNvSpPr>
            <a:spLocks noGrp="1"/>
          </p:cNvSpPr>
          <p:nvPr>
            <p:ph type="dt" idx="10"/>
          </p:nvPr>
        </p:nvSpPr>
        <p:spPr/>
        <p:txBody>
          <a:bodyPr/>
          <a:lstStyle/>
          <a:p>
            <a:fld id="{426FAD5F-5279-4B94-AFFC-2BA4D149C5CB}" type="datetime1">
              <a:rPr lang="fi-FI" smtClean="0"/>
              <a:t>6.3.2017</a:t>
            </a:fld>
            <a:endParaRPr lang="en-US" dirty="0"/>
          </a:p>
        </p:txBody>
      </p:sp>
      <p:sp>
        <p:nvSpPr>
          <p:cNvPr id="5" name="Slide Number Placeholder 4"/>
          <p:cNvSpPr>
            <a:spLocks noGrp="1"/>
          </p:cNvSpPr>
          <p:nvPr>
            <p:ph type="sldNum" sz="quarter" idx="11"/>
          </p:nvPr>
        </p:nvSpPr>
        <p:spPr/>
        <p:txBody>
          <a:bodyPr/>
          <a:lstStyle/>
          <a:p>
            <a:fld id="{1099E747-E921-0C4C-A602-DE91D4C43599}" type="slidenum">
              <a:rPr lang="en-US" smtClean="0"/>
              <a:pPr/>
              <a:t>1</a:t>
            </a:fld>
            <a:endParaRPr lang="en-US" dirty="0"/>
          </a:p>
        </p:txBody>
      </p:sp>
    </p:spTree>
    <p:extLst>
      <p:ext uri="{BB962C8B-B14F-4D97-AF65-F5344CB8AC3E}">
        <p14:creationId xmlns:p14="http://schemas.microsoft.com/office/powerpoint/2010/main" val="3863528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27809" y="753326"/>
            <a:ext cx="1099182" cy="1234375"/>
          </a:xfrm>
          <a:prstGeom prst="rect">
            <a:avLst/>
          </a:prstGeom>
        </p:spPr>
      </p:pic>
      <p:sp>
        <p:nvSpPr>
          <p:cNvPr id="21" name="Subtitle 2"/>
          <p:cNvSpPr>
            <a:spLocks noGrp="1"/>
          </p:cNvSpPr>
          <p:nvPr>
            <p:ph type="subTitle" idx="1" hasCustomPrompt="1"/>
          </p:nvPr>
        </p:nvSpPr>
        <p:spPr>
          <a:xfrm>
            <a:off x="1371600" y="3871814"/>
            <a:ext cx="6400800" cy="2120646"/>
          </a:xfrm>
          <a:prstGeom prst="rect">
            <a:avLst/>
          </a:prstGeom>
        </p:spPr>
        <p:txBody>
          <a:bodyPr>
            <a:normAutofit/>
          </a:bodyPr>
          <a:lstStyle>
            <a:lvl1pPr marL="0" indent="0" algn="ctr">
              <a:buNone/>
              <a:defRPr sz="2400">
                <a:solidFill>
                  <a:srgbClr val="003464"/>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err="1" smtClean="0"/>
              <a:t>Subtitle</a:t>
            </a:r>
            <a:endParaRPr lang="en-US" dirty="0"/>
          </a:p>
        </p:txBody>
      </p:sp>
      <p:sp>
        <p:nvSpPr>
          <p:cNvPr id="3" name="Text Placeholder 2"/>
          <p:cNvSpPr>
            <a:spLocks noGrp="1"/>
          </p:cNvSpPr>
          <p:nvPr>
            <p:ph type="body" sz="quarter" idx="10" hasCustomPrompt="1"/>
          </p:nvPr>
        </p:nvSpPr>
        <p:spPr>
          <a:xfrm>
            <a:off x="685800" y="2709089"/>
            <a:ext cx="7772400" cy="1077913"/>
          </a:xfrm>
          <a:prstGeom prst="rect">
            <a:avLst/>
          </a:prstGeom>
        </p:spPr>
        <p:txBody>
          <a:bodyPr vert="horz" anchor="b">
            <a:normAutofit/>
          </a:bodyPr>
          <a:lstStyle>
            <a:lvl1pPr marL="0" indent="0" algn="ctr">
              <a:buNone/>
              <a:defRPr sz="4400"/>
            </a:lvl1pPr>
          </a:lstStyle>
          <a:p>
            <a:pPr lvl="0"/>
            <a:r>
              <a:rPr lang="en-US" dirty="0" smtClean="0"/>
              <a:t>Heading</a:t>
            </a:r>
            <a:endParaRPr lang="en-US" dirty="0"/>
          </a:p>
        </p:txBody>
      </p:sp>
      <p:pic>
        <p:nvPicPr>
          <p:cNvPr id="10" name="Picture 9" descr="Tunnistepalkki_1920.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12"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4DA9617D-1AC6-4387-906E-CFF7BC777DEA}" type="datetime1">
              <a:rPr lang="fi-FI" smtClean="0"/>
              <a:t>6.3.2017</a:t>
            </a:fld>
            <a:endParaRPr lang="fi-FI" dirty="0"/>
          </a:p>
        </p:txBody>
      </p:sp>
      <p:sp>
        <p:nvSpPr>
          <p:cNvPr id="13"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dirty="0" smtClean="0"/>
              <a:t>Antonius Camara</a:t>
            </a:r>
            <a:endParaRPr lang="fi-FI" dirty="0"/>
          </a:p>
        </p:txBody>
      </p:sp>
      <p:sp>
        <p:nvSpPr>
          <p:cNvPr id="1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7" name="TextBox 16"/>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749870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sp>
        <p:nvSpPr>
          <p:cNvPr id="2" name="Title 1"/>
          <p:cNvSpPr>
            <a:spLocks noGrp="1"/>
          </p:cNvSpPr>
          <p:nvPr>
            <p:ph type="title" hasCustomPrompt="1"/>
          </p:nvPr>
        </p:nvSpPr>
        <p:spPr>
          <a:xfrm>
            <a:off x="457200" y="831273"/>
            <a:ext cx="6999956" cy="902524"/>
          </a:xfrm>
          <a:prstGeom prst="rect">
            <a:avLst/>
          </a:prstGeom>
        </p:spPr>
        <p:txBody>
          <a:bodyPr>
            <a:normAutofit/>
          </a:bodyPr>
          <a:lstStyle>
            <a:lvl1pPr algn="l">
              <a:defRPr sz="3200">
                <a:solidFill>
                  <a:schemeClr val="tx1"/>
                </a:solidFill>
                <a:latin typeface="Trebuchet MS"/>
                <a:cs typeface="Trebuchet MS"/>
              </a:defRPr>
            </a:lvl1pPr>
          </a:lstStyle>
          <a:p>
            <a:r>
              <a:rPr lang="fi-FI" dirty="0" err="1" smtClean="0"/>
              <a:t>Heading</a:t>
            </a:r>
            <a:endParaRPr lang="en-US" dirty="0"/>
          </a:p>
        </p:txBody>
      </p:sp>
      <p:sp>
        <p:nvSpPr>
          <p:cNvPr id="3" name="Content Placeholder 2"/>
          <p:cNvSpPr>
            <a:spLocks noGrp="1"/>
          </p:cNvSpPr>
          <p:nvPr>
            <p:ph idx="1" hasCustomPrompt="1"/>
          </p:nvPr>
        </p:nvSpPr>
        <p:spPr>
          <a:xfrm>
            <a:off x="457200" y="2069768"/>
            <a:ext cx="6999956" cy="4188527"/>
          </a:xfrm>
          <a:prstGeom prst="rect">
            <a:avLst/>
          </a:prstGeom>
        </p:spPr>
        <p:txBody>
          <a:bodyPr/>
          <a:lstStyle>
            <a:lvl1pPr marL="342900" indent="-342900">
              <a:buSzPct val="100000"/>
              <a:buFontTx/>
              <a:buBlip>
                <a:blip r:embed="rId3"/>
              </a:buBlip>
              <a:defRPr sz="2400" baseline="0">
                <a:solidFill>
                  <a:schemeClr val="tx1"/>
                </a:solidFill>
                <a:latin typeface="Trebuchet MS"/>
                <a:cs typeface="Trebuchet MS"/>
              </a:defRPr>
            </a:lvl1pPr>
            <a:lvl2pPr marL="742950" indent="-285750">
              <a:buSzPct val="100000"/>
              <a:buFontTx/>
              <a:buBlip>
                <a:blip r:embed="rId3"/>
              </a:buBlip>
              <a:defRPr sz="2200">
                <a:solidFill>
                  <a:schemeClr val="tx1"/>
                </a:solidFill>
                <a:latin typeface="Trebuchet MS"/>
                <a:cs typeface="Trebuchet MS"/>
              </a:defRPr>
            </a:lvl2pPr>
            <a:lvl3pPr marL="1143000" indent="-228600">
              <a:buSzPct val="100000"/>
              <a:buFontTx/>
              <a:buBlip>
                <a:blip r:embed="rId3"/>
              </a:buBlip>
              <a:defRPr sz="1800">
                <a:solidFill>
                  <a:schemeClr val="tx1"/>
                </a:solidFill>
                <a:latin typeface="Trebuchet MS"/>
                <a:cs typeface="Trebuchet MS"/>
              </a:defRPr>
            </a:lvl3pPr>
            <a:lvl4pPr marL="1600200" indent="-228600">
              <a:buSzPct val="100000"/>
              <a:buFontTx/>
              <a:buBlip>
                <a:blip r:embed="rId3"/>
              </a:buBlip>
              <a:defRPr sz="1600">
                <a:solidFill>
                  <a:schemeClr val="tx1"/>
                </a:solidFill>
                <a:latin typeface="Trebuchet MS"/>
                <a:cs typeface="Trebuchet MS"/>
              </a:defRPr>
            </a:lvl4pPr>
            <a:lvl5pPr marL="2057400" indent="-228600">
              <a:buSzPct val="100000"/>
              <a:buFontTx/>
              <a:buBlip>
                <a:blip r:embed="rId3"/>
              </a:buBlip>
              <a:defRPr sz="1400">
                <a:solidFill>
                  <a:schemeClr val="tx1"/>
                </a:solidFill>
                <a:latin typeface="Trebuchet MS"/>
                <a:cs typeface="Trebuchet MS"/>
              </a:defRPr>
            </a:lvl5pPr>
          </a:lstStyle>
          <a:p>
            <a:pPr lvl="0"/>
            <a:r>
              <a:rPr lang="fi-FI" dirty="0" err="1" smtClean="0"/>
              <a:t>Text</a:t>
            </a:r>
            <a:endParaRPr lang="fi-FI" dirty="0" smtClean="0"/>
          </a:p>
          <a:p>
            <a:pPr lvl="1"/>
            <a:r>
              <a:rPr lang="fi-FI" dirty="0" err="1" smtClean="0"/>
              <a:t>Text</a:t>
            </a:r>
            <a:endParaRPr lang="fi-FI" dirty="0" smtClean="0"/>
          </a:p>
          <a:p>
            <a:pPr lvl="2"/>
            <a:r>
              <a:rPr lang="fi-FI" dirty="0" err="1" smtClean="0"/>
              <a:t>Text</a:t>
            </a:r>
            <a:endParaRPr lang="fi-FI" dirty="0" smtClean="0"/>
          </a:p>
          <a:p>
            <a:pPr lvl="3"/>
            <a:r>
              <a:rPr lang="fi-FI" dirty="0" err="1" smtClean="0"/>
              <a:t>Text</a:t>
            </a:r>
            <a:endParaRPr lang="fi-FI" dirty="0" smtClean="0"/>
          </a:p>
          <a:p>
            <a:pPr lvl="4"/>
            <a:r>
              <a:rPr lang="fi-FI" dirty="0" err="1" smtClean="0"/>
              <a:t>Text</a:t>
            </a:r>
            <a:endParaRPr lang="en-US" dirty="0"/>
          </a:p>
        </p:txBody>
      </p:sp>
      <p:sp>
        <p:nvSpPr>
          <p:cNvPr id="16" name="TextBox 1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4046256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ukautettu asettelu">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sp>
        <p:nvSpPr>
          <p:cNvPr id="2" name="Otsikko 1"/>
          <p:cNvSpPr>
            <a:spLocks noGrp="1"/>
          </p:cNvSpPr>
          <p:nvPr>
            <p:ph type="title" hasCustomPrompt="1"/>
          </p:nvPr>
        </p:nvSpPr>
        <p:spPr>
          <a:xfrm>
            <a:off x="563880" y="833606"/>
            <a:ext cx="6893276" cy="805189"/>
          </a:xfrm>
          <a:prstGeom prst="rect">
            <a:avLst/>
          </a:prstGeom>
        </p:spPr>
        <p:txBody>
          <a:bodyPr/>
          <a:lstStyle>
            <a:lvl1pPr>
              <a:defRPr sz="3200">
                <a:solidFill>
                  <a:schemeClr val="tx1"/>
                </a:solidFill>
              </a:defRPr>
            </a:lvl1pPr>
          </a:lstStyle>
          <a:p>
            <a:r>
              <a:rPr lang="fi-FI" dirty="0" err="1" smtClean="0"/>
              <a:t>Heading</a:t>
            </a:r>
            <a:endParaRPr lang="fi-FI" dirty="0"/>
          </a:p>
        </p:txBody>
      </p:sp>
      <p:sp>
        <p:nvSpPr>
          <p:cNvPr id="6" name="Content Placeholder 2"/>
          <p:cNvSpPr>
            <a:spLocks noGrp="1"/>
          </p:cNvSpPr>
          <p:nvPr>
            <p:ph idx="1" hasCustomPrompt="1"/>
          </p:nvPr>
        </p:nvSpPr>
        <p:spPr>
          <a:xfrm>
            <a:off x="563880" y="1995055"/>
            <a:ext cx="4021971" cy="4280020"/>
          </a:xfrm>
          <a:prstGeom prst="rect">
            <a:avLst/>
          </a:prstGeom>
        </p:spPr>
        <p:txBody>
          <a:bodyPr/>
          <a:lstStyle>
            <a:lvl1pPr marL="342900" indent="-342900">
              <a:buSzPct val="100000"/>
              <a:buFontTx/>
              <a:buBlip>
                <a:blip r:embed="rId3"/>
              </a:buBlip>
              <a:defRPr sz="2400" baseline="0">
                <a:solidFill>
                  <a:schemeClr val="tx1"/>
                </a:solidFill>
                <a:latin typeface="Trebuchet MS"/>
                <a:cs typeface="Trebuchet MS"/>
              </a:defRPr>
            </a:lvl1pPr>
            <a:lvl2pPr marL="742950" indent="-285750">
              <a:buSzPct val="100000"/>
              <a:buFontTx/>
              <a:buBlip>
                <a:blip r:embed="rId3"/>
              </a:buBlip>
              <a:defRPr sz="2200">
                <a:solidFill>
                  <a:schemeClr val="tx1"/>
                </a:solidFill>
                <a:latin typeface="Trebuchet MS"/>
                <a:cs typeface="Trebuchet MS"/>
              </a:defRPr>
            </a:lvl2pPr>
            <a:lvl3pPr marL="1143000" indent="-228600">
              <a:buSzPct val="100000"/>
              <a:buFontTx/>
              <a:buBlip>
                <a:blip r:embed="rId3"/>
              </a:buBlip>
              <a:defRPr sz="1800">
                <a:solidFill>
                  <a:schemeClr val="tx1"/>
                </a:solidFill>
                <a:latin typeface="Trebuchet MS"/>
                <a:cs typeface="Trebuchet MS"/>
              </a:defRPr>
            </a:lvl3pPr>
            <a:lvl4pPr marL="1600200" indent="-228600">
              <a:buSzPct val="100000"/>
              <a:buFontTx/>
              <a:buBlip>
                <a:blip r:embed="rId3"/>
              </a:buBlip>
              <a:defRPr sz="1600">
                <a:solidFill>
                  <a:schemeClr val="tx1"/>
                </a:solidFill>
                <a:latin typeface="Trebuchet MS"/>
                <a:cs typeface="Trebuchet MS"/>
              </a:defRPr>
            </a:lvl4pPr>
            <a:lvl5pPr marL="2057400" indent="-228600">
              <a:buSzPct val="100000"/>
              <a:buFontTx/>
              <a:buBlip>
                <a:blip r:embed="rId3"/>
              </a:buBlip>
              <a:defRPr sz="1400">
                <a:solidFill>
                  <a:schemeClr val="tx1"/>
                </a:solidFill>
                <a:latin typeface="Trebuchet MS"/>
                <a:cs typeface="Trebuchet MS"/>
              </a:defRPr>
            </a:lvl5pPr>
          </a:lstStyle>
          <a:p>
            <a:pPr lvl="0"/>
            <a:r>
              <a:rPr lang="fi-FI" dirty="0" err="1" smtClean="0"/>
              <a:t>Text</a:t>
            </a:r>
            <a:endParaRPr lang="fi-FI" dirty="0" smtClean="0"/>
          </a:p>
          <a:p>
            <a:pPr lvl="1"/>
            <a:r>
              <a:rPr lang="fi-FI" dirty="0" err="1" smtClean="0"/>
              <a:t>Text</a:t>
            </a:r>
            <a:endParaRPr lang="fi-FI" dirty="0" smtClean="0"/>
          </a:p>
          <a:p>
            <a:pPr lvl="2"/>
            <a:r>
              <a:rPr lang="fi-FI" dirty="0" err="1" smtClean="0"/>
              <a:t>Text</a:t>
            </a:r>
            <a:endParaRPr lang="fi-FI" dirty="0" smtClean="0"/>
          </a:p>
          <a:p>
            <a:pPr lvl="3"/>
            <a:r>
              <a:rPr lang="fi-FI" dirty="0" err="1" smtClean="0"/>
              <a:t>Text</a:t>
            </a:r>
            <a:endParaRPr lang="fi-FI" dirty="0" smtClean="0"/>
          </a:p>
          <a:p>
            <a:pPr lvl="4"/>
            <a:r>
              <a:rPr lang="fi-FI" dirty="0" err="1" smtClean="0"/>
              <a:t>Text</a:t>
            </a:r>
            <a:endParaRPr lang="en-US" dirty="0"/>
          </a:p>
        </p:txBody>
      </p:sp>
      <p:sp>
        <p:nvSpPr>
          <p:cNvPr id="14" name="Kuvan paikkamerkki 13"/>
          <p:cNvSpPr>
            <a:spLocks noGrp="1"/>
          </p:cNvSpPr>
          <p:nvPr>
            <p:ph type="pic" sz="quarter" idx="11"/>
          </p:nvPr>
        </p:nvSpPr>
        <p:spPr>
          <a:xfrm>
            <a:off x="4764413" y="1990413"/>
            <a:ext cx="3786187" cy="4284662"/>
          </a:xfrm>
          <a:prstGeom prst="rect">
            <a:avLst/>
          </a:prstGeom>
        </p:spPr>
        <p:txBody>
          <a:bodyPr/>
          <a:lstStyle>
            <a:lvl1pPr marL="0" indent="0">
              <a:buNone/>
              <a:defRPr sz="1200"/>
            </a:lvl1pPr>
          </a:lstStyle>
          <a:p>
            <a:endParaRPr lang="fi-FI" dirty="0"/>
          </a:p>
        </p:txBody>
      </p:sp>
      <p:pic>
        <p:nvPicPr>
          <p:cNvPr id="9" name="Picture 8" descr="Tunnistepalkki_192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12"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240D9AF3-C390-43EF-96B9-45A9B106F9CC}" type="datetime1">
              <a:rPr lang="fi-FI" smtClean="0"/>
              <a:t>6.3.2017</a:t>
            </a:fld>
            <a:endParaRPr lang="fi-FI" dirty="0"/>
          </a:p>
        </p:txBody>
      </p:sp>
      <p:sp>
        <p:nvSpPr>
          <p:cNvPr id="13"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smtClean="0"/>
              <a:t>Author</a:t>
            </a:r>
            <a:endParaRPr lang="fi-FI" dirty="0"/>
          </a:p>
        </p:txBody>
      </p:sp>
      <p:sp>
        <p:nvSpPr>
          <p:cNvPr id="1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6" name="TextBox 1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38083209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1" name="Picture 10" descr="Logo_pysty_en_slogan_RG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1532" y="265726"/>
            <a:ext cx="772284" cy="867271"/>
          </a:xfrm>
          <a:prstGeom prst="rect">
            <a:avLst/>
          </a:prstGeom>
        </p:spPr>
      </p:pic>
      <p:pic>
        <p:nvPicPr>
          <p:cNvPr id="6" name="Picture 5" descr="Tunnistepalkki_1920.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7"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C6BF77BD-DA9A-451D-A179-A3A47118297C}" type="datetime1">
              <a:rPr lang="fi-FI" smtClean="0"/>
              <a:t>6.3.2017</a:t>
            </a:fld>
            <a:endParaRPr lang="fi-FI" dirty="0"/>
          </a:p>
        </p:txBody>
      </p:sp>
      <p:sp>
        <p:nvSpPr>
          <p:cNvPr id="12" name="Footer Placeholder 9"/>
          <p:cNvSpPr>
            <a:spLocks noGrp="1"/>
          </p:cNvSpPr>
          <p:nvPr>
            <p:ph type="ftr" sz="quarter" idx="3"/>
          </p:nvPr>
        </p:nvSpPr>
        <p:spPr>
          <a:xfrm>
            <a:off x="0" y="6671605"/>
            <a:ext cx="2981138" cy="221590"/>
          </a:xfrm>
          <a:prstGeom prst="rect">
            <a:avLst/>
          </a:prstGeom>
        </p:spPr>
        <p:txBody>
          <a:bodyPr vert="horz" lIns="91440" tIns="45720" rIns="91440" bIns="45720" rtlCol="0" anchor="ctr"/>
          <a:lstStyle>
            <a:lvl1pPr algn="l">
              <a:defRPr sz="1200">
                <a:solidFill>
                  <a:schemeClr val="bg1"/>
                </a:solidFill>
              </a:defRPr>
            </a:lvl1pPr>
          </a:lstStyle>
          <a:p>
            <a:r>
              <a:rPr lang="fi-FI" smtClean="0"/>
              <a:t>Author</a:t>
            </a:r>
            <a:endParaRPr lang="fi-FI" dirty="0"/>
          </a:p>
        </p:txBody>
      </p:sp>
      <p:sp>
        <p:nvSpPr>
          <p:cNvPr id="13"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14" name="TextBox 13"/>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2144985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Tunnistepalkki_1920.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620" y="6671605"/>
            <a:ext cx="9195694" cy="221590"/>
          </a:xfrm>
          <a:prstGeom prst="rect">
            <a:avLst/>
          </a:prstGeom>
        </p:spPr>
      </p:pic>
      <p:sp>
        <p:nvSpPr>
          <p:cNvPr id="3" name="Date Placeholder 8"/>
          <p:cNvSpPr>
            <a:spLocks noGrp="1"/>
          </p:cNvSpPr>
          <p:nvPr>
            <p:ph type="dt" sz="half" idx="2"/>
          </p:nvPr>
        </p:nvSpPr>
        <p:spPr>
          <a:xfrm>
            <a:off x="6115050" y="6671605"/>
            <a:ext cx="2060178" cy="221590"/>
          </a:xfrm>
          <a:prstGeom prst="rect">
            <a:avLst/>
          </a:prstGeom>
        </p:spPr>
        <p:txBody>
          <a:bodyPr vert="horz" lIns="91440" tIns="45720" rIns="91440" bIns="45720" rtlCol="0" anchor="ctr"/>
          <a:lstStyle>
            <a:lvl1pPr algn="l">
              <a:defRPr sz="1200">
                <a:solidFill>
                  <a:schemeClr val="bg1"/>
                </a:solidFill>
              </a:defRPr>
            </a:lvl1pPr>
          </a:lstStyle>
          <a:p>
            <a:fld id="{6A970C6D-7C7F-4C22-A362-E89A335A8F09}" type="datetime1">
              <a:rPr lang="fi-FI" smtClean="0"/>
              <a:t>6.3.2017</a:t>
            </a:fld>
            <a:endParaRPr lang="fi-FI" dirty="0"/>
          </a:p>
        </p:txBody>
      </p:sp>
      <p:sp>
        <p:nvSpPr>
          <p:cNvPr id="5" name="Slide Number Placeholder 10"/>
          <p:cNvSpPr>
            <a:spLocks noGrp="1"/>
          </p:cNvSpPr>
          <p:nvPr>
            <p:ph type="sldNum" sz="quarter" idx="4"/>
          </p:nvPr>
        </p:nvSpPr>
        <p:spPr>
          <a:xfrm>
            <a:off x="8201302" y="6671605"/>
            <a:ext cx="942698" cy="221590"/>
          </a:xfrm>
          <a:prstGeom prst="rect">
            <a:avLst/>
          </a:prstGeom>
        </p:spPr>
        <p:txBody>
          <a:bodyPr vert="horz" lIns="91440" tIns="45720" rIns="91440" bIns="45720" rtlCol="0" anchor="ctr"/>
          <a:lstStyle>
            <a:lvl1pPr algn="r">
              <a:defRPr sz="1200">
                <a:solidFill>
                  <a:schemeClr val="bg1"/>
                </a:solidFill>
              </a:defRPr>
            </a:lvl1pPr>
          </a:lstStyle>
          <a:p>
            <a:fld id="{F31DF19E-1F93-4850-829B-808F582AEB9F}" type="slidenum">
              <a:rPr lang="fi-FI" smtClean="0"/>
              <a:pPr/>
              <a:t>‹#›</a:t>
            </a:fld>
            <a:endParaRPr lang="fi-FI" dirty="0"/>
          </a:p>
        </p:txBody>
      </p:sp>
      <p:sp>
        <p:nvSpPr>
          <p:cNvPr id="6" name="TextBox 5"/>
          <p:cNvSpPr txBox="1"/>
          <p:nvPr userDrawn="1"/>
        </p:nvSpPr>
        <p:spPr>
          <a:xfrm>
            <a:off x="2981138" y="6644040"/>
            <a:ext cx="3107838" cy="276999"/>
          </a:xfrm>
          <a:prstGeom prst="rect">
            <a:avLst/>
          </a:prstGeom>
          <a:noFill/>
        </p:spPr>
        <p:txBody>
          <a:bodyPr wrap="square" rtlCol="0" anchor="ctr" anchorCtr="0">
            <a:spAutoFit/>
          </a:bodyPr>
          <a:lstStyle/>
          <a:p>
            <a:pPr algn="ctr"/>
            <a:r>
              <a:rPr lang="fi-FI" sz="1200" dirty="0" smtClean="0">
                <a:solidFill>
                  <a:schemeClr val="bg1"/>
                </a:solidFill>
              </a:rPr>
              <a:t>www.laurea.fi</a:t>
            </a:r>
            <a:endParaRPr lang="fi-FI" sz="1200" dirty="0">
              <a:solidFill>
                <a:schemeClr val="bg1"/>
              </a:solidFill>
            </a:endParaRPr>
          </a:p>
        </p:txBody>
      </p:sp>
    </p:spTree>
    <p:extLst>
      <p:ext uri="{BB962C8B-B14F-4D97-AF65-F5344CB8AC3E}">
        <p14:creationId xmlns:p14="http://schemas.microsoft.com/office/powerpoint/2010/main" val="4268123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Lst>
  <p:timing>
    <p:tnLst>
      <p:par>
        <p:cTn id="1" dur="indefinite" restart="never" nodeType="tmRoot"/>
      </p:par>
    </p:tnLst>
  </p:timing>
  <p:hf hdr="0"/>
  <p:txStyles>
    <p:titleStyle>
      <a:lvl1pPr algn="l" defTabSz="457200" rtl="0" eaLnBrk="1" latinLnBrk="0" hangingPunct="1">
        <a:spcBef>
          <a:spcPct val="0"/>
        </a:spcBef>
        <a:buNone/>
        <a:defRPr sz="3000" kern="1200">
          <a:solidFill>
            <a:schemeClr val="tx1"/>
          </a:solidFill>
          <a:latin typeface="Trebuchet MS"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rebuchet MS"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rebuchet MS"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rebuchet MS"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rebuchet MS"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rebuchet MS"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mysql.com/downloads/connector/j/"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utorials.jenkov.com/jdbc/preparedstatement.html" TargetMode="External"/><Relationship Id="rId2" Type="http://schemas.openxmlformats.org/officeDocument/2006/relationships/hyperlink" Target="https://www.tutorialspoint.com/java/java_arraylist_clas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point.com/jdbc/jdbc-sample-code.htm" TargetMode="External"/><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hyperlink" Target="https://docs.oracle.com/javase/tutorial/jdbc/over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ysql.com/products/community/" TargetMode="External"/><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 Id="rId5" Type="http://schemas.openxmlformats.org/officeDocument/2006/relationships/hyperlink" Target="https://mariadb.com/kb/en/mariadb/graphical-and-enhanced-clients/" TargetMode="External"/><Relationship Id="rId4" Type="http://schemas.openxmlformats.org/officeDocument/2006/relationships/hyperlink" Target="https://mariadb.org/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80782" y="3964273"/>
            <a:ext cx="6400800" cy="550061"/>
          </a:xfrm>
        </p:spPr>
        <p:txBody>
          <a:bodyPr>
            <a:noAutofit/>
          </a:bodyPr>
          <a:lstStyle/>
          <a:p>
            <a:r>
              <a:rPr lang="fi-FI" sz="2800" dirty="0" smtClean="0"/>
              <a:t>Object-</a:t>
            </a:r>
            <a:r>
              <a:rPr lang="fi-FI" sz="2800" dirty="0" err="1" smtClean="0"/>
              <a:t>Oriented</a:t>
            </a:r>
            <a:r>
              <a:rPr lang="fi-FI" sz="2800" dirty="0" smtClean="0"/>
              <a:t> </a:t>
            </a:r>
            <a:r>
              <a:rPr lang="fi-FI" sz="2800" dirty="0" err="1" smtClean="0"/>
              <a:t>programming</a:t>
            </a:r>
            <a:endParaRPr lang="en-US" sz="2800" dirty="0"/>
          </a:p>
        </p:txBody>
      </p:sp>
      <p:sp>
        <p:nvSpPr>
          <p:cNvPr id="3" name="Text Placeholder 2"/>
          <p:cNvSpPr>
            <a:spLocks noGrp="1"/>
          </p:cNvSpPr>
          <p:nvPr>
            <p:ph type="body" sz="quarter" idx="10"/>
          </p:nvPr>
        </p:nvSpPr>
        <p:spPr>
          <a:xfrm>
            <a:off x="685800" y="2374849"/>
            <a:ext cx="7772400" cy="1077913"/>
          </a:xfrm>
        </p:spPr>
        <p:txBody>
          <a:bodyPr>
            <a:normAutofit fontScale="77500" lnSpcReduction="20000"/>
          </a:bodyPr>
          <a:lstStyle/>
          <a:p>
            <a:r>
              <a:rPr lang="fi-FI" dirty="0" err="1" smtClean="0"/>
              <a:t>Accessing</a:t>
            </a:r>
            <a:r>
              <a:rPr lang="fi-FI" dirty="0" smtClean="0"/>
              <a:t> a </a:t>
            </a:r>
            <a:r>
              <a:rPr lang="fi-FI" dirty="0" err="1" smtClean="0"/>
              <a:t>relational</a:t>
            </a:r>
            <a:r>
              <a:rPr lang="fi-FI" dirty="0" smtClean="0"/>
              <a:t> </a:t>
            </a:r>
            <a:r>
              <a:rPr lang="fi-FI" dirty="0" err="1" smtClean="0"/>
              <a:t>database</a:t>
            </a:r>
            <a:r>
              <a:rPr lang="fi-FI" dirty="0" smtClean="0"/>
              <a:t> </a:t>
            </a:r>
            <a:r>
              <a:rPr lang="fi-FI" dirty="0" err="1" smtClean="0"/>
              <a:t>with</a:t>
            </a:r>
            <a:endParaRPr lang="fi-FI" dirty="0"/>
          </a:p>
          <a:p>
            <a:r>
              <a:rPr lang="fi-FI" dirty="0" smtClean="0"/>
              <a:t>JDBC</a:t>
            </a:r>
            <a:endParaRPr lang="en-US" dirty="0"/>
          </a:p>
        </p:txBody>
      </p:sp>
      <p:sp>
        <p:nvSpPr>
          <p:cNvPr id="4" name="Subtitle 1"/>
          <p:cNvSpPr txBox="1">
            <a:spLocks/>
          </p:cNvSpPr>
          <p:nvPr/>
        </p:nvSpPr>
        <p:spPr>
          <a:xfrm>
            <a:off x="1480782" y="5780624"/>
            <a:ext cx="6400800" cy="550061"/>
          </a:xfrm>
          <a:prstGeom prst="rect">
            <a:avLst/>
          </a:prstGeom>
        </p:spPr>
        <p:txBody>
          <a:bodyPr>
            <a:noAutofit/>
          </a:bodyPr>
          <a:lstStyle>
            <a:lvl1pPr marL="0" indent="0" algn="ctr" defTabSz="457200" rtl="0" eaLnBrk="1" latinLnBrk="0" hangingPunct="1">
              <a:spcBef>
                <a:spcPct val="20000"/>
              </a:spcBef>
              <a:buFont typeface="Arial"/>
              <a:buNone/>
              <a:defRPr sz="2400" kern="1200">
                <a:solidFill>
                  <a:srgbClr val="003464"/>
                </a:solidFill>
                <a:latin typeface="Trebuchet MS"/>
                <a:ea typeface="+mn-ea"/>
                <a:cs typeface="Trebuchet MS"/>
              </a:defRPr>
            </a:lvl1pPr>
            <a:lvl2pPr marL="457200" indent="0" algn="ctr" defTabSz="457200" rtl="0" eaLnBrk="1" latinLnBrk="0" hangingPunct="1">
              <a:spcBef>
                <a:spcPct val="20000"/>
              </a:spcBef>
              <a:buFont typeface="Arial"/>
              <a:buNone/>
              <a:defRPr sz="2800" kern="1200">
                <a:solidFill>
                  <a:schemeClr val="tx1">
                    <a:tint val="75000"/>
                  </a:schemeClr>
                </a:solidFill>
                <a:latin typeface="Trebuchet MS" pitchFamily="34"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Trebuchet MS" pitchFamily="34"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Trebuchet MS" pitchFamily="34"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Trebuchet MS" pitchFamily="34"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fi-FI" sz="1400" dirty="0" smtClean="0"/>
              <a:t>Antonius Camara</a:t>
            </a:r>
            <a:endParaRPr lang="en-US" sz="1400" dirty="0"/>
          </a:p>
        </p:txBody>
      </p:sp>
    </p:spTree>
    <p:extLst>
      <p:ext uri="{BB962C8B-B14F-4D97-AF65-F5344CB8AC3E}">
        <p14:creationId xmlns:p14="http://schemas.microsoft.com/office/powerpoint/2010/main" val="24010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96" y="217125"/>
            <a:ext cx="6999956" cy="669980"/>
          </a:xfrm>
        </p:spPr>
        <p:txBody>
          <a:bodyPr>
            <a:normAutofit/>
          </a:bodyPr>
          <a:lstStyle/>
          <a:p>
            <a:r>
              <a:rPr lang="en-US" sz="2400" dirty="0" smtClean="0"/>
              <a:t>Configuring Eclipse to access MySQL with JDBC</a:t>
            </a:r>
            <a:endParaRPr lang="en-US" sz="2400" dirty="0"/>
          </a:p>
        </p:txBody>
      </p:sp>
      <p:sp>
        <p:nvSpPr>
          <p:cNvPr id="3" name="Content Placeholder 2"/>
          <p:cNvSpPr>
            <a:spLocks noGrp="1"/>
          </p:cNvSpPr>
          <p:nvPr>
            <p:ph idx="1"/>
          </p:nvPr>
        </p:nvSpPr>
        <p:spPr>
          <a:xfrm>
            <a:off x="0" y="1201004"/>
            <a:ext cx="8618562" cy="1760560"/>
          </a:xfrm>
        </p:spPr>
        <p:txBody>
          <a:bodyPr/>
          <a:lstStyle/>
          <a:p>
            <a:r>
              <a:rPr lang="en-US" sz="1600" dirty="0" smtClean="0"/>
              <a:t>Download the MySQL </a:t>
            </a:r>
            <a:r>
              <a:rPr lang="en-US" sz="1600" dirty="0"/>
              <a:t>JDBC </a:t>
            </a:r>
            <a:r>
              <a:rPr lang="en-US" sz="1600" dirty="0" smtClean="0"/>
              <a:t>Driver (</a:t>
            </a:r>
            <a:r>
              <a:rPr lang="en-US" sz="1600" dirty="0">
                <a:hlinkClick r:id="rId2"/>
              </a:rPr>
              <a:t>https://dev.mysql.com/downloads/connector/j</a:t>
            </a:r>
            <a:r>
              <a:rPr lang="en-US" sz="1600" dirty="0" smtClean="0">
                <a:hlinkClick r:id="rId2"/>
              </a:rPr>
              <a:t>/</a:t>
            </a:r>
            <a:r>
              <a:rPr lang="en-US" sz="1600" dirty="0" smtClean="0"/>
              <a:t>)</a:t>
            </a:r>
          </a:p>
          <a:p>
            <a:r>
              <a:rPr lang="en-US" sz="1600" dirty="0" smtClean="0"/>
              <a:t>Extract </a:t>
            </a:r>
            <a:r>
              <a:rPr lang="en-US" sz="1600" dirty="0"/>
              <a:t>the zip file </a:t>
            </a:r>
            <a:r>
              <a:rPr lang="en-US" sz="1600" dirty="0" smtClean="0"/>
              <a:t>mysql-connector-java-5.1.41.zip to a safe location in your computer</a:t>
            </a:r>
          </a:p>
          <a:p>
            <a:r>
              <a:rPr lang="en-US" sz="1600" dirty="0" smtClean="0"/>
              <a:t>In Eclipse, Package Explorer: right click on your project </a:t>
            </a:r>
            <a:r>
              <a:rPr lang="en-US" sz="1600" dirty="0" smtClean="0">
                <a:sym typeface="Wingdings" panose="05000000000000000000" pitchFamily="2" charset="2"/>
              </a:rPr>
              <a:t>-&gt; Properties -&gt; Libraries -&gt; Add external JARs</a:t>
            </a:r>
          </a:p>
          <a:p>
            <a:r>
              <a:rPr lang="en-US" sz="1600" dirty="0">
                <a:sym typeface="Wingdings" panose="05000000000000000000" pitchFamily="2" charset="2"/>
              </a:rPr>
              <a:t>Select the file “</a:t>
            </a:r>
            <a:r>
              <a:rPr lang="en-US" sz="1600" dirty="0" smtClean="0">
                <a:sym typeface="Wingdings" panose="05000000000000000000" pitchFamily="2" charset="2"/>
              </a:rPr>
              <a:t>mysql-connector-java-5.1.41-bin.jar” from the location where you extracted the downloaded </a:t>
            </a:r>
            <a:r>
              <a:rPr lang="en-US" sz="1600" dirty="0" smtClean="0">
                <a:sym typeface="Wingdings" panose="05000000000000000000" pitchFamily="2" charset="2"/>
              </a:rPr>
              <a:t>driver. </a:t>
            </a:r>
            <a:r>
              <a:rPr lang="en-US" sz="1600" dirty="0" smtClean="0">
                <a:sym typeface="Wingdings" panose="05000000000000000000" pitchFamily="2" charset="2"/>
              </a:rPr>
              <a:t>MAKE SURE YOU ARE SELECTING THE .JAR FILE, NOT THE .ZIP FILE</a:t>
            </a:r>
            <a:r>
              <a:rPr lang="en-US" sz="1600" dirty="0" smtClean="0">
                <a:sym typeface="Wingdings" panose="05000000000000000000" pitchFamily="2" charset="2"/>
              </a:rPr>
              <a:t> </a:t>
            </a:r>
            <a:endParaRPr lang="en-US" sz="1600" dirty="0" smtClean="0"/>
          </a:p>
        </p:txBody>
      </p:sp>
      <p:pic>
        <p:nvPicPr>
          <p:cNvPr id="4" name="Picture 3"/>
          <p:cNvPicPr>
            <a:picLocks noChangeAspect="1"/>
          </p:cNvPicPr>
          <p:nvPr/>
        </p:nvPicPr>
        <p:blipFill>
          <a:blip r:embed="rId3"/>
          <a:stretch>
            <a:fillRect/>
          </a:stretch>
        </p:blipFill>
        <p:spPr>
          <a:xfrm>
            <a:off x="3380949" y="3108704"/>
            <a:ext cx="5086140" cy="3069478"/>
          </a:xfrm>
          <a:prstGeom prst="rect">
            <a:avLst/>
          </a:prstGeom>
        </p:spPr>
      </p:pic>
      <p:sp>
        <p:nvSpPr>
          <p:cNvPr id="5" name="TextBox 4"/>
          <p:cNvSpPr txBox="1"/>
          <p:nvPr/>
        </p:nvSpPr>
        <p:spPr>
          <a:xfrm>
            <a:off x="293426" y="3681354"/>
            <a:ext cx="1808329" cy="1107996"/>
          </a:xfrm>
          <a:prstGeom prst="rect">
            <a:avLst/>
          </a:prstGeom>
          <a:solidFill>
            <a:schemeClr val="bg1"/>
          </a:solidFill>
          <a:ln>
            <a:solidFill>
              <a:schemeClr val="tx1"/>
            </a:solidFill>
          </a:ln>
        </p:spPr>
        <p:txBody>
          <a:bodyPr wrap="square" rtlCol="0">
            <a:spAutoFit/>
          </a:bodyPr>
          <a:lstStyle/>
          <a:p>
            <a:r>
              <a:rPr lang="en-US" sz="1100" dirty="0" smtClean="0"/>
              <a:t>After you successfully add the JAR your Java Build Path / Libraries list should contain the mysql-connector-java-xxxx-bin.jar file </a:t>
            </a:r>
            <a:endParaRPr lang="en-US" sz="1100" dirty="0">
              <a:solidFill>
                <a:srgbClr val="FF0000"/>
              </a:solidFill>
            </a:endParaRPr>
          </a:p>
        </p:txBody>
      </p:sp>
      <p:cxnSp>
        <p:nvCxnSpPr>
          <p:cNvPr id="6" name="Straight Arrow Connector 5"/>
          <p:cNvCxnSpPr/>
          <p:nvPr/>
        </p:nvCxnSpPr>
        <p:spPr>
          <a:xfrm>
            <a:off x="2224585" y="4093790"/>
            <a:ext cx="2784143" cy="0"/>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131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7447083" y="159840"/>
            <a:ext cx="1646874" cy="1259527"/>
          </a:xfrm>
          <a:prstGeom prst="flowChartProces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7463" y="0"/>
            <a:ext cx="6999956" cy="574446"/>
          </a:xfrm>
        </p:spPr>
        <p:txBody>
          <a:bodyPr>
            <a:normAutofit fontScale="90000"/>
          </a:bodyPr>
          <a:lstStyle/>
          <a:p>
            <a:r>
              <a:rPr lang="en-US" dirty="0" smtClean="0"/>
              <a:t>Hands on… (</a:t>
            </a:r>
            <a:r>
              <a:rPr lang="en-US" dirty="0" err="1" smtClean="0"/>
              <a:t>jdbcExample</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4029421"/>
              </p:ext>
            </p:extLst>
          </p:nvPr>
        </p:nvGraphicFramePr>
        <p:xfrm>
          <a:off x="227463" y="750627"/>
          <a:ext cx="8602638" cy="5092351"/>
        </p:xfrm>
        <a:graphic>
          <a:graphicData uri="http://schemas.openxmlformats.org/drawingml/2006/table">
            <a:tbl>
              <a:tblPr firstRow="1" bandRow="1">
                <a:tableStyleId>{073A0DAA-6AF3-43AB-8588-CEC1D06C72B9}</a:tableStyleId>
              </a:tblPr>
              <a:tblGrid>
                <a:gridCol w="4126173"/>
                <a:gridCol w="4476465"/>
              </a:tblGrid>
              <a:tr h="390858">
                <a:tc>
                  <a:txBody>
                    <a:bodyPr/>
                    <a:lstStyle/>
                    <a:p>
                      <a:r>
                        <a:rPr lang="en-US" sz="1400" dirty="0" smtClean="0"/>
                        <a:t>Step</a:t>
                      </a:r>
                      <a:endParaRPr lang="en-US" sz="1400" dirty="0"/>
                    </a:p>
                  </a:txBody>
                  <a:tcPr/>
                </a:tc>
                <a:tc>
                  <a:txBody>
                    <a:bodyPr/>
                    <a:lstStyle/>
                    <a:p>
                      <a:r>
                        <a:rPr lang="en-US" sz="1400" dirty="0" smtClean="0"/>
                        <a:t>Notes</a:t>
                      </a:r>
                      <a:endParaRPr lang="en-US" sz="1400" dirty="0"/>
                    </a:p>
                  </a:txBody>
                  <a:tcPr/>
                </a:tc>
              </a:tr>
              <a:tr h="439241">
                <a:tc>
                  <a:txBody>
                    <a:bodyPr/>
                    <a:lstStyle/>
                    <a:p>
                      <a:r>
                        <a:rPr lang="en-US" sz="1400" dirty="0" smtClean="0"/>
                        <a:t>Check how </a:t>
                      </a:r>
                      <a:r>
                        <a:rPr lang="en-US" sz="1400" dirty="0" err="1" smtClean="0"/>
                        <a:t>ArrayLists</a:t>
                      </a:r>
                      <a:r>
                        <a:rPr lang="en-US" sz="1400" baseline="0" dirty="0" smtClean="0"/>
                        <a:t> work</a:t>
                      </a:r>
                      <a:endParaRPr lang="en-US" sz="1400" dirty="0"/>
                    </a:p>
                  </a:txBody>
                  <a:tcPr/>
                </a:tc>
                <a:tc>
                  <a:txBody>
                    <a:bodyPr/>
                    <a:lstStyle/>
                    <a:p>
                      <a:r>
                        <a:rPr lang="en-US" sz="1400" dirty="0" smtClean="0">
                          <a:hlinkClick r:id="rId2"/>
                        </a:rPr>
                        <a:t>https://www.tutorialspoint.com/java/java_arraylist_class.htm</a:t>
                      </a:r>
                      <a:endParaRPr lang="en-US" sz="1400" dirty="0"/>
                    </a:p>
                  </a:txBody>
                  <a:tcPr/>
                </a:tc>
              </a:tr>
              <a:tr h="498143">
                <a:tc>
                  <a:txBody>
                    <a:bodyPr/>
                    <a:lstStyle/>
                    <a:p>
                      <a:r>
                        <a:rPr lang="en-US" sz="1400" dirty="0" smtClean="0"/>
                        <a:t>Check how JDBC SQL</a:t>
                      </a:r>
                      <a:r>
                        <a:rPr lang="en-US" sz="1400" baseline="0" dirty="0" smtClean="0"/>
                        <a:t> prepared statements work</a:t>
                      </a:r>
                      <a:endParaRPr lang="en-US" sz="1400" dirty="0"/>
                    </a:p>
                  </a:txBody>
                  <a:tcPr/>
                </a:tc>
                <a:tc>
                  <a:txBody>
                    <a:bodyPr/>
                    <a:lstStyle/>
                    <a:p>
                      <a:r>
                        <a:rPr lang="en-US" sz="1400" dirty="0" smtClean="0">
                          <a:hlinkClick r:id="rId3"/>
                        </a:rPr>
                        <a:t>http://tutorials.jenkov.com/jdbc/preparedstatement.html</a:t>
                      </a:r>
                      <a:endParaRPr lang="en-US" sz="1400" dirty="0"/>
                    </a:p>
                  </a:txBody>
                  <a:tcPr/>
                </a:tc>
              </a:tr>
              <a:tr h="450376">
                <a:tc>
                  <a:txBody>
                    <a:bodyPr/>
                    <a:lstStyle/>
                    <a:p>
                      <a:r>
                        <a:rPr lang="en-US" sz="1400" dirty="0" smtClean="0"/>
                        <a:t>Make sure you have a database server installed in your computer</a:t>
                      </a:r>
                      <a:endParaRPr lang="en-US" sz="1400" dirty="0"/>
                    </a:p>
                  </a:txBody>
                  <a:tcPr/>
                </a:tc>
                <a:tc>
                  <a:txBody>
                    <a:bodyPr/>
                    <a:lstStyle/>
                    <a:p>
                      <a:r>
                        <a:rPr lang="en-US" sz="1400" dirty="0" smtClean="0"/>
                        <a:t>In the classroom</a:t>
                      </a:r>
                      <a:r>
                        <a:rPr lang="en-US" sz="1400" baseline="0" dirty="0" smtClean="0"/>
                        <a:t> computers, XAMPP should be installed</a:t>
                      </a:r>
                      <a:endParaRPr lang="en-US" sz="1400" dirty="0"/>
                    </a:p>
                  </a:txBody>
                  <a:tcPr/>
                </a:tc>
              </a:tr>
              <a:tr h="307075">
                <a:tc>
                  <a:txBody>
                    <a:bodyPr/>
                    <a:lstStyle/>
                    <a:p>
                      <a:r>
                        <a:rPr lang="en-US" sz="1400" dirty="0" smtClean="0"/>
                        <a:t>Download</a:t>
                      </a:r>
                      <a:r>
                        <a:rPr lang="en-US" sz="1400" baseline="0" dirty="0" smtClean="0"/>
                        <a:t> the JDBC driver for your database server</a:t>
                      </a:r>
                      <a:endParaRPr lang="en-US" sz="1400" dirty="0"/>
                    </a:p>
                  </a:txBody>
                  <a:tcPr/>
                </a:tc>
                <a:tc>
                  <a:txBody>
                    <a:bodyPr/>
                    <a:lstStyle/>
                    <a:p>
                      <a:r>
                        <a:rPr lang="en-US" sz="1400" dirty="0" smtClean="0"/>
                        <a:t>See instructions in a previous slide</a:t>
                      </a:r>
                      <a:endParaRPr lang="en-US" sz="1400" dirty="0"/>
                    </a:p>
                  </a:txBody>
                  <a:tcPr/>
                </a:tc>
              </a:tr>
              <a:tr h="647653">
                <a:tc>
                  <a:txBody>
                    <a:bodyPr/>
                    <a:lstStyle/>
                    <a:p>
                      <a:r>
                        <a:rPr lang="en-US" sz="1400" dirty="0" smtClean="0"/>
                        <a:t>Download the project/package</a:t>
                      </a:r>
                      <a:r>
                        <a:rPr lang="en-US" sz="1400" baseline="0" dirty="0" smtClean="0"/>
                        <a:t> </a:t>
                      </a:r>
                      <a:r>
                        <a:rPr lang="en-US" sz="1400" baseline="0" dirty="0" err="1" smtClean="0"/>
                        <a:t>jdbcExample</a:t>
                      </a:r>
                      <a:r>
                        <a:rPr lang="en-US" sz="1400" baseline="0" dirty="0" smtClean="0"/>
                        <a:t> from </a:t>
                      </a:r>
                      <a:r>
                        <a:rPr lang="en-US" sz="1400" baseline="0" dirty="0" err="1" smtClean="0"/>
                        <a:t>github</a:t>
                      </a:r>
                      <a:endParaRPr lang="en-US" sz="1400" dirty="0"/>
                    </a:p>
                  </a:txBody>
                  <a:tcPr/>
                </a:tc>
                <a:tc>
                  <a:txBody>
                    <a:bodyPr/>
                    <a:lstStyle/>
                    <a:p>
                      <a:r>
                        <a:rPr lang="en-US" sz="1400" dirty="0" smtClean="0"/>
                        <a:t>Create</a:t>
                      </a:r>
                      <a:r>
                        <a:rPr lang="en-US" sz="1400" baseline="0" dirty="0" smtClean="0"/>
                        <a:t> the project in your Eclipse IDE. Configure the properties of the project, adding the JDBC driver for your database server</a:t>
                      </a:r>
                      <a:endParaRPr lang="en-US" sz="1400" dirty="0"/>
                    </a:p>
                  </a:txBody>
                  <a:tcPr/>
                </a:tc>
              </a:tr>
              <a:tr h="498759">
                <a:tc>
                  <a:txBody>
                    <a:bodyPr/>
                    <a:lstStyle/>
                    <a:p>
                      <a:r>
                        <a:rPr lang="en-US" sz="1400" dirty="0" smtClean="0"/>
                        <a:t>In</a:t>
                      </a:r>
                      <a:r>
                        <a:rPr lang="en-US" sz="1400" baseline="0" dirty="0" smtClean="0"/>
                        <a:t> your database server, create a database with name “</a:t>
                      </a:r>
                      <a:r>
                        <a:rPr lang="en-US" sz="1400" baseline="0" dirty="0" err="1" smtClean="0"/>
                        <a:t>jdbcexample</a:t>
                      </a:r>
                      <a:r>
                        <a:rPr lang="en-US" sz="1400" baseline="0" dirty="0" smtClean="0"/>
                        <a:t>”</a:t>
                      </a:r>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Import the SQL script “</a:t>
                      </a:r>
                      <a:r>
                        <a:rPr lang="en-US" sz="1400" baseline="0" dirty="0" err="1" smtClean="0"/>
                        <a:t>jdbcexample.sql</a:t>
                      </a:r>
                      <a:r>
                        <a:rPr lang="en-US" sz="1400" baseline="0" dirty="0" smtClean="0"/>
                        <a:t>” to create the cars table and some test data</a:t>
                      </a:r>
                      <a:endParaRPr lang="en-US" sz="1400" dirty="0" smtClean="0"/>
                    </a:p>
                  </a:txBody>
                  <a:tcPr/>
                </a:tc>
              </a:tr>
              <a:tr h="504967">
                <a:tc>
                  <a:txBody>
                    <a:bodyPr/>
                    <a:lstStyle/>
                    <a:p>
                      <a:r>
                        <a:rPr lang="en-US" sz="1400" dirty="0" smtClean="0"/>
                        <a:t>Run the project (file JdbcExample.java)</a:t>
                      </a:r>
                      <a:r>
                        <a:rPr lang="en-US" sz="1400" baseline="0" dirty="0" smtClean="0"/>
                        <a:t> in Eclipse and see how the application works</a:t>
                      </a:r>
                      <a:endParaRPr lang="en-US" sz="1400" dirty="0"/>
                    </a:p>
                  </a:txBody>
                  <a:tcPr/>
                </a:tc>
                <a:tc>
                  <a:txBody>
                    <a:bodyPr/>
                    <a:lstStyle/>
                    <a:p>
                      <a:r>
                        <a:rPr lang="en-US" sz="1400" dirty="0" smtClean="0"/>
                        <a:t>Read</a:t>
                      </a:r>
                      <a:r>
                        <a:rPr lang="en-US" sz="1400" baseline="0" dirty="0" smtClean="0"/>
                        <a:t> the comments at the source code to understand how the program works. Refer also to the diagram in this presentation to visualize the program structure</a:t>
                      </a:r>
                      <a:endParaRPr lang="en-US" sz="1400" dirty="0"/>
                    </a:p>
                  </a:txBody>
                  <a:tcPr/>
                </a:tc>
              </a:tr>
              <a:tr h="647653">
                <a:tc>
                  <a:txBody>
                    <a:bodyPr/>
                    <a:lstStyle/>
                    <a:p>
                      <a:r>
                        <a:rPr lang="en-US" sz="1400" dirty="0" smtClean="0"/>
                        <a:t>Add some missing</a:t>
                      </a:r>
                      <a:r>
                        <a:rPr lang="en-US" sz="1400" baseline="0" dirty="0" smtClean="0"/>
                        <a:t> code in the program to get the “Add Car” functionality working</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4396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5" y="135238"/>
            <a:ext cx="6999956" cy="642684"/>
          </a:xfrm>
        </p:spPr>
        <p:txBody>
          <a:bodyPr/>
          <a:lstStyle/>
          <a:p>
            <a:r>
              <a:rPr lang="en-US" dirty="0" smtClean="0"/>
              <a:t>“Object persistence” is the goal</a:t>
            </a:r>
            <a:endParaRPr lang="en-US" dirty="0"/>
          </a:p>
        </p:txBody>
      </p:sp>
      <p:sp>
        <p:nvSpPr>
          <p:cNvPr id="3" name="Content Placeholder 2"/>
          <p:cNvSpPr>
            <a:spLocks noGrp="1"/>
          </p:cNvSpPr>
          <p:nvPr>
            <p:ph idx="1"/>
          </p:nvPr>
        </p:nvSpPr>
        <p:spPr>
          <a:xfrm>
            <a:off x="184245" y="1414675"/>
            <a:ext cx="8482083" cy="4576692"/>
          </a:xfrm>
        </p:spPr>
        <p:txBody>
          <a:bodyPr/>
          <a:lstStyle/>
          <a:p>
            <a:r>
              <a:rPr lang="en-US" dirty="0" smtClean="0"/>
              <a:t>Until now, the objects processed in your programs were transient/temporary: </a:t>
            </a:r>
            <a:r>
              <a:rPr lang="en-US" dirty="0" err="1" smtClean="0"/>
              <a:t>i.e</a:t>
            </a:r>
            <a:r>
              <a:rPr lang="en-US" dirty="0" smtClean="0"/>
              <a:t>, when the program stops executing, the objects</a:t>
            </a:r>
            <a:r>
              <a:rPr lang="en-US" dirty="0"/>
              <a:t> </a:t>
            </a:r>
            <a:r>
              <a:rPr lang="en-US" dirty="0" smtClean="0"/>
              <a:t>and their associated data are destroyed from the computer’s run-time memory</a:t>
            </a:r>
          </a:p>
          <a:p>
            <a:r>
              <a:rPr lang="en-US" dirty="0" smtClean="0"/>
              <a:t>In normal applications you would like to store objects’ data after the program stops executing. This is called Object Persistence</a:t>
            </a:r>
          </a:p>
          <a:p>
            <a:r>
              <a:rPr lang="en-US" dirty="0" smtClean="0"/>
              <a:t>Persistence is achieved by storing object data in files or databases</a:t>
            </a:r>
          </a:p>
          <a:p>
            <a:r>
              <a:rPr lang="en-US" dirty="0" smtClean="0"/>
              <a:t>JDBC allows programs to store object data in Relational Databases</a:t>
            </a:r>
            <a:endParaRPr lang="en-US" dirty="0"/>
          </a:p>
        </p:txBody>
      </p:sp>
    </p:spTree>
    <p:extLst>
      <p:ext uri="{BB962C8B-B14F-4D97-AF65-F5344CB8AC3E}">
        <p14:creationId xmlns:p14="http://schemas.microsoft.com/office/powerpoint/2010/main" val="392874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lowchart: Process 31"/>
          <p:cNvSpPr/>
          <p:nvPr/>
        </p:nvSpPr>
        <p:spPr>
          <a:xfrm>
            <a:off x="4438168" y="3719160"/>
            <a:ext cx="1962632" cy="2736229"/>
          </a:xfrm>
          <a:prstGeom prst="flowChartProcess">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35236"/>
            <a:ext cx="6999956" cy="642685"/>
          </a:xfrm>
        </p:spPr>
        <p:txBody>
          <a:bodyPr/>
          <a:lstStyle/>
          <a:p>
            <a:r>
              <a:rPr lang="en-US" dirty="0" smtClean="0"/>
              <a:t>JDBC (Java Database Connectivity)</a:t>
            </a:r>
            <a:endParaRPr lang="en-US" dirty="0"/>
          </a:p>
        </p:txBody>
      </p:sp>
      <p:sp>
        <p:nvSpPr>
          <p:cNvPr id="3" name="Content Placeholder 2"/>
          <p:cNvSpPr>
            <a:spLocks noGrp="1"/>
          </p:cNvSpPr>
          <p:nvPr>
            <p:ph idx="1"/>
          </p:nvPr>
        </p:nvSpPr>
        <p:spPr>
          <a:xfrm>
            <a:off x="252483" y="827815"/>
            <a:ext cx="8400197" cy="3037039"/>
          </a:xfrm>
        </p:spPr>
        <p:txBody>
          <a:bodyPr/>
          <a:lstStyle/>
          <a:p>
            <a:r>
              <a:rPr lang="en-US" sz="2000" dirty="0" smtClean="0"/>
              <a:t>Standardized API to access data sources with tabular data (ex: Relational </a:t>
            </a:r>
            <a:r>
              <a:rPr lang="en-US" sz="2000" dirty="0"/>
              <a:t>D</a:t>
            </a:r>
            <a:r>
              <a:rPr lang="en-US" sz="2000" dirty="0" smtClean="0"/>
              <a:t>atabases)</a:t>
            </a:r>
          </a:p>
          <a:p>
            <a:r>
              <a:rPr lang="en-US" sz="2000" dirty="0" smtClean="0"/>
              <a:t>Supported in different database vendors/providers</a:t>
            </a:r>
          </a:p>
          <a:p>
            <a:pPr lvl="1"/>
            <a:r>
              <a:rPr lang="en-US" sz="2000" dirty="0" smtClean="0"/>
              <a:t>MySQL, </a:t>
            </a:r>
            <a:r>
              <a:rPr lang="en-US" sz="2000" dirty="0" err="1" smtClean="0"/>
              <a:t>MariaDB</a:t>
            </a:r>
            <a:r>
              <a:rPr lang="en-US" sz="2000" dirty="0" smtClean="0"/>
              <a:t>, Oracle</a:t>
            </a:r>
          </a:p>
          <a:p>
            <a:r>
              <a:rPr lang="en-US" sz="2000" dirty="0" smtClean="0"/>
              <a:t>By using JDBC, a developer does not need to learn the database vendor’s specific API</a:t>
            </a:r>
          </a:p>
          <a:p>
            <a:r>
              <a:rPr lang="en-US" sz="2000" dirty="0" smtClean="0"/>
              <a:t>It is also possible to change the DBMS used in an application without needing to change the application’s code</a:t>
            </a:r>
            <a:endParaRPr lang="en-US" sz="2000" dirty="0"/>
          </a:p>
        </p:txBody>
      </p:sp>
      <p:sp>
        <p:nvSpPr>
          <p:cNvPr id="4" name="TextBox 3"/>
          <p:cNvSpPr txBox="1"/>
          <p:nvPr/>
        </p:nvSpPr>
        <p:spPr>
          <a:xfrm>
            <a:off x="1464450" y="4690531"/>
            <a:ext cx="949299" cy="584775"/>
          </a:xfrm>
          <a:prstGeom prst="rect">
            <a:avLst/>
          </a:prstGeom>
          <a:noFill/>
        </p:spPr>
        <p:txBody>
          <a:bodyPr wrap="none" rtlCol="0">
            <a:spAutoFit/>
          </a:bodyPr>
          <a:lstStyle/>
          <a:p>
            <a:pPr algn="ctr"/>
            <a:r>
              <a:rPr lang="en-US" sz="1600" dirty="0" smtClean="0"/>
              <a:t>Java</a:t>
            </a:r>
          </a:p>
          <a:p>
            <a:pPr algn="ctr"/>
            <a:r>
              <a:rPr lang="en-US" sz="1600" dirty="0" smtClean="0"/>
              <a:t>program</a:t>
            </a:r>
            <a:endParaRPr lang="en-US" sz="1600" dirty="0"/>
          </a:p>
        </p:txBody>
      </p:sp>
      <p:sp>
        <p:nvSpPr>
          <p:cNvPr id="5" name="Can 4"/>
          <p:cNvSpPr/>
          <p:nvPr/>
        </p:nvSpPr>
        <p:spPr>
          <a:xfrm>
            <a:off x="6809342" y="4643438"/>
            <a:ext cx="491319" cy="621850"/>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Process 5"/>
          <p:cNvSpPr/>
          <p:nvPr/>
        </p:nvSpPr>
        <p:spPr>
          <a:xfrm>
            <a:off x="5387456" y="3808366"/>
            <a:ext cx="747348" cy="667422"/>
          </a:xfrm>
          <a:prstGeom prst="flowChartProcess">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Process 6"/>
          <p:cNvSpPr/>
          <p:nvPr/>
        </p:nvSpPr>
        <p:spPr>
          <a:xfrm>
            <a:off x="3449757" y="4653211"/>
            <a:ext cx="762786" cy="652212"/>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lowchart: Process 7"/>
          <p:cNvSpPr/>
          <p:nvPr/>
        </p:nvSpPr>
        <p:spPr>
          <a:xfrm>
            <a:off x="1448831" y="4682996"/>
            <a:ext cx="967197" cy="652212"/>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endCxn id="6" idx="1"/>
          </p:cNvCxnSpPr>
          <p:nvPr/>
        </p:nvCxnSpPr>
        <p:spPr>
          <a:xfrm flipV="1">
            <a:off x="4256275" y="4142077"/>
            <a:ext cx="1131181" cy="621990"/>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205209" y="4149351"/>
            <a:ext cx="590520" cy="1"/>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462175" y="4979317"/>
            <a:ext cx="908824" cy="0"/>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98014" y="4690531"/>
            <a:ext cx="647934" cy="584775"/>
          </a:xfrm>
          <a:prstGeom prst="rect">
            <a:avLst/>
          </a:prstGeom>
          <a:noFill/>
        </p:spPr>
        <p:txBody>
          <a:bodyPr wrap="none" rtlCol="0">
            <a:spAutoFit/>
          </a:bodyPr>
          <a:lstStyle/>
          <a:p>
            <a:pPr algn="ctr"/>
            <a:r>
              <a:rPr lang="en-US" sz="1600" dirty="0" smtClean="0"/>
              <a:t>JDBC</a:t>
            </a:r>
          </a:p>
          <a:p>
            <a:pPr algn="ctr"/>
            <a:r>
              <a:rPr lang="en-US" sz="1600" dirty="0" smtClean="0"/>
              <a:t>API</a:t>
            </a:r>
            <a:endParaRPr lang="en-US" sz="1600" dirty="0"/>
          </a:p>
        </p:txBody>
      </p:sp>
      <p:sp>
        <p:nvSpPr>
          <p:cNvPr id="16" name="TextBox 15"/>
          <p:cNvSpPr txBox="1"/>
          <p:nvPr/>
        </p:nvSpPr>
        <p:spPr>
          <a:xfrm>
            <a:off x="5373845" y="3837721"/>
            <a:ext cx="774571" cy="584775"/>
          </a:xfrm>
          <a:prstGeom prst="rect">
            <a:avLst/>
          </a:prstGeom>
          <a:noFill/>
        </p:spPr>
        <p:txBody>
          <a:bodyPr wrap="none" rtlCol="0">
            <a:spAutoFit/>
          </a:bodyPr>
          <a:lstStyle/>
          <a:p>
            <a:pPr algn="ctr"/>
            <a:r>
              <a:rPr lang="en-US" sz="1600" dirty="0" smtClean="0"/>
              <a:t>MySQL</a:t>
            </a:r>
          </a:p>
          <a:p>
            <a:pPr algn="ctr"/>
            <a:r>
              <a:rPr lang="en-US" sz="1600" dirty="0" smtClean="0"/>
              <a:t>API</a:t>
            </a:r>
            <a:endParaRPr lang="en-US" sz="1600" dirty="0"/>
          </a:p>
        </p:txBody>
      </p:sp>
      <p:sp>
        <p:nvSpPr>
          <p:cNvPr id="17" name="Flowchart: Process 16"/>
          <p:cNvSpPr/>
          <p:nvPr/>
        </p:nvSpPr>
        <p:spPr>
          <a:xfrm>
            <a:off x="5389736" y="4643438"/>
            <a:ext cx="747348" cy="667422"/>
          </a:xfrm>
          <a:prstGeom prst="flowChartProcess">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371316" y="4672793"/>
            <a:ext cx="784190" cy="584775"/>
          </a:xfrm>
          <a:prstGeom prst="rect">
            <a:avLst/>
          </a:prstGeom>
          <a:noFill/>
        </p:spPr>
        <p:txBody>
          <a:bodyPr wrap="none" rtlCol="0">
            <a:spAutoFit/>
          </a:bodyPr>
          <a:lstStyle/>
          <a:p>
            <a:pPr algn="ctr"/>
            <a:r>
              <a:rPr lang="en-US" sz="1600" dirty="0" smtClean="0"/>
              <a:t>Oracle</a:t>
            </a:r>
          </a:p>
          <a:p>
            <a:pPr algn="ctr"/>
            <a:r>
              <a:rPr lang="en-US" sz="1600" dirty="0" smtClean="0"/>
              <a:t>API</a:t>
            </a:r>
            <a:endParaRPr lang="en-US" sz="1600" dirty="0"/>
          </a:p>
        </p:txBody>
      </p:sp>
      <p:sp>
        <p:nvSpPr>
          <p:cNvPr id="19" name="Flowchart: Process 18"/>
          <p:cNvSpPr/>
          <p:nvPr/>
        </p:nvSpPr>
        <p:spPr>
          <a:xfrm>
            <a:off x="5392265" y="5486029"/>
            <a:ext cx="747348" cy="667422"/>
          </a:xfrm>
          <a:prstGeom prst="flowChartProcess">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81246" y="5529909"/>
            <a:ext cx="569387" cy="577081"/>
          </a:xfrm>
          <a:prstGeom prst="rect">
            <a:avLst/>
          </a:prstGeom>
          <a:noFill/>
        </p:spPr>
        <p:txBody>
          <a:bodyPr wrap="none" rtlCol="0">
            <a:spAutoFit/>
          </a:bodyPr>
          <a:lstStyle/>
          <a:p>
            <a:pPr algn="ctr"/>
            <a:r>
              <a:rPr lang="en-US" sz="1050" dirty="0" smtClean="0"/>
              <a:t>Other </a:t>
            </a:r>
          </a:p>
          <a:p>
            <a:pPr algn="ctr"/>
            <a:r>
              <a:rPr lang="en-US" sz="1050" dirty="0" smtClean="0"/>
              <a:t>DBMS</a:t>
            </a:r>
          </a:p>
          <a:p>
            <a:pPr algn="ctr"/>
            <a:r>
              <a:rPr lang="en-US" sz="1050" dirty="0" smtClean="0"/>
              <a:t>API</a:t>
            </a:r>
            <a:endParaRPr lang="en-US" sz="1050" dirty="0"/>
          </a:p>
        </p:txBody>
      </p:sp>
      <p:sp>
        <p:nvSpPr>
          <p:cNvPr id="21" name="Can 20"/>
          <p:cNvSpPr/>
          <p:nvPr/>
        </p:nvSpPr>
        <p:spPr>
          <a:xfrm>
            <a:off x="6809343" y="5485140"/>
            <a:ext cx="491319" cy="621850"/>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Can 21"/>
          <p:cNvSpPr/>
          <p:nvPr/>
        </p:nvSpPr>
        <p:spPr>
          <a:xfrm>
            <a:off x="6809341" y="3801927"/>
            <a:ext cx="491319" cy="621850"/>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V="1">
            <a:off x="6205209" y="4954363"/>
            <a:ext cx="590520" cy="1"/>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6179218" y="5818449"/>
            <a:ext cx="590520" cy="1"/>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3"/>
            <a:endCxn id="17" idx="1"/>
          </p:cNvCxnSpPr>
          <p:nvPr/>
        </p:nvCxnSpPr>
        <p:spPr>
          <a:xfrm flipV="1">
            <a:off x="4212543" y="4977149"/>
            <a:ext cx="1177193" cy="2168"/>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19" idx="1"/>
          </p:cNvCxnSpPr>
          <p:nvPr/>
        </p:nvCxnSpPr>
        <p:spPr>
          <a:xfrm>
            <a:off x="4244942" y="5186103"/>
            <a:ext cx="1147323" cy="633637"/>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438169" y="6177691"/>
            <a:ext cx="1962632" cy="253916"/>
          </a:xfrm>
          <a:prstGeom prst="rect">
            <a:avLst/>
          </a:prstGeom>
          <a:noFill/>
        </p:spPr>
        <p:txBody>
          <a:bodyPr wrap="square" rtlCol="0">
            <a:spAutoFit/>
          </a:bodyPr>
          <a:lstStyle/>
          <a:p>
            <a:r>
              <a:rPr lang="en-US" sz="1050" dirty="0"/>
              <a:t>H</a:t>
            </a:r>
            <a:r>
              <a:rPr lang="en-US" sz="1050" dirty="0" smtClean="0"/>
              <a:t>idden layer</a:t>
            </a:r>
            <a:endParaRPr lang="en-US" sz="1050" dirty="0"/>
          </a:p>
        </p:txBody>
      </p:sp>
    </p:spTree>
    <p:extLst>
      <p:ext uri="{BB962C8B-B14F-4D97-AF65-F5344CB8AC3E}">
        <p14:creationId xmlns:p14="http://schemas.microsoft.com/office/powerpoint/2010/main" val="288441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84" y="203476"/>
            <a:ext cx="6999956" cy="656333"/>
          </a:xfrm>
        </p:spPr>
        <p:txBody>
          <a:bodyPr>
            <a:normAutofit fontScale="90000"/>
          </a:bodyPr>
          <a:lstStyle/>
          <a:p>
            <a:r>
              <a:rPr lang="en-US" dirty="0" smtClean="0"/>
              <a:t>Some JDBC Classes you will need to use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0876312"/>
              </p:ext>
            </p:extLst>
          </p:nvPr>
        </p:nvGraphicFramePr>
        <p:xfrm>
          <a:off x="211540" y="1827815"/>
          <a:ext cx="8686800" cy="1854200"/>
        </p:xfrm>
        <a:graphic>
          <a:graphicData uri="http://schemas.openxmlformats.org/drawingml/2006/table">
            <a:tbl>
              <a:tblPr firstRow="1" bandRow="1">
                <a:tableStyleId>{5C22544A-7EE6-4342-B048-85BDC9FD1C3A}</a:tableStyleId>
              </a:tblPr>
              <a:tblGrid>
                <a:gridCol w="1772077"/>
                <a:gridCol w="3602021"/>
                <a:gridCol w="3312702"/>
              </a:tblGrid>
              <a:tr h="370840">
                <a:tc>
                  <a:txBody>
                    <a:bodyPr/>
                    <a:lstStyle/>
                    <a:p>
                      <a:r>
                        <a:rPr lang="en-US" dirty="0" smtClean="0"/>
                        <a:t>JDBC Class</a:t>
                      </a:r>
                      <a:endParaRPr lang="en-US" dirty="0"/>
                    </a:p>
                  </a:txBody>
                  <a:tcPr/>
                </a:tc>
                <a:tc>
                  <a:txBody>
                    <a:bodyPr/>
                    <a:lstStyle/>
                    <a:p>
                      <a:r>
                        <a:rPr lang="en-US" dirty="0" smtClean="0"/>
                        <a:t>Purpose</a:t>
                      </a:r>
                      <a:endParaRPr lang="en-US" dirty="0"/>
                    </a:p>
                  </a:txBody>
                  <a:tcPr/>
                </a:tc>
                <a:tc>
                  <a:txBody>
                    <a:bodyPr/>
                    <a:lstStyle/>
                    <a:p>
                      <a:r>
                        <a:rPr lang="en-US" dirty="0" smtClean="0"/>
                        <a:t>Import</a:t>
                      </a:r>
                      <a:r>
                        <a:rPr lang="en-US" baseline="0" dirty="0" smtClean="0"/>
                        <a:t> </a:t>
                      </a:r>
                      <a:r>
                        <a:rPr lang="en-US" dirty="0" smtClean="0"/>
                        <a:t>Package</a:t>
                      </a:r>
                      <a:endParaRPr lang="en-US" dirty="0"/>
                    </a:p>
                  </a:txBody>
                  <a:tcPr/>
                </a:tc>
              </a:tr>
              <a:tr h="370840">
                <a:tc>
                  <a:txBody>
                    <a:bodyPr/>
                    <a:lstStyle/>
                    <a:p>
                      <a:r>
                        <a:rPr lang="en-US" dirty="0" err="1" smtClean="0"/>
                        <a:t>DriverManager</a:t>
                      </a:r>
                      <a:endParaRPr lang="en-US" dirty="0"/>
                    </a:p>
                  </a:txBody>
                  <a:tcPr/>
                </a:tc>
                <a:tc>
                  <a:txBody>
                    <a:bodyPr/>
                    <a:lstStyle/>
                    <a:p>
                      <a:r>
                        <a:rPr lang="en-US" dirty="0" smtClean="0"/>
                        <a:t>Connects to </a:t>
                      </a:r>
                      <a:r>
                        <a:rPr lang="en-US" baseline="0" dirty="0" smtClean="0"/>
                        <a:t>the JDBC driver</a:t>
                      </a:r>
                      <a:endParaRPr lang="en-US" dirty="0"/>
                    </a:p>
                  </a:txBody>
                  <a:tcPr/>
                </a:tc>
                <a:tc>
                  <a:txBody>
                    <a:bodyPr/>
                    <a:lstStyle/>
                    <a:p>
                      <a:r>
                        <a:rPr lang="en-US" dirty="0" err="1" smtClean="0">
                          <a:latin typeface="Courier New" panose="02070309020205020404" pitchFamily="49" charset="0"/>
                          <a:cs typeface="Courier New" panose="02070309020205020404" pitchFamily="49" charset="0"/>
                        </a:rPr>
                        <a:t>java.sql.DriverManager</a:t>
                      </a:r>
                      <a:endParaRPr lang="en-US" dirty="0">
                        <a:latin typeface="Courier New" panose="02070309020205020404" pitchFamily="49" charset="0"/>
                        <a:cs typeface="Courier New" panose="02070309020205020404" pitchFamily="49" charset="0"/>
                      </a:endParaRPr>
                    </a:p>
                  </a:txBody>
                  <a:tcPr/>
                </a:tc>
              </a:tr>
              <a:tr h="370840">
                <a:tc>
                  <a:txBody>
                    <a:bodyPr/>
                    <a:lstStyle/>
                    <a:p>
                      <a:r>
                        <a:rPr lang="en-US" dirty="0" smtClean="0"/>
                        <a:t>Connection</a:t>
                      </a:r>
                      <a:endParaRPr lang="en-US" dirty="0"/>
                    </a:p>
                  </a:txBody>
                  <a:tcPr/>
                </a:tc>
                <a:tc>
                  <a:txBody>
                    <a:bodyPr/>
                    <a:lstStyle/>
                    <a:p>
                      <a:r>
                        <a:rPr lang="en-US" dirty="0" smtClean="0"/>
                        <a:t>Setup a database connection</a:t>
                      </a:r>
                      <a:endParaRPr lang="en-US" dirty="0"/>
                    </a:p>
                  </a:txBody>
                  <a:tcPr/>
                </a:tc>
                <a:tc>
                  <a:txBody>
                    <a:bodyPr/>
                    <a:lstStyle/>
                    <a:p>
                      <a:r>
                        <a:rPr lang="en-US" dirty="0" err="1" smtClean="0">
                          <a:latin typeface="Courier New" panose="02070309020205020404" pitchFamily="49" charset="0"/>
                          <a:cs typeface="Courier New" panose="02070309020205020404" pitchFamily="49" charset="0"/>
                        </a:rPr>
                        <a:t>java.sql.Connection</a:t>
                      </a:r>
                      <a:endParaRPr lang="en-US" dirty="0">
                        <a:latin typeface="Courier New" panose="02070309020205020404" pitchFamily="49" charset="0"/>
                        <a:cs typeface="Courier New" panose="02070309020205020404" pitchFamily="49" charset="0"/>
                      </a:endParaRPr>
                    </a:p>
                  </a:txBody>
                  <a:tcPr/>
                </a:tc>
              </a:tr>
              <a:tr h="370840">
                <a:tc>
                  <a:txBody>
                    <a:bodyPr/>
                    <a:lstStyle/>
                    <a:p>
                      <a:r>
                        <a:rPr lang="en-US" dirty="0" smtClean="0"/>
                        <a:t>Statement</a:t>
                      </a:r>
                      <a:endParaRPr lang="en-US" dirty="0"/>
                    </a:p>
                  </a:txBody>
                  <a:tcPr/>
                </a:tc>
                <a:tc>
                  <a:txBody>
                    <a:bodyPr/>
                    <a:lstStyle/>
                    <a:p>
                      <a:r>
                        <a:rPr lang="en-US" dirty="0" smtClean="0"/>
                        <a:t>Define</a:t>
                      </a:r>
                      <a:r>
                        <a:rPr lang="en-US" baseline="0" dirty="0" smtClean="0"/>
                        <a:t> SQL statements</a:t>
                      </a:r>
                      <a:endParaRPr lang="en-US" dirty="0"/>
                    </a:p>
                  </a:txBody>
                  <a:tcPr/>
                </a:tc>
                <a:tc>
                  <a:txBody>
                    <a:bodyPr/>
                    <a:lstStyle/>
                    <a:p>
                      <a:r>
                        <a:rPr lang="en-US" dirty="0" err="1" smtClean="0">
                          <a:latin typeface="Courier New" panose="02070309020205020404" pitchFamily="49" charset="0"/>
                          <a:cs typeface="Courier New" panose="02070309020205020404" pitchFamily="49" charset="0"/>
                        </a:rPr>
                        <a:t>java.sql.Statement</a:t>
                      </a:r>
                      <a:endParaRPr lang="en-US" dirty="0">
                        <a:latin typeface="Courier New" panose="02070309020205020404" pitchFamily="49" charset="0"/>
                        <a:cs typeface="Courier New" panose="02070309020205020404" pitchFamily="49" charset="0"/>
                      </a:endParaRPr>
                    </a:p>
                  </a:txBody>
                  <a:tcPr/>
                </a:tc>
              </a:tr>
              <a:tr h="370840">
                <a:tc>
                  <a:txBody>
                    <a:bodyPr/>
                    <a:lstStyle/>
                    <a:p>
                      <a:r>
                        <a:rPr lang="en-US" dirty="0" err="1" smtClean="0"/>
                        <a:t>ResultSet</a:t>
                      </a:r>
                      <a:endParaRPr lang="en-US" dirty="0"/>
                    </a:p>
                  </a:txBody>
                  <a:tcPr/>
                </a:tc>
                <a:tc>
                  <a:txBody>
                    <a:bodyPr/>
                    <a:lstStyle/>
                    <a:p>
                      <a:r>
                        <a:rPr lang="en-US" dirty="0" smtClean="0"/>
                        <a:t>Contains the results of a query</a:t>
                      </a:r>
                      <a:endParaRPr lang="en-US" dirty="0"/>
                    </a:p>
                  </a:txBody>
                  <a:tcPr/>
                </a:tc>
                <a:tc>
                  <a:txBody>
                    <a:bodyPr/>
                    <a:lstStyle/>
                    <a:p>
                      <a:r>
                        <a:rPr lang="en-US" dirty="0" err="1" smtClean="0">
                          <a:latin typeface="Courier New" panose="02070309020205020404" pitchFamily="49" charset="0"/>
                          <a:cs typeface="Courier New" panose="02070309020205020404" pitchFamily="49" charset="0"/>
                        </a:rPr>
                        <a:t>java.sql.ResultSet</a:t>
                      </a:r>
                      <a:endParaRPr lang="en-US"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1083245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0" y="161386"/>
            <a:ext cx="6999956" cy="574446"/>
          </a:xfrm>
        </p:spPr>
        <p:txBody>
          <a:bodyPr>
            <a:normAutofit fontScale="90000"/>
          </a:bodyPr>
          <a:lstStyle/>
          <a:p>
            <a:r>
              <a:rPr lang="en-US" dirty="0" smtClean="0"/>
              <a:t>A simple example</a:t>
            </a:r>
            <a:endParaRPr lang="en-US" dirty="0"/>
          </a:p>
        </p:txBody>
      </p:sp>
      <p:pic>
        <p:nvPicPr>
          <p:cNvPr id="4" name="Picture 3"/>
          <p:cNvPicPr>
            <a:picLocks noChangeAspect="1"/>
          </p:cNvPicPr>
          <p:nvPr/>
        </p:nvPicPr>
        <p:blipFill>
          <a:blip r:embed="rId2"/>
          <a:stretch>
            <a:fillRect/>
          </a:stretch>
        </p:blipFill>
        <p:spPr>
          <a:xfrm>
            <a:off x="177420" y="2182702"/>
            <a:ext cx="8926443" cy="2604120"/>
          </a:xfrm>
          <a:prstGeom prst="rect">
            <a:avLst/>
          </a:prstGeom>
        </p:spPr>
      </p:pic>
      <p:sp>
        <p:nvSpPr>
          <p:cNvPr id="5" name="TextBox 4"/>
          <p:cNvSpPr txBox="1"/>
          <p:nvPr/>
        </p:nvSpPr>
        <p:spPr>
          <a:xfrm>
            <a:off x="177420" y="5487572"/>
            <a:ext cx="8624421" cy="584775"/>
          </a:xfrm>
          <a:prstGeom prst="rect">
            <a:avLst/>
          </a:prstGeom>
          <a:noFill/>
        </p:spPr>
        <p:txBody>
          <a:bodyPr wrap="square" rtlCol="0">
            <a:spAutoFit/>
          </a:bodyPr>
          <a:lstStyle/>
          <a:p>
            <a:r>
              <a:rPr lang="en-US" sz="1600" dirty="0" smtClean="0"/>
              <a:t>Check also another instructive example at</a:t>
            </a:r>
            <a:r>
              <a:rPr lang="en-US" sz="1600" dirty="0"/>
              <a:t>: </a:t>
            </a:r>
            <a:endParaRPr lang="en-US" sz="1600" dirty="0" smtClean="0"/>
          </a:p>
          <a:p>
            <a:r>
              <a:rPr lang="en-US" sz="1600" dirty="0" smtClean="0">
                <a:hlinkClick r:id="rId3"/>
              </a:rPr>
              <a:t>https</a:t>
            </a:r>
            <a:r>
              <a:rPr lang="en-US" sz="1600" dirty="0">
                <a:hlinkClick r:id="rId3"/>
              </a:rPr>
              <a:t>://www.tutorialspoint.com/jdbc/jdbc-sample-code.htm</a:t>
            </a:r>
            <a:endParaRPr lang="en-US" sz="1600" dirty="0"/>
          </a:p>
        </p:txBody>
      </p:sp>
      <p:cxnSp>
        <p:nvCxnSpPr>
          <p:cNvPr id="6" name="Straight Arrow Connector 5"/>
          <p:cNvCxnSpPr/>
          <p:nvPr/>
        </p:nvCxnSpPr>
        <p:spPr>
          <a:xfrm>
            <a:off x="3882114" y="1815152"/>
            <a:ext cx="0" cy="735100"/>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988862" y="1545777"/>
            <a:ext cx="1951630" cy="261610"/>
          </a:xfrm>
          <a:prstGeom prst="rect">
            <a:avLst/>
          </a:prstGeom>
          <a:solidFill>
            <a:schemeClr val="bg1"/>
          </a:solidFill>
          <a:ln>
            <a:solidFill>
              <a:schemeClr val="tx1"/>
            </a:solidFill>
          </a:ln>
        </p:spPr>
        <p:txBody>
          <a:bodyPr wrap="square" rtlCol="0">
            <a:spAutoFit/>
          </a:bodyPr>
          <a:lstStyle/>
          <a:p>
            <a:r>
              <a:rPr lang="en-US" sz="1100" dirty="0" smtClean="0"/>
              <a:t>1. Connect to the database</a:t>
            </a:r>
            <a:endParaRPr lang="en-US" sz="1100" dirty="0">
              <a:solidFill>
                <a:srgbClr val="FF0000"/>
              </a:solidFill>
            </a:endParaRPr>
          </a:p>
        </p:txBody>
      </p:sp>
      <p:cxnSp>
        <p:nvCxnSpPr>
          <p:cNvPr id="10" name="Straight Arrow Connector 9"/>
          <p:cNvCxnSpPr/>
          <p:nvPr/>
        </p:nvCxnSpPr>
        <p:spPr>
          <a:xfrm flipH="1">
            <a:off x="4184639" y="3107600"/>
            <a:ext cx="2530060" cy="0"/>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744269" y="2968030"/>
            <a:ext cx="1990297" cy="261610"/>
          </a:xfrm>
          <a:prstGeom prst="rect">
            <a:avLst/>
          </a:prstGeom>
          <a:solidFill>
            <a:schemeClr val="bg1"/>
          </a:solidFill>
          <a:ln>
            <a:solidFill>
              <a:schemeClr val="tx1"/>
            </a:solidFill>
          </a:ln>
        </p:spPr>
        <p:txBody>
          <a:bodyPr wrap="square" rtlCol="0">
            <a:spAutoFit/>
          </a:bodyPr>
          <a:lstStyle/>
          <a:p>
            <a:r>
              <a:rPr lang="en-US" sz="1100" dirty="0"/>
              <a:t>2</a:t>
            </a:r>
            <a:r>
              <a:rPr lang="en-US" sz="1100" dirty="0" smtClean="0"/>
              <a:t>. Initialize a SQL statement</a:t>
            </a:r>
            <a:endParaRPr lang="en-US" sz="1100" dirty="0">
              <a:solidFill>
                <a:srgbClr val="FF0000"/>
              </a:solidFill>
            </a:endParaRPr>
          </a:p>
        </p:txBody>
      </p:sp>
      <p:sp>
        <p:nvSpPr>
          <p:cNvPr id="13" name="TextBox 12"/>
          <p:cNvSpPr txBox="1"/>
          <p:nvPr/>
        </p:nvSpPr>
        <p:spPr>
          <a:xfrm>
            <a:off x="4546982" y="3669342"/>
            <a:ext cx="1539919" cy="261610"/>
          </a:xfrm>
          <a:prstGeom prst="rect">
            <a:avLst/>
          </a:prstGeom>
          <a:solidFill>
            <a:schemeClr val="bg1"/>
          </a:solidFill>
          <a:ln>
            <a:solidFill>
              <a:schemeClr val="tx1"/>
            </a:solidFill>
          </a:ln>
        </p:spPr>
        <p:txBody>
          <a:bodyPr wrap="square" rtlCol="0">
            <a:spAutoFit/>
          </a:bodyPr>
          <a:lstStyle/>
          <a:p>
            <a:r>
              <a:rPr lang="en-US" sz="1100" dirty="0" smtClean="0"/>
              <a:t>3. Execute the query</a:t>
            </a:r>
            <a:endParaRPr lang="en-US" sz="1100" dirty="0">
              <a:solidFill>
                <a:srgbClr val="FF0000"/>
              </a:solidFill>
            </a:endParaRPr>
          </a:p>
        </p:txBody>
      </p:sp>
      <p:cxnSp>
        <p:nvCxnSpPr>
          <p:cNvPr id="14" name="Straight Arrow Connector 13"/>
          <p:cNvCxnSpPr/>
          <p:nvPr/>
        </p:nvCxnSpPr>
        <p:spPr>
          <a:xfrm flipH="1" flipV="1">
            <a:off x="3072009" y="3387712"/>
            <a:ext cx="1474973" cy="412435"/>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792533" y="3788629"/>
            <a:ext cx="1" cy="998193"/>
          </a:xfrm>
          <a:prstGeom prst="straightConnector1">
            <a:avLst/>
          </a:prstGeom>
          <a:ln w="3175">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02608" y="4786822"/>
            <a:ext cx="1808329" cy="261610"/>
          </a:xfrm>
          <a:prstGeom prst="rect">
            <a:avLst/>
          </a:prstGeom>
          <a:solidFill>
            <a:schemeClr val="bg1"/>
          </a:solidFill>
          <a:ln>
            <a:solidFill>
              <a:schemeClr val="tx1"/>
            </a:solidFill>
          </a:ln>
        </p:spPr>
        <p:txBody>
          <a:bodyPr wrap="square" rtlCol="0">
            <a:spAutoFit/>
          </a:bodyPr>
          <a:lstStyle/>
          <a:p>
            <a:r>
              <a:rPr lang="en-US" sz="1100" dirty="0"/>
              <a:t>4</a:t>
            </a:r>
            <a:r>
              <a:rPr lang="en-US" sz="1100" dirty="0" smtClean="0"/>
              <a:t>. Process the result set</a:t>
            </a:r>
            <a:endParaRPr lang="en-US" sz="1100" dirty="0">
              <a:solidFill>
                <a:srgbClr val="FF0000"/>
              </a:solidFill>
            </a:endParaRPr>
          </a:p>
        </p:txBody>
      </p:sp>
      <p:sp>
        <p:nvSpPr>
          <p:cNvPr id="20" name="TextBox 19"/>
          <p:cNvSpPr txBox="1"/>
          <p:nvPr/>
        </p:nvSpPr>
        <p:spPr>
          <a:xfrm>
            <a:off x="177419" y="627872"/>
            <a:ext cx="7274259" cy="338554"/>
          </a:xfrm>
          <a:prstGeom prst="rect">
            <a:avLst/>
          </a:prstGeom>
          <a:noFill/>
        </p:spPr>
        <p:txBody>
          <a:bodyPr wrap="square" rtlCol="0">
            <a:spAutoFit/>
          </a:bodyPr>
          <a:lstStyle/>
          <a:p>
            <a:r>
              <a:rPr lang="en-US" sz="1600" dirty="0" smtClean="0"/>
              <a:t>Example from</a:t>
            </a:r>
            <a:r>
              <a:rPr lang="en-US" sz="1600" dirty="0"/>
              <a:t>: </a:t>
            </a:r>
            <a:r>
              <a:rPr lang="en-US" sz="1600" dirty="0">
                <a:hlinkClick r:id="rId4"/>
              </a:rPr>
              <a:t>https://docs.oracle.com/javase/tutorial/jdbc/overview/</a:t>
            </a:r>
            <a:endParaRPr lang="en-US" sz="1600" dirty="0"/>
          </a:p>
        </p:txBody>
      </p:sp>
    </p:spTree>
    <p:extLst>
      <p:ext uri="{BB962C8B-B14F-4D97-AF65-F5344CB8AC3E}">
        <p14:creationId xmlns:p14="http://schemas.microsoft.com/office/powerpoint/2010/main" val="2471649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4" y="176180"/>
            <a:ext cx="6999956" cy="642685"/>
          </a:xfrm>
        </p:spPr>
        <p:txBody>
          <a:bodyPr>
            <a:normAutofit fontScale="90000"/>
          </a:bodyPr>
          <a:lstStyle/>
          <a:p>
            <a:r>
              <a:rPr lang="en-US" dirty="0" smtClean="0"/>
              <a:t>Coding object persistence is challenging</a:t>
            </a:r>
            <a:endParaRPr lang="en-US" dirty="0"/>
          </a:p>
        </p:txBody>
      </p:sp>
      <p:sp>
        <p:nvSpPr>
          <p:cNvPr id="3" name="Content Placeholder 2"/>
          <p:cNvSpPr>
            <a:spLocks noGrp="1"/>
          </p:cNvSpPr>
          <p:nvPr>
            <p:ph idx="1"/>
          </p:nvPr>
        </p:nvSpPr>
        <p:spPr>
          <a:xfrm>
            <a:off x="184244" y="973256"/>
            <a:ext cx="8686801" cy="4595031"/>
          </a:xfrm>
        </p:spPr>
        <p:txBody>
          <a:bodyPr/>
          <a:lstStyle/>
          <a:p>
            <a:r>
              <a:rPr lang="en-US" dirty="0" smtClean="0"/>
              <a:t>The basic idea in using the JDBC API is simple and straightforward</a:t>
            </a:r>
          </a:p>
          <a:p>
            <a:r>
              <a:rPr lang="en-US" dirty="0" smtClean="0"/>
              <a:t>However, integrating a database in your application is not a straightforward task </a:t>
            </a:r>
          </a:p>
          <a:p>
            <a:r>
              <a:rPr lang="en-US" dirty="0" smtClean="0"/>
              <a:t>Implementing “object persistence” in your application requires careful and good design</a:t>
            </a:r>
          </a:p>
          <a:p>
            <a:r>
              <a:rPr lang="en-US" dirty="0" smtClean="0"/>
              <a:t>In the implementation of large applications you would probably use some ready made framework (Classes, methods) that provides a higher layer to interact with a database. Using such frameworks are not in the scope of this course</a:t>
            </a:r>
            <a:endParaRPr lang="en-US" dirty="0"/>
          </a:p>
        </p:txBody>
      </p:sp>
    </p:spTree>
    <p:extLst>
      <p:ext uri="{BB962C8B-B14F-4D97-AF65-F5344CB8AC3E}">
        <p14:creationId xmlns:p14="http://schemas.microsoft.com/office/powerpoint/2010/main" val="219699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27" y="217124"/>
            <a:ext cx="7458501" cy="1038470"/>
          </a:xfrm>
        </p:spPr>
        <p:txBody>
          <a:bodyPr>
            <a:normAutofit fontScale="90000"/>
          </a:bodyPr>
          <a:lstStyle/>
          <a:p>
            <a:r>
              <a:rPr lang="en-US" dirty="0"/>
              <a:t>P</a:t>
            </a:r>
            <a:r>
              <a:rPr lang="en-US" dirty="0" smtClean="0"/>
              <a:t>roposed “object persistence” technique for this course’s projects</a:t>
            </a:r>
            <a:endParaRPr lang="en-US" dirty="0"/>
          </a:p>
        </p:txBody>
      </p:sp>
      <p:sp>
        <p:nvSpPr>
          <p:cNvPr id="3" name="Content Placeholder 2"/>
          <p:cNvSpPr>
            <a:spLocks noGrp="1"/>
          </p:cNvSpPr>
          <p:nvPr>
            <p:ph idx="1"/>
          </p:nvPr>
        </p:nvSpPr>
        <p:spPr>
          <a:xfrm>
            <a:off x="132392" y="1450926"/>
            <a:ext cx="8479345" cy="4188527"/>
          </a:xfrm>
        </p:spPr>
        <p:txBody>
          <a:bodyPr/>
          <a:lstStyle/>
          <a:p>
            <a:r>
              <a:rPr lang="en-US" dirty="0" smtClean="0"/>
              <a:t>Run-time object data should be kept in the application’s object instances (ex: Car objects)</a:t>
            </a:r>
          </a:p>
          <a:p>
            <a:r>
              <a:rPr lang="en-US" dirty="0" smtClean="0"/>
              <a:t>“Array Lists” should be used store collections of objects in run-time memory (ex: Array List of Car objects)</a:t>
            </a:r>
          </a:p>
          <a:p>
            <a:r>
              <a:rPr lang="en-US" dirty="0" smtClean="0"/>
              <a:t>For each object Class you have in your application, you should have an associated Class that handles the operations towards the database (ex: </a:t>
            </a:r>
            <a:r>
              <a:rPr lang="en-US" dirty="0" err="1" smtClean="0"/>
              <a:t>CarQueries</a:t>
            </a:r>
            <a:r>
              <a:rPr lang="en-US" dirty="0" smtClean="0"/>
              <a:t>)</a:t>
            </a:r>
          </a:p>
          <a:p>
            <a:r>
              <a:rPr lang="en-US" dirty="0" smtClean="0"/>
              <a:t>Use “Prepared Statements” to implement the SQL queries</a:t>
            </a:r>
          </a:p>
          <a:p>
            <a:r>
              <a:rPr lang="en-US" dirty="0" smtClean="0"/>
              <a:t>This technique is described in the book “Java – How to Program, Paul </a:t>
            </a:r>
            <a:r>
              <a:rPr lang="en-US" dirty="0" err="1" smtClean="0"/>
              <a:t>Deitel</a:t>
            </a:r>
            <a:r>
              <a:rPr lang="en-US" dirty="0" smtClean="0"/>
              <a:t>” pages 1223-1237</a:t>
            </a:r>
            <a:endParaRPr lang="en-US" dirty="0"/>
          </a:p>
        </p:txBody>
      </p:sp>
    </p:spTree>
    <p:extLst>
      <p:ext uri="{BB962C8B-B14F-4D97-AF65-F5344CB8AC3E}">
        <p14:creationId xmlns:p14="http://schemas.microsoft.com/office/powerpoint/2010/main" val="2542433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p:nvPr/>
        </p:nvCxnSpPr>
        <p:spPr>
          <a:xfrm>
            <a:off x="1692795" y="2795241"/>
            <a:ext cx="4345284" cy="0"/>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768846" y="2304867"/>
            <a:ext cx="4269233" cy="0"/>
          </a:xfrm>
          <a:prstGeom prst="straightConnector1">
            <a:avLst/>
          </a:prstGeom>
          <a:ln w="9525">
            <a:solidFill>
              <a:schemeClr val="tx1"/>
            </a:solidFill>
            <a:prstDash val="sysDash"/>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3320168" y="1964691"/>
            <a:ext cx="2148055" cy="1834891"/>
          </a:xfrm>
          <a:prstGeom prst="ellipse">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lowchart: Process 28"/>
          <p:cNvSpPr/>
          <p:nvPr/>
        </p:nvSpPr>
        <p:spPr>
          <a:xfrm>
            <a:off x="4413125" y="3007581"/>
            <a:ext cx="508445" cy="502133"/>
          </a:xfrm>
          <a:prstGeom prst="flowChartProcess">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03476"/>
            <a:ext cx="6999956" cy="629037"/>
          </a:xfrm>
        </p:spPr>
        <p:txBody>
          <a:bodyPr/>
          <a:lstStyle/>
          <a:p>
            <a:r>
              <a:rPr lang="en-US" dirty="0" smtClean="0"/>
              <a:t>Proposed approach - diagram</a:t>
            </a:r>
            <a:endParaRPr lang="en-US" dirty="0"/>
          </a:p>
        </p:txBody>
      </p:sp>
      <p:sp>
        <p:nvSpPr>
          <p:cNvPr id="4" name="Can 3"/>
          <p:cNvSpPr/>
          <p:nvPr/>
        </p:nvSpPr>
        <p:spPr>
          <a:xfrm>
            <a:off x="8210252" y="2032931"/>
            <a:ext cx="842774" cy="1079314"/>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568606" y="1343486"/>
            <a:ext cx="1618969" cy="307777"/>
          </a:xfrm>
          <a:prstGeom prst="rect">
            <a:avLst/>
          </a:prstGeom>
          <a:noFill/>
        </p:spPr>
        <p:txBody>
          <a:bodyPr wrap="none" rtlCol="0">
            <a:spAutoFit/>
          </a:bodyPr>
          <a:lstStyle/>
          <a:p>
            <a:r>
              <a:rPr lang="en-US" sz="1400" u="sng" dirty="0" smtClean="0"/>
              <a:t>Run-time memory</a:t>
            </a:r>
            <a:endParaRPr lang="en-US" sz="1400" u="sng" dirty="0"/>
          </a:p>
        </p:txBody>
      </p:sp>
      <p:sp>
        <p:nvSpPr>
          <p:cNvPr id="7" name="Flowchart: Process 6"/>
          <p:cNvSpPr/>
          <p:nvPr/>
        </p:nvSpPr>
        <p:spPr>
          <a:xfrm>
            <a:off x="5958046" y="2019767"/>
            <a:ext cx="1350064" cy="2099555"/>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13912" y="4192230"/>
            <a:ext cx="1830429" cy="307777"/>
          </a:xfrm>
          <a:prstGeom prst="rect">
            <a:avLst/>
          </a:prstGeom>
          <a:noFill/>
        </p:spPr>
        <p:txBody>
          <a:bodyPr wrap="square" rtlCol="0">
            <a:spAutoFit/>
          </a:bodyPr>
          <a:lstStyle/>
          <a:p>
            <a:r>
              <a:rPr lang="en-US" sz="1400" b="1" dirty="0" err="1" smtClean="0"/>
              <a:t>CarQueries</a:t>
            </a:r>
            <a:r>
              <a:rPr lang="en-US" sz="1400" b="1" dirty="0" smtClean="0"/>
              <a:t> </a:t>
            </a:r>
            <a:r>
              <a:rPr lang="en-US" sz="1400" dirty="0" smtClean="0"/>
              <a:t>Class</a:t>
            </a:r>
            <a:endParaRPr lang="en-US" sz="1400" dirty="0"/>
          </a:p>
        </p:txBody>
      </p:sp>
      <p:sp>
        <p:nvSpPr>
          <p:cNvPr id="10" name="Flowchart: Process 9"/>
          <p:cNvSpPr/>
          <p:nvPr/>
        </p:nvSpPr>
        <p:spPr>
          <a:xfrm>
            <a:off x="4257916" y="2834965"/>
            <a:ext cx="508445" cy="502133"/>
          </a:xfrm>
          <a:prstGeom prst="flowChartProcess">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404250" y="1989091"/>
            <a:ext cx="851515" cy="261610"/>
          </a:xfrm>
          <a:prstGeom prst="rect">
            <a:avLst/>
          </a:prstGeom>
          <a:noFill/>
        </p:spPr>
        <p:txBody>
          <a:bodyPr wrap="none" rtlCol="0">
            <a:spAutoFit/>
          </a:bodyPr>
          <a:lstStyle/>
          <a:p>
            <a:r>
              <a:rPr lang="en-US" sz="1100" dirty="0" smtClean="0"/>
              <a:t>SQL Select</a:t>
            </a:r>
            <a:endParaRPr lang="en-US" sz="1100" dirty="0"/>
          </a:p>
        </p:txBody>
      </p:sp>
      <p:sp>
        <p:nvSpPr>
          <p:cNvPr id="12" name="Flowchart: Process 11"/>
          <p:cNvSpPr/>
          <p:nvPr/>
        </p:nvSpPr>
        <p:spPr>
          <a:xfrm>
            <a:off x="6054186" y="2102316"/>
            <a:ext cx="1153182" cy="405102"/>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63370" y="2113516"/>
            <a:ext cx="1021433" cy="400110"/>
          </a:xfrm>
          <a:prstGeom prst="rect">
            <a:avLst/>
          </a:prstGeom>
          <a:noFill/>
        </p:spPr>
        <p:txBody>
          <a:bodyPr wrap="none" rtlCol="0">
            <a:spAutoFit/>
          </a:bodyPr>
          <a:lstStyle/>
          <a:p>
            <a:r>
              <a:rPr lang="en-US" sz="1000" dirty="0" smtClean="0"/>
              <a:t>Select query</a:t>
            </a:r>
          </a:p>
          <a:p>
            <a:r>
              <a:rPr lang="en-US" sz="1000" dirty="0" smtClean="0"/>
              <a:t>(</a:t>
            </a:r>
            <a:r>
              <a:rPr lang="en-US" sz="1000" dirty="0" err="1" smtClean="0"/>
              <a:t>selectAllCars</a:t>
            </a:r>
            <a:r>
              <a:rPr lang="en-US" sz="1000" dirty="0" smtClean="0"/>
              <a:t>)</a:t>
            </a:r>
            <a:endParaRPr lang="en-US" sz="1000" dirty="0"/>
          </a:p>
        </p:txBody>
      </p:sp>
      <p:sp>
        <p:nvSpPr>
          <p:cNvPr id="21" name="Flowchart: Process 20"/>
          <p:cNvSpPr/>
          <p:nvPr/>
        </p:nvSpPr>
        <p:spPr>
          <a:xfrm>
            <a:off x="6054186" y="2595913"/>
            <a:ext cx="1153182" cy="405102"/>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6190666" y="2607113"/>
            <a:ext cx="877163" cy="400110"/>
          </a:xfrm>
          <a:prstGeom prst="rect">
            <a:avLst/>
          </a:prstGeom>
          <a:noFill/>
        </p:spPr>
        <p:txBody>
          <a:bodyPr wrap="none" rtlCol="0">
            <a:spAutoFit/>
          </a:bodyPr>
          <a:lstStyle/>
          <a:p>
            <a:r>
              <a:rPr lang="en-US" sz="1000" dirty="0" smtClean="0"/>
              <a:t>Insert query</a:t>
            </a:r>
          </a:p>
          <a:p>
            <a:r>
              <a:rPr lang="en-US" sz="1000" dirty="0" smtClean="0"/>
              <a:t>(</a:t>
            </a:r>
            <a:r>
              <a:rPr lang="en-US" sz="1000" dirty="0" err="1" smtClean="0"/>
              <a:t>insertCar</a:t>
            </a:r>
            <a:r>
              <a:rPr lang="en-US" sz="1000" dirty="0" smtClean="0"/>
              <a:t>)</a:t>
            </a:r>
            <a:endParaRPr lang="en-US" sz="1000" dirty="0"/>
          </a:p>
        </p:txBody>
      </p:sp>
      <p:sp>
        <p:nvSpPr>
          <p:cNvPr id="23" name="Flowchart: Process 22"/>
          <p:cNvSpPr/>
          <p:nvPr/>
        </p:nvSpPr>
        <p:spPr>
          <a:xfrm>
            <a:off x="6054186" y="3075863"/>
            <a:ext cx="1153182" cy="405102"/>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122426" y="3155303"/>
            <a:ext cx="1061509" cy="246221"/>
          </a:xfrm>
          <a:prstGeom prst="rect">
            <a:avLst/>
          </a:prstGeom>
          <a:noFill/>
        </p:spPr>
        <p:txBody>
          <a:bodyPr wrap="none" rtlCol="0">
            <a:spAutoFit/>
          </a:bodyPr>
          <a:lstStyle/>
          <a:p>
            <a:r>
              <a:rPr lang="en-US" sz="1000" dirty="0" smtClean="0"/>
              <a:t>Update queries</a:t>
            </a:r>
            <a:endParaRPr lang="en-US" sz="1000" dirty="0"/>
          </a:p>
        </p:txBody>
      </p:sp>
      <p:sp>
        <p:nvSpPr>
          <p:cNvPr id="25" name="Flowchart: Process 24"/>
          <p:cNvSpPr/>
          <p:nvPr/>
        </p:nvSpPr>
        <p:spPr>
          <a:xfrm>
            <a:off x="6054186" y="3542162"/>
            <a:ext cx="1153182" cy="405102"/>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122426" y="3621602"/>
            <a:ext cx="1024639" cy="246221"/>
          </a:xfrm>
          <a:prstGeom prst="rect">
            <a:avLst/>
          </a:prstGeom>
          <a:noFill/>
        </p:spPr>
        <p:txBody>
          <a:bodyPr wrap="none" rtlCol="0">
            <a:spAutoFit/>
          </a:bodyPr>
          <a:lstStyle/>
          <a:p>
            <a:r>
              <a:rPr lang="en-US" sz="1000" dirty="0" smtClean="0"/>
              <a:t>Delete queries</a:t>
            </a:r>
            <a:endParaRPr lang="en-US" sz="1000" dirty="0"/>
          </a:p>
        </p:txBody>
      </p:sp>
      <p:sp>
        <p:nvSpPr>
          <p:cNvPr id="27" name="TextBox 26"/>
          <p:cNvSpPr txBox="1"/>
          <p:nvPr/>
        </p:nvSpPr>
        <p:spPr>
          <a:xfrm>
            <a:off x="3067734" y="3914349"/>
            <a:ext cx="2675305" cy="276999"/>
          </a:xfrm>
          <a:prstGeom prst="rect">
            <a:avLst/>
          </a:prstGeom>
          <a:noFill/>
        </p:spPr>
        <p:txBody>
          <a:bodyPr wrap="square" rtlCol="0">
            <a:spAutoFit/>
          </a:bodyPr>
          <a:lstStyle/>
          <a:p>
            <a:r>
              <a:rPr lang="en-US" sz="1200" dirty="0" smtClean="0"/>
              <a:t>Car objects stored in an</a:t>
            </a:r>
            <a:r>
              <a:rPr lang="en-US" sz="1200" dirty="0"/>
              <a:t> </a:t>
            </a:r>
            <a:r>
              <a:rPr lang="en-US" sz="1200" dirty="0" err="1" smtClean="0"/>
              <a:t>ArrayList</a:t>
            </a:r>
            <a:endParaRPr lang="en-US" sz="1200" dirty="0" smtClean="0"/>
          </a:p>
        </p:txBody>
      </p:sp>
      <p:sp>
        <p:nvSpPr>
          <p:cNvPr id="28" name="Flowchart: Process 27"/>
          <p:cNvSpPr/>
          <p:nvPr/>
        </p:nvSpPr>
        <p:spPr>
          <a:xfrm>
            <a:off x="4058061" y="2646755"/>
            <a:ext cx="508445" cy="502133"/>
          </a:xfrm>
          <a:prstGeom prst="flowChartProcess">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lowchart: Process 29"/>
          <p:cNvSpPr/>
          <p:nvPr/>
        </p:nvSpPr>
        <p:spPr>
          <a:xfrm>
            <a:off x="3869646" y="2478131"/>
            <a:ext cx="508445" cy="502133"/>
          </a:xfrm>
          <a:prstGeom prst="flowChartProcess">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lowchart: Process 30"/>
          <p:cNvSpPr/>
          <p:nvPr/>
        </p:nvSpPr>
        <p:spPr>
          <a:xfrm>
            <a:off x="3681231" y="2336068"/>
            <a:ext cx="508445" cy="502133"/>
          </a:xfrm>
          <a:prstGeom prst="flowChartProcess">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3705248" y="2450539"/>
            <a:ext cx="484428" cy="246221"/>
          </a:xfrm>
          <a:prstGeom prst="rect">
            <a:avLst/>
          </a:prstGeom>
          <a:noFill/>
        </p:spPr>
        <p:txBody>
          <a:bodyPr wrap="none" rtlCol="0">
            <a:spAutoFit/>
          </a:bodyPr>
          <a:lstStyle/>
          <a:p>
            <a:r>
              <a:rPr lang="en-US" sz="1000" dirty="0" smtClean="0"/>
              <a:t>Car 1</a:t>
            </a:r>
            <a:endParaRPr lang="en-US" sz="1000" dirty="0"/>
          </a:p>
        </p:txBody>
      </p:sp>
      <p:cxnSp>
        <p:nvCxnSpPr>
          <p:cNvPr id="37" name="Straight Arrow Connector 36"/>
          <p:cNvCxnSpPr/>
          <p:nvPr/>
        </p:nvCxnSpPr>
        <p:spPr>
          <a:xfrm flipH="1" flipV="1">
            <a:off x="7324217" y="2270132"/>
            <a:ext cx="886035" cy="152664"/>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39" name="Flowchart: Process 38"/>
          <p:cNvSpPr/>
          <p:nvPr/>
        </p:nvSpPr>
        <p:spPr>
          <a:xfrm>
            <a:off x="93339" y="2017175"/>
            <a:ext cx="1646874" cy="2099555"/>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8060449" y="1306041"/>
            <a:ext cx="1030667" cy="523220"/>
          </a:xfrm>
          <a:prstGeom prst="rect">
            <a:avLst/>
          </a:prstGeom>
          <a:noFill/>
        </p:spPr>
        <p:txBody>
          <a:bodyPr wrap="none" rtlCol="0">
            <a:spAutoFit/>
          </a:bodyPr>
          <a:lstStyle/>
          <a:p>
            <a:pPr algn="ctr"/>
            <a:r>
              <a:rPr lang="en-US" sz="1400" u="sng" dirty="0" smtClean="0"/>
              <a:t>Persistent </a:t>
            </a:r>
          </a:p>
          <a:p>
            <a:pPr algn="ctr"/>
            <a:r>
              <a:rPr lang="en-US" sz="1400" u="sng" dirty="0" smtClean="0"/>
              <a:t>storage</a:t>
            </a:r>
            <a:endParaRPr lang="en-US" sz="1400" u="sng" dirty="0"/>
          </a:p>
        </p:txBody>
      </p:sp>
      <p:sp>
        <p:nvSpPr>
          <p:cNvPr id="41" name="TextBox 40"/>
          <p:cNvSpPr txBox="1"/>
          <p:nvPr/>
        </p:nvSpPr>
        <p:spPr>
          <a:xfrm>
            <a:off x="8462716" y="2484874"/>
            <a:ext cx="396262" cy="307777"/>
          </a:xfrm>
          <a:prstGeom prst="rect">
            <a:avLst/>
          </a:prstGeom>
          <a:noFill/>
        </p:spPr>
        <p:txBody>
          <a:bodyPr wrap="none" rtlCol="0">
            <a:spAutoFit/>
          </a:bodyPr>
          <a:lstStyle/>
          <a:p>
            <a:r>
              <a:rPr lang="en-US" sz="1400" dirty="0" smtClean="0"/>
              <a:t>DB</a:t>
            </a:r>
            <a:endParaRPr lang="en-US" sz="1400" dirty="0"/>
          </a:p>
        </p:txBody>
      </p:sp>
      <p:sp>
        <p:nvSpPr>
          <p:cNvPr id="42" name="TextBox 41"/>
          <p:cNvSpPr txBox="1"/>
          <p:nvPr/>
        </p:nvSpPr>
        <p:spPr>
          <a:xfrm>
            <a:off x="3923340" y="4149614"/>
            <a:ext cx="953106" cy="307777"/>
          </a:xfrm>
          <a:prstGeom prst="rect">
            <a:avLst/>
          </a:prstGeom>
          <a:noFill/>
        </p:spPr>
        <p:txBody>
          <a:bodyPr wrap="square" rtlCol="0">
            <a:spAutoFit/>
          </a:bodyPr>
          <a:lstStyle/>
          <a:p>
            <a:r>
              <a:rPr lang="en-US" sz="1400" b="1" dirty="0" smtClean="0"/>
              <a:t>Car</a:t>
            </a:r>
            <a:r>
              <a:rPr lang="en-US" sz="1400" dirty="0" smtClean="0"/>
              <a:t> Class</a:t>
            </a:r>
            <a:endParaRPr lang="en-US" sz="1400" dirty="0"/>
          </a:p>
        </p:txBody>
      </p:sp>
      <p:sp>
        <p:nvSpPr>
          <p:cNvPr id="43" name="TextBox 42"/>
          <p:cNvSpPr txBox="1"/>
          <p:nvPr/>
        </p:nvSpPr>
        <p:spPr>
          <a:xfrm>
            <a:off x="108771" y="4172966"/>
            <a:ext cx="1715405" cy="307777"/>
          </a:xfrm>
          <a:prstGeom prst="rect">
            <a:avLst/>
          </a:prstGeom>
          <a:noFill/>
        </p:spPr>
        <p:txBody>
          <a:bodyPr wrap="square" rtlCol="0">
            <a:spAutoFit/>
          </a:bodyPr>
          <a:lstStyle/>
          <a:p>
            <a:r>
              <a:rPr lang="en-US" sz="1400" dirty="0" smtClean="0"/>
              <a:t>JdbcExample.java</a:t>
            </a:r>
            <a:endParaRPr lang="en-US" sz="1400" dirty="0"/>
          </a:p>
        </p:txBody>
      </p:sp>
      <p:sp>
        <p:nvSpPr>
          <p:cNvPr id="46" name="Rectangle 45"/>
          <p:cNvSpPr/>
          <p:nvPr/>
        </p:nvSpPr>
        <p:spPr>
          <a:xfrm>
            <a:off x="1878030" y="1952790"/>
            <a:ext cx="1784463" cy="276999"/>
          </a:xfrm>
          <a:prstGeom prst="rect">
            <a:avLst/>
          </a:prstGeom>
        </p:spPr>
        <p:txBody>
          <a:bodyPr wrap="none">
            <a:spAutoFit/>
          </a:bodyPr>
          <a:lstStyle/>
          <a:p>
            <a:r>
              <a:rPr lang="en-US" sz="1200" dirty="0" err="1"/>
              <a:t>carQueries.getAllCars</a:t>
            </a:r>
            <a:r>
              <a:rPr lang="en-US" sz="1200" dirty="0"/>
              <a:t>()</a:t>
            </a:r>
          </a:p>
        </p:txBody>
      </p:sp>
      <p:sp>
        <p:nvSpPr>
          <p:cNvPr id="49" name="Flowchart: Process 48"/>
          <p:cNvSpPr/>
          <p:nvPr/>
        </p:nvSpPr>
        <p:spPr>
          <a:xfrm>
            <a:off x="160076" y="2102316"/>
            <a:ext cx="1508028" cy="405102"/>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376079" y="2181756"/>
            <a:ext cx="1111202" cy="246221"/>
          </a:xfrm>
          <a:prstGeom prst="rect">
            <a:avLst/>
          </a:prstGeom>
          <a:noFill/>
        </p:spPr>
        <p:txBody>
          <a:bodyPr wrap="none" rtlCol="0">
            <a:spAutoFit/>
          </a:bodyPr>
          <a:lstStyle/>
          <a:p>
            <a:r>
              <a:rPr lang="en-US" sz="1000" dirty="0" err="1" smtClean="0"/>
              <a:t>populateTable</a:t>
            </a:r>
            <a:r>
              <a:rPr lang="en-US" sz="1000" dirty="0" smtClean="0"/>
              <a:t>()</a:t>
            </a:r>
            <a:endParaRPr lang="en-US" sz="1000" dirty="0"/>
          </a:p>
        </p:txBody>
      </p:sp>
      <p:sp>
        <p:nvSpPr>
          <p:cNvPr id="53" name="Flowchart: Process 52"/>
          <p:cNvSpPr/>
          <p:nvPr/>
        </p:nvSpPr>
        <p:spPr>
          <a:xfrm>
            <a:off x="164966" y="2575162"/>
            <a:ext cx="1503137" cy="405102"/>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240153" y="2642463"/>
            <a:ext cx="1452642" cy="246221"/>
          </a:xfrm>
          <a:prstGeom prst="rect">
            <a:avLst/>
          </a:prstGeom>
          <a:noFill/>
        </p:spPr>
        <p:txBody>
          <a:bodyPr wrap="none" rtlCol="0">
            <a:spAutoFit/>
          </a:bodyPr>
          <a:lstStyle/>
          <a:p>
            <a:r>
              <a:rPr lang="en-US" sz="1000" dirty="0" err="1" smtClean="0"/>
              <a:t>getNewCarFromUser</a:t>
            </a:r>
            <a:r>
              <a:rPr lang="en-US" sz="1000" dirty="0" smtClean="0"/>
              <a:t>()</a:t>
            </a:r>
            <a:endParaRPr lang="en-US" sz="1000" dirty="0"/>
          </a:p>
        </p:txBody>
      </p:sp>
      <p:cxnSp>
        <p:nvCxnSpPr>
          <p:cNvPr id="59" name="Straight Arrow Connector 58"/>
          <p:cNvCxnSpPr/>
          <p:nvPr/>
        </p:nvCxnSpPr>
        <p:spPr>
          <a:xfrm>
            <a:off x="7354189" y="2781319"/>
            <a:ext cx="856063" cy="0"/>
          </a:xfrm>
          <a:prstGeom prst="straightConnector1">
            <a:avLst/>
          </a:prstGeom>
          <a:ln w="9525">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785515" y="2807775"/>
            <a:ext cx="1569660" cy="276999"/>
          </a:xfrm>
          <a:prstGeom prst="rect">
            <a:avLst/>
          </a:prstGeom>
        </p:spPr>
        <p:txBody>
          <a:bodyPr wrap="none">
            <a:spAutoFit/>
          </a:bodyPr>
          <a:lstStyle/>
          <a:p>
            <a:r>
              <a:rPr lang="en-US" sz="1200" dirty="0" err="1" smtClean="0"/>
              <a:t>carQueries.addCar</a:t>
            </a:r>
            <a:r>
              <a:rPr lang="en-US" sz="1200" dirty="0" smtClean="0"/>
              <a:t>()</a:t>
            </a:r>
            <a:endParaRPr lang="en-US" sz="1200" dirty="0"/>
          </a:p>
        </p:txBody>
      </p:sp>
      <p:sp>
        <p:nvSpPr>
          <p:cNvPr id="65" name="TextBox 64"/>
          <p:cNvSpPr txBox="1"/>
          <p:nvPr/>
        </p:nvSpPr>
        <p:spPr>
          <a:xfrm>
            <a:off x="7354116" y="2850635"/>
            <a:ext cx="822661" cy="261610"/>
          </a:xfrm>
          <a:prstGeom prst="rect">
            <a:avLst/>
          </a:prstGeom>
          <a:noFill/>
        </p:spPr>
        <p:txBody>
          <a:bodyPr wrap="none" rtlCol="0">
            <a:spAutoFit/>
          </a:bodyPr>
          <a:lstStyle/>
          <a:p>
            <a:r>
              <a:rPr lang="en-US" sz="1100" dirty="0" smtClean="0"/>
              <a:t>SQL Insert</a:t>
            </a:r>
            <a:endParaRPr lang="en-US" sz="1100" dirty="0"/>
          </a:p>
        </p:txBody>
      </p:sp>
      <p:sp>
        <p:nvSpPr>
          <p:cNvPr id="66" name="TextBox 65"/>
          <p:cNvSpPr txBox="1"/>
          <p:nvPr/>
        </p:nvSpPr>
        <p:spPr>
          <a:xfrm>
            <a:off x="5913912" y="4863764"/>
            <a:ext cx="2522352" cy="1277273"/>
          </a:xfrm>
          <a:prstGeom prst="rect">
            <a:avLst/>
          </a:prstGeom>
          <a:solidFill>
            <a:schemeClr val="bg1"/>
          </a:solidFill>
          <a:ln>
            <a:solidFill>
              <a:schemeClr val="tx1"/>
            </a:solidFill>
          </a:ln>
        </p:spPr>
        <p:txBody>
          <a:bodyPr wrap="square" rtlCol="0">
            <a:spAutoFit/>
          </a:bodyPr>
          <a:lstStyle/>
          <a:p>
            <a:r>
              <a:rPr lang="en-US" sz="1100" dirty="0" smtClean="0"/>
              <a:t>This class “hides” database specific details from the rest of the application. It also has the task to provide the interface that transforms the tabular Car data from the relational tables into the run-time data model of Car objects</a:t>
            </a:r>
            <a:endParaRPr lang="en-US" sz="1100" dirty="0">
              <a:solidFill>
                <a:srgbClr val="FF0000"/>
              </a:solidFill>
            </a:endParaRPr>
          </a:p>
        </p:txBody>
      </p:sp>
      <p:sp>
        <p:nvSpPr>
          <p:cNvPr id="67" name="TextBox 66"/>
          <p:cNvSpPr txBox="1"/>
          <p:nvPr/>
        </p:nvSpPr>
        <p:spPr>
          <a:xfrm>
            <a:off x="584660" y="4743816"/>
            <a:ext cx="3226829" cy="1785104"/>
          </a:xfrm>
          <a:prstGeom prst="rect">
            <a:avLst/>
          </a:prstGeom>
          <a:solidFill>
            <a:schemeClr val="bg1"/>
          </a:solidFill>
          <a:ln>
            <a:solidFill>
              <a:schemeClr val="tx1"/>
            </a:solidFill>
          </a:ln>
        </p:spPr>
        <p:txBody>
          <a:bodyPr wrap="square" rtlCol="0">
            <a:spAutoFit/>
          </a:bodyPr>
          <a:lstStyle/>
          <a:p>
            <a:r>
              <a:rPr lang="en-US" sz="1100" dirty="0" smtClean="0"/>
              <a:t>The rest of the application only knows about Car objects. All operations related to manipulating Cars and Car data are done by using the public methods provided by the Car Class and </a:t>
            </a:r>
            <a:r>
              <a:rPr lang="en-US" sz="1100" dirty="0" err="1" smtClean="0"/>
              <a:t>CarQueries</a:t>
            </a:r>
            <a:r>
              <a:rPr lang="en-US" sz="1100" dirty="0" smtClean="0"/>
              <a:t> Class. The Car data model used in these interactions is the one used in the Car Class (Car objects). The rest of the application don’t need to deal with relational database specific details (</a:t>
            </a:r>
            <a:r>
              <a:rPr lang="en-US" sz="1100" dirty="0" err="1" smtClean="0"/>
              <a:t>tables&amp;fields</a:t>
            </a:r>
            <a:r>
              <a:rPr lang="en-US" sz="1100" dirty="0" smtClean="0"/>
              <a:t>) neither need to use SQL</a:t>
            </a:r>
            <a:endParaRPr lang="en-US" sz="1100" dirty="0">
              <a:solidFill>
                <a:srgbClr val="FF0000"/>
              </a:solidFill>
            </a:endParaRPr>
          </a:p>
        </p:txBody>
      </p:sp>
    </p:spTree>
    <p:extLst>
      <p:ext uri="{BB962C8B-B14F-4D97-AF65-F5344CB8AC3E}">
        <p14:creationId xmlns:p14="http://schemas.microsoft.com/office/powerpoint/2010/main" val="2269833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68" y="251050"/>
            <a:ext cx="7430296" cy="474622"/>
          </a:xfrm>
        </p:spPr>
        <p:txBody>
          <a:bodyPr>
            <a:normAutofit/>
          </a:bodyPr>
          <a:lstStyle/>
          <a:p>
            <a:r>
              <a:rPr lang="en-US" sz="2400" dirty="0" smtClean="0"/>
              <a:t>Database options you can use in your computer</a:t>
            </a:r>
            <a:endParaRPr lang="en-US" sz="2400" dirty="0"/>
          </a:p>
        </p:txBody>
      </p:sp>
      <p:sp>
        <p:nvSpPr>
          <p:cNvPr id="3" name="Content Placeholder 2"/>
          <p:cNvSpPr>
            <a:spLocks noGrp="1"/>
          </p:cNvSpPr>
          <p:nvPr>
            <p:ph idx="1"/>
          </p:nvPr>
        </p:nvSpPr>
        <p:spPr>
          <a:xfrm>
            <a:off x="238835" y="988095"/>
            <a:ext cx="8413846" cy="5268686"/>
          </a:xfrm>
        </p:spPr>
        <p:txBody>
          <a:bodyPr/>
          <a:lstStyle/>
          <a:p>
            <a:r>
              <a:rPr lang="en-US" sz="1800" dirty="0" smtClean="0"/>
              <a:t>XAMPP</a:t>
            </a:r>
          </a:p>
          <a:p>
            <a:pPr lvl="1"/>
            <a:r>
              <a:rPr lang="en-US" sz="1600" dirty="0" smtClean="0"/>
              <a:t>Download </a:t>
            </a:r>
            <a:r>
              <a:rPr lang="en-US" sz="1600" dirty="0"/>
              <a:t>from: </a:t>
            </a:r>
            <a:r>
              <a:rPr lang="en-US" sz="1600" dirty="0">
                <a:hlinkClick r:id="rId2"/>
              </a:rPr>
              <a:t>https://www.apachefriends.org/index.html</a:t>
            </a:r>
            <a:endParaRPr lang="en-US" sz="1600" dirty="0"/>
          </a:p>
          <a:p>
            <a:pPr lvl="1"/>
            <a:r>
              <a:rPr lang="en-US" sz="1600" dirty="0" smtClean="0"/>
              <a:t>Most of you already using it</a:t>
            </a:r>
          </a:p>
          <a:p>
            <a:pPr lvl="1"/>
            <a:r>
              <a:rPr lang="en-US" sz="1600" dirty="0" smtClean="0"/>
              <a:t>Apache (web server), DB server (originally with MySQL but later with </a:t>
            </a:r>
            <a:r>
              <a:rPr lang="en-US" sz="1600" dirty="0" err="1" smtClean="0"/>
              <a:t>MariaDB</a:t>
            </a:r>
            <a:r>
              <a:rPr lang="en-US" sz="1600" dirty="0" smtClean="0"/>
              <a:t>), PHP</a:t>
            </a:r>
          </a:p>
          <a:p>
            <a:pPr lvl="1"/>
            <a:r>
              <a:rPr lang="en-US" sz="1600" dirty="0" err="1" smtClean="0"/>
              <a:t>phpMyAdmin</a:t>
            </a:r>
            <a:r>
              <a:rPr lang="en-US" sz="1600" dirty="0" smtClean="0"/>
              <a:t> for database administration</a:t>
            </a:r>
          </a:p>
          <a:p>
            <a:r>
              <a:rPr lang="en-US" sz="1800" dirty="0" smtClean="0"/>
              <a:t>MySQL (by Oracle)</a:t>
            </a:r>
          </a:p>
          <a:p>
            <a:pPr lvl="1"/>
            <a:r>
              <a:rPr lang="en-US" sz="1600" dirty="0"/>
              <a:t>Download from: </a:t>
            </a:r>
            <a:r>
              <a:rPr lang="en-US" sz="1600" dirty="0">
                <a:hlinkClick r:id="rId3"/>
              </a:rPr>
              <a:t>https://www.mysql.com/products/community/ </a:t>
            </a:r>
            <a:endParaRPr lang="en-US" sz="1600" dirty="0" smtClean="0"/>
          </a:p>
          <a:p>
            <a:pPr lvl="1"/>
            <a:r>
              <a:rPr lang="en-US" sz="1600" dirty="0" smtClean="0"/>
              <a:t>Just the database server. Enough for this course as we don’t need Apache</a:t>
            </a:r>
          </a:p>
          <a:p>
            <a:pPr lvl="1"/>
            <a:r>
              <a:rPr lang="en-US" sz="1600" dirty="0" smtClean="0"/>
              <a:t>The free version is called “MySQL Community Edition”</a:t>
            </a:r>
          </a:p>
          <a:p>
            <a:pPr lvl="1"/>
            <a:r>
              <a:rPr lang="en-US" sz="1600" dirty="0" smtClean="0"/>
              <a:t>MySQL Workbench is the tool for database administration</a:t>
            </a:r>
          </a:p>
          <a:p>
            <a:r>
              <a:rPr lang="en-US" sz="1800" dirty="0" err="1" smtClean="0"/>
              <a:t>MariaDB</a:t>
            </a:r>
            <a:endParaRPr lang="en-US" sz="1800" dirty="0" smtClean="0"/>
          </a:p>
          <a:p>
            <a:pPr lvl="1"/>
            <a:r>
              <a:rPr lang="en-US" sz="1600" dirty="0"/>
              <a:t>Download from: </a:t>
            </a:r>
            <a:r>
              <a:rPr lang="en-US" sz="1600" dirty="0">
                <a:hlinkClick r:id="rId4"/>
              </a:rPr>
              <a:t>https://mariadb.org/download/</a:t>
            </a:r>
            <a:endParaRPr lang="en-US" sz="1600" dirty="0"/>
          </a:p>
          <a:p>
            <a:pPr lvl="1"/>
            <a:r>
              <a:rPr lang="en-US" sz="1600" dirty="0" smtClean="0"/>
              <a:t>Made </a:t>
            </a:r>
            <a:r>
              <a:rPr lang="en-US" sz="1600" dirty="0"/>
              <a:t>by the original developers of MySQL and guaranteed to stay open </a:t>
            </a:r>
            <a:r>
              <a:rPr lang="en-US" sz="1600" dirty="0" smtClean="0"/>
              <a:t>source</a:t>
            </a:r>
          </a:p>
          <a:p>
            <a:pPr lvl="1"/>
            <a:r>
              <a:rPr lang="en-US" sz="1600" dirty="0" smtClean="0"/>
              <a:t>The download package contains only a command line client for </a:t>
            </a:r>
            <a:r>
              <a:rPr lang="en-US" sz="1600" dirty="0" err="1" smtClean="0"/>
              <a:t>db</a:t>
            </a:r>
            <a:r>
              <a:rPr lang="en-US" sz="1600" dirty="0" smtClean="0"/>
              <a:t> administration. Most MySQL tools work also with </a:t>
            </a:r>
            <a:r>
              <a:rPr lang="en-US" sz="1600" dirty="0" err="1" smtClean="0"/>
              <a:t>MariaDB</a:t>
            </a:r>
            <a:r>
              <a:rPr lang="en-US" sz="1600" dirty="0" smtClean="0"/>
              <a:t> (ex: </a:t>
            </a:r>
            <a:r>
              <a:rPr lang="en-US" sz="1600" dirty="0" err="1" smtClean="0"/>
              <a:t>phpMyAdmin</a:t>
            </a:r>
            <a:r>
              <a:rPr lang="en-US" sz="1600" dirty="0" smtClean="0"/>
              <a:t>)</a:t>
            </a:r>
          </a:p>
          <a:p>
            <a:pPr lvl="1"/>
            <a:r>
              <a:rPr lang="en-US" sz="1600" dirty="0" smtClean="0"/>
              <a:t>If you need a GUI tool you will need to install one separately. Here’s a list of options</a:t>
            </a:r>
            <a:r>
              <a:rPr lang="en-US" sz="1600" dirty="0"/>
              <a:t>: </a:t>
            </a:r>
            <a:r>
              <a:rPr lang="en-US" sz="1600" dirty="0">
                <a:hlinkClick r:id="rId5"/>
              </a:rPr>
              <a:t>https://mariadb.com/kb/en/mariadb/graphical-and-enhanced-clients</a:t>
            </a:r>
            <a:r>
              <a:rPr lang="en-US" sz="1600" dirty="0" smtClean="0">
                <a:hlinkClick r:id="rId5"/>
              </a:rPr>
              <a:t>/</a:t>
            </a:r>
            <a:endParaRPr lang="en-US" sz="1600" dirty="0" smtClean="0"/>
          </a:p>
        </p:txBody>
      </p:sp>
    </p:spTree>
    <p:extLst>
      <p:ext uri="{BB962C8B-B14F-4D97-AF65-F5344CB8AC3E}">
        <p14:creationId xmlns:p14="http://schemas.microsoft.com/office/powerpoint/2010/main" val="3981103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aurea">
      <a:dk1>
        <a:srgbClr val="003464"/>
      </a:dk1>
      <a:lt1>
        <a:sysClr val="window" lastClr="FFFFFF"/>
      </a:lt1>
      <a:dk2>
        <a:srgbClr val="009FDA"/>
      </a:dk2>
      <a:lt2>
        <a:srgbClr val="C7B37F"/>
      </a:lt2>
      <a:accent1>
        <a:srgbClr val="D10074"/>
      </a:accent1>
      <a:accent2>
        <a:srgbClr val="E98300"/>
      </a:accent2>
      <a:accent3>
        <a:srgbClr val="6E267B"/>
      </a:accent3>
      <a:accent4>
        <a:srgbClr val="FDC82F"/>
      </a:accent4>
      <a:accent5>
        <a:srgbClr val="7AB800"/>
      </a:accent5>
      <a:accent6>
        <a:srgbClr val="A30050"/>
      </a:accent6>
      <a:hlink>
        <a:srgbClr val="009FDA"/>
      </a:hlink>
      <a:folHlink>
        <a:srgbClr val="6E267B"/>
      </a:folHlink>
    </a:clrScheme>
    <a:fontScheme name="Laurea">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siakirja" ma:contentTypeID="0x0101006219650F6A8AA34FBBC1247511C99B25" ma:contentTypeVersion="1" ma:contentTypeDescription="Luo uusi asiakirja." ma:contentTypeScope="" ma:versionID="68ec7669d8fe9c14ddde4421463962f5">
  <xsd:schema xmlns:xsd="http://www.w3.org/2001/XMLSchema" xmlns:xs="http://www.w3.org/2001/XMLSchema" xmlns:p="http://schemas.microsoft.com/office/2006/metadata/properties" xmlns:ns1="http://schemas.microsoft.com/sharepoint/v3" xmlns:ns2="221378d5-6720-4d36-bc3c-e640af19466d" targetNamespace="http://schemas.microsoft.com/office/2006/metadata/properties" ma:root="true" ma:fieldsID="7a9fb6624cd65c90da1dc805ec2381bc" ns1:_="" ns2:_="">
    <xsd:import namespace="http://schemas.microsoft.com/sharepoint/v3"/>
    <xsd:import namespace="221378d5-6720-4d36-bc3c-e640af19466d"/>
    <xsd:element name="properties">
      <xsd:complexType>
        <xsd:sequence>
          <xsd:element name="documentManagement">
            <xsd:complexType>
              <xsd:all>
                <xsd:element ref="ns1:PublishingStartDate" minOccurs="0"/>
                <xsd:element ref="ns1:PublishingExpirationDate" minOccurs="0"/>
                <xsd:element ref="ns2:Tiedostomuoto"/>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Ajoituksen alkamispäivämäärä" ma:description="Ajoituksen alkamispäivämäärä on julkaisuominaisuuden luoma sivustosarake. Sillä määritetään päivämäärä ja kellonaika, jolloin vierailijat näkevät sivuston ensimmäisen kerran." ma:hidden="true" ma:internalName="PublishingStartDate">
      <xsd:simpleType>
        <xsd:restriction base="dms:Unknown"/>
      </xsd:simpleType>
    </xsd:element>
    <xsd:element name="PublishingExpirationDate" ma:index="9" nillable="true" ma:displayName="Ajoituksen päättymispäivämäärä" ma:description="Ajoituksen päättymispäivämäärä on julkaisuominaisuuden luoma sivustosarake. Sillä määritetään päivämäärä ja kellonaika, jolloin vierailijat eivät enää näe tätä sivustoa."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1378d5-6720-4d36-bc3c-e640af19466d" elementFormDefault="qualified">
    <xsd:import namespace="http://schemas.microsoft.com/office/2006/documentManagement/types"/>
    <xsd:import namespace="http://schemas.microsoft.com/office/infopath/2007/PartnerControls"/>
    <xsd:element name="Tiedostomuoto" ma:index="10" ma:displayName="Tiedostomuoto" ma:default="Word" ma:format="Dropdown" ma:internalName="Tiedostomuoto">
      <xsd:simpleType>
        <xsd:restriction base="dms:Choice">
          <xsd:enumeration value="Word"/>
          <xsd:enumeration value="PowerPoint"/>
          <xsd:enumeration value="Exce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iedostomuoto xmlns="221378d5-6720-4d36-bc3c-e640af19466d">PowerPoint</Tiedostomuoto>
  </documentManagement>
</p:properties>
</file>

<file path=customXml/itemProps1.xml><?xml version="1.0" encoding="utf-8"?>
<ds:datastoreItem xmlns:ds="http://schemas.openxmlformats.org/officeDocument/2006/customXml" ds:itemID="{4D901174-2AD7-46CE-919E-534164C37A19}">
  <ds:schemaRefs>
    <ds:schemaRef ds:uri="http://schemas.microsoft.com/sharepoint/v3/contenttype/forms"/>
  </ds:schemaRefs>
</ds:datastoreItem>
</file>

<file path=customXml/itemProps2.xml><?xml version="1.0" encoding="utf-8"?>
<ds:datastoreItem xmlns:ds="http://schemas.openxmlformats.org/officeDocument/2006/customXml" ds:itemID="{71310C6A-A195-4356-98BE-7B91802A5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1378d5-6720-4d36-bc3c-e640af1946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352B68-8CBF-499C-B9C1-2A6A4E7081F1}">
  <ds:schemaRefs>
    <ds:schemaRef ds:uri="http://schemas.microsoft.com/office/2006/metadata/properties"/>
    <ds:schemaRef ds:uri="http://schemas.microsoft.com/office/infopath/2007/PartnerControls"/>
    <ds:schemaRef ds:uri="http://schemas.microsoft.com/sharepoint/v3"/>
    <ds:schemaRef ds:uri="221378d5-6720-4d36-bc3c-e640af19466d"/>
  </ds:schemaRefs>
</ds:datastoreItem>
</file>

<file path=docProps/app.xml><?xml version="1.0" encoding="utf-8"?>
<Properties xmlns="http://schemas.openxmlformats.org/officeDocument/2006/extended-properties" xmlns:vt="http://schemas.openxmlformats.org/officeDocument/2006/docPropsVTypes">
  <TotalTime>3405</TotalTime>
  <Words>1043</Words>
  <Application>Microsoft Office PowerPoint</Application>
  <PresentationFormat>On-screen Show (4:3)</PresentationFormat>
  <Paragraphs>128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Courier New</vt:lpstr>
      <vt:lpstr>Trebuchet MS</vt:lpstr>
      <vt:lpstr>Wingdings</vt:lpstr>
      <vt:lpstr>Office Theme</vt:lpstr>
      <vt:lpstr>PowerPoint Presentation</vt:lpstr>
      <vt:lpstr>“Object persistence” is the goal</vt:lpstr>
      <vt:lpstr>JDBC (Java Database Connectivity)</vt:lpstr>
      <vt:lpstr>Some JDBC Classes you will need to use</vt:lpstr>
      <vt:lpstr>A simple example</vt:lpstr>
      <vt:lpstr>Coding object persistence is challenging</vt:lpstr>
      <vt:lpstr>Proposed “object persistence” technique for this course’s projects</vt:lpstr>
      <vt:lpstr>Proposed approach - diagram</vt:lpstr>
      <vt:lpstr>Database options you can use in your computer</vt:lpstr>
      <vt:lpstr>Configuring Eclipse to access MySQL with JDBC</vt:lpstr>
      <vt:lpstr>Hands on… (jdbcExample)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Laurea Powerpoint</dc:title>
  <dc:creator>default</dc:creator>
  <cp:lastModifiedBy>Antonius De Arruda Camara</cp:lastModifiedBy>
  <cp:revision>284</cp:revision>
  <dcterms:created xsi:type="dcterms:W3CDTF">2013-06-10T10:41:23Z</dcterms:created>
  <dcterms:modified xsi:type="dcterms:W3CDTF">2017-03-06T18:04:10Z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0x0101006219650F6A8AA34FBBC1247511C99B25</vt:lpwstr>
  </property>
  <property fmtid="{D5CDD505-2E9C-101B-9397-08002B2CF9AE}" pid="3" name="TaxonomyTextField_LaureaDocumentLanguage">
    <vt:lpwstr>1035;#Suomi|d889c693-5748-4b1f-9ba0-044f617dea1e</vt:lpwstr>
  </property>
  <property fmtid="{D5CDD505-2E9C-101B-9397-08002B2CF9AE}" pid="4" name="TaxonomyTextField_LaureaConfidentiality">
    <vt:lpwstr>1035;#Sisäinen|0da39d2c-72bb-4345-9ac0-c64d6ac7ed4a</vt:lpwstr>
  </property>
  <property fmtid="{D5CDD505-2E9C-101B-9397-08002B2CF9AE}" pid="5" name="TaxCatchAll">
    <vt:lpwstr>2;#1035;;#Suomi|d889c693-5748-4b1f-9ba0-044f617dea1e;#1;#1035;;#Sisäinen|0da39d2c-72bb-4345-9ac0-c64d6ac7ed4a</vt:lpwstr>
  </property>
  <property fmtid="{D5CDD505-2E9C-101B-9397-08002B2CF9AE}" pid="6" name="LaureaConfidentiality">
    <vt:lpwstr>1;#1035;#Sisäinen|0da39d2c-72bb-4345-9ac0-c64d6ac7ed4a</vt:lpwstr>
  </property>
  <property fmtid="{D5CDD505-2E9C-101B-9397-08002B2CF9AE}" pid="7" name="Order">
    <vt:r8>1600</vt:r8>
  </property>
  <property fmtid="{D5CDD505-2E9C-101B-9397-08002B2CF9AE}" pid="8" name="TemplateUrl">
    <vt:lpwstr/>
  </property>
  <property fmtid="{D5CDD505-2E9C-101B-9397-08002B2CF9AE}" pid="9" name="xd_Signature">
    <vt:bool>false</vt:bool>
  </property>
  <property fmtid="{D5CDD505-2E9C-101B-9397-08002B2CF9AE}" pid="10" name="xd_ProgID">
    <vt:lpwstr/>
  </property>
  <property fmtid="{D5CDD505-2E9C-101B-9397-08002B2CF9AE}" pid="11" name="LaureaDocumentLanguage">
    <vt:lpwstr>2;#1035;#Suomi|d889c693-5748-4b1f-9ba0-044f617dea1e</vt:lpwstr>
  </property>
  <property fmtid="{D5CDD505-2E9C-101B-9397-08002B2CF9AE}" pid="12" name="_SourceUrl">
    <vt:lpwstr/>
  </property>
  <property fmtid="{D5CDD505-2E9C-101B-9397-08002B2CF9AE}" pid="13" name="_SharedFileIndex">
    <vt:lpwstr/>
  </property>
</Properties>
</file>