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19.4.2017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19.4.2017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19.4.2017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19.4.2017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19.4.2017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19.4.2017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19.4.2017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hyperlink" Target="https://www.romexsoft.com/blog/7-best-java-frameworks-for-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adin.com/home" TargetMode="External"/><Relationship Id="rId5" Type="http://schemas.openxmlformats.org/officeDocument/2006/relationships/hyperlink" Target="https://www.tutorialspoint.com/spring/spring_web_mvc_framework.htm" TargetMode="External"/><Relationship Id="rId4" Type="http://schemas.openxmlformats.org/officeDocument/2006/relationships/hyperlink" Target="https://projects.spring.io/spring-boo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us.camara@laurea.f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48769" y="4256162"/>
            <a:ext cx="6939887" cy="550061"/>
          </a:xfrm>
        </p:spPr>
        <p:txBody>
          <a:bodyPr>
            <a:noAutofit/>
          </a:bodyPr>
          <a:lstStyle/>
          <a:p>
            <a:r>
              <a:rPr lang="en-US" sz="2800" dirty="0" smtClean="0"/>
              <a:t>Object-Oriented Programming with Java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379682"/>
            <a:ext cx="7772400" cy="1077913"/>
          </a:xfrm>
        </p:spPr>
        <p:txBody>
          <a:bodyPr>
            <a:normAutofit/>
          </a:bodyPr>
          <a:lstStyle/>
          <a:p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learning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121590"/>
            <a:ext cx="7738281" cy="697276"/>
          </a:xfrm>
        </p:spPr>
        <p:txBody>
          <a:bodyPr>
            <a:normAutofit/>
          </a:bodyPr>
          <a:lstStyle/>
          <a:p>
            <a:r>
              <a:rPr lang="en-US" dirty="0" smtClean="0"/>
              <a:t>What you learned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15" y="1085816"/>
            <a:ext cx="8338782" cy="4418000"/>
          </a:xfrm>
        </p:spPr>
        <p:txBody>
          <a:bodyPr/>
          <a:lstStyle/>
          <a:p>
            <a:r>
              <a:rPr lang="en-US" sz="1800" dirty="0" smtClean="0"/>
              <a:t>Key Concepts of Object-Orientation</a:t>
            </a:r>
          </a:p>
          <a:p>
            <a:pPr lvl="1"/>
            <a:r>
              <a:rPr lang="en-US" sz="1800" dirty="0" smtClean="0"/>
              <a:t>Classes and objects, Attributes and Methods, Encapsulation and Information Hiding</a:t>
            </a:r>
          </a:p>
          <a:p>
            <a:r>
              <a:rPr lang="en-US" sz="1800" dirty="0" smtClean="0"/>
              <a:t>Building simple OO applications with Java</a:t>
            </a:r>
          </a:p>
          <a:p>
            <a:pPr lvl="1"/>
            <a:r>
              <a:rPr lang="en-US" sz="1800" dirty="0" smtClean="0"/>
              <a:t>Coding with Java, Eclipse as an IDE</a:t>
            </a:r>
          </a:p>
          <a:p>
            <a:pPr lvl="1"/>
            <a:r>
              <a:rPr lang="en-US" sz="1800" dirty="0" smtClean="0"/>
              <a:t>Swing (GUI)</a:t>
            </a:r>
          </a:p>
          <a:p>
            <a:pPr lvl="1"/>
            <a:r>
              <a:rPr lang="en-US" sz="1800" dirty="0" smtClean="0"/>
              <a:t>JDBC (Database)</a:t>
            </a:r>
          </a:p>
          <a:p>
            <a:pPr lvl="1"/>
            <a:r>
              <a:rPr lang="en-US" sz="1800" dirty="0" smtClean="0"/>
              <a:t>Event handling</a:t>
            </a:r>
          </a:p>
          <a:p>
            <a:pPr lvl="1"/>
            <a:r>
              <a:rPr lang="en-US" sz="1800" dirty="0" err="1" smtClean="0"/>
              <a:t>Github</a:t>
            </a:r>
            <a:r>
              <a:rPr lang="en-US" sz="1800" dirty="0" smtClean="0"/>
              <a:t> for code hosting</a:t>
            </a:r>
          </a:p>
          <a:p>
            <a:r>
              <a:rPr lang="en-US" sz="1800" dirty="0" smtClean="0"/>
              <a:t>Design of OO applications</a:t>
            </a:r>
          </a:p>
          <a:p>
            <a:pPr lvl="1"/>
            <a:r>
              <a:rPr lang="en-US" sz="1800" dirty="0" smtClean="0"/>
              <a:t>Structure of </a:t>
            </a:r>
            <a:r>
              <a:rPr lang="en-US" sz="1800" dirty="0" smtClean="0"/>
              <a:t>an </a:t>
            </a:r>
            <a:r>
              <a:rPr lang="en-US" sz="1800" dirty="0" smtClean="0"/>
              <a:t>OO application</a:t>
            </a:r>
          </a:p>
          <a:p>
            <a:pPr lvl="1"/>
            <a:r>
              <a:rPr lang="en-US" sz="1800" dirty="0" smtClean="0"/>
              <a:t>Classes, attributes and methods</a:t>
            </a:r>
          </a:p>
          <a:p>
            <a:pPr lvl="1"/>
            <a:r>
              <a:rPr lang="en-US" sz="1800" dirty="0" smtClean="0"/>
              <a:t>Data persistence (database)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82194" y="3875315"/>
            <a:ext cx="2969623" cy="1532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enough to implement simple, stand-alone (single-user) desktop applications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Not enough for multi-user, enterprise level or web applications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1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3" y="148885"/>
            <a:ext cx="7390262" cy="642685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to become a Java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32" y="1254033"/>
            <a:ext cx="8660358" cy="5216435"/>
          </a:xfrm>
        </p:spPr>
        <p:txBody>
          <a:bodyPr/>
          <a:lstStyle/>
          <a:p>
            <a:r>
              <a:rPr lang="en-US" sz="2000" dirty="0" smtClean="0"/>
              <a:t>Keep practicing coding with Java. Explore different data structures and programming techniques</a:t>
            </a:r>
          </a:p>
          <a:p>
            <a:pPr lvl="1"/>
            <a:r>
              <a:rPr lang="en-US" sz="1800" dirty="0" smtClean="0"/>
              <a:t>Lists and arrays, Regular expressions, File handling and I/O, more complex programming logic, accessing databases, data persistence solutions</a:t>
            </a:r>
          </a:p>
          <a:p>
            <a:r>
              <a:rPr lang="en-US" sz="2000" b="1" u="sng" dirty="0" smtClean="0"/>
              <a:t>Start using a Java framework </a:t>
            </a:r>
            <a:r>
              <a:rPr lang="en-US" sz="2000" dirty="0" smtClean="0"/>
              <a:t>(warning: steep learning curve, you must be comfortable with Java and OO key concepts)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roven architectural model (ex: Model-View-Controller pattern)</a:t>
            </a:r>
          </a:p>
          <a:p>
            <a:pPr lvl="1"/>
            <a:r>
              <a:rPr lang="en-US" sz="1800" dirty="0" smtClean="0"/>
              <a:t>Ready infrastructure and libraries to build complex applications</a:t>
            </a:r>
          </a:p>
          <a:p>
            <a:pPr lvl="1"/>
            <a:r>
              <a:rPr lang="en-US" sz="1800" dirty="0" smtClean="0"/>
              <a:t>There are frameworks for Enterprise Level applications and Web Applications</a:t>
            </a:r>
          </a:p>
          <a:p>
            <a:pPr lvl="2"/>
            <a:r>
              <a:rPr lang="en-US" sz="1400" dirty="0">
                <a:hlinkClick r:id="rId2"/>
              </a:rPr>
              <a:t>https://www.romexsoft.com/blog/7-best-java-frameworks-for-2016</a:t>
            </a:r>
            <a:r>
              <a:rPr lang="en-US" sz="1400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sz="1800" dirty="0" smtClean="0"/>
              <a:t>Teacher’s suggestions</a:t>
            </a:r>
          </a:p>
          <a:p>
            <a:pPr lvl="2"/>
            <a:r>
              <a:rPr lang="en-US" sz="1400" dirty="0" smtClean="0"/>
              <a:t>Spring and Spring Boot (Enterprise </a:t>
            </a:r>
            <a:r>
              <a:rPr lang="en-US" sz="1400" dirty="0"/>
              <a:t>level applications, </a:t>
            </a:r>
            <a:r>
              <a:rPr lang="en-US" sz="1400" dirty="0">
                <a:hlinkClick r:id="rId3"/>
              </a:rPr>
              <a:t>https://spring.io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/>
              <a:t>, </a:t>
            </a:r>
            <a:r>
              <a:rPr lang="en-US" sz="1400" dirty="0">
                <a:hlinkClick r:id="rId4"/>
              </a:rPr>
              <a:t>https://projects.spring.io/spring-boot/ 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Spring MVC (Spring module for developing </a:t>
            </a:r>
            <a:r>
              <a:rPr lang="en-US" sz="1400" dirty="0"/>
              <a:t>Web applications, </a:t>
            </a:r>
            <a:r>
              <a:rPr lang="en-US" sz="1400" dirty="0">
                <a:hlinkClick r:id="rId5"/>
              </a:rPr>
              <a:t>https://www.tutorialspoint.com/spring/spring_web_mvc_framework.htm</a:t>
            </a:r>
            <a:r>
              <a:rPr lang="en-US" sz="1400" dirty="0"/>
              <a:t>)</a:t>
            </a:r>
            <a:endParaRPr lang="en-US" sz="1400" dirty="0" smtClean="0"/>
          </a:p>
          <a:p>
            <a:pPr lvl="2"/>
            <a:r>
              <a:rPr lang="en-US" sz="1400" dirty="0" err="1" smtClean="0"/>
              <a:t>Vaadin</a:t>
            </a:r>
            <a:r>
              <a:rPr lang="en-US" sz="1400" dirty="0" smtClean="0"/>
              <a:t> (Developing web apps </a:t>
            </a:r>
            <a:r>
              <a:rPr lang="en-US" sz="1400" dirty="0"/>
              <a:t>with </a:t>
            </a:r>
            <a:r>
              <a:rPr lang="en-US" sz="1400" dirty="0" smtClean="0"/>
              <a:t>rich </a:t>
            </a:r>
            <a:r>
              <a:rPr lang="en-US" sz="1400" dirty="0"/>
              <a:t>GUI’s, </a:t>
            </a:r>
            <a:r>
              <a:rPr lang="en-US" sz="1400" dirty="0" smtClean="0">
                <a:hlinkClick r:id="rId6"/>
              </a:rPr>
              <a:t>vaadin.com/home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4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6" y="148885"/>
            <a:ext cx="6999956" cy="9483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want to get more study credits while learning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1264551"/>
            <a:ext cx="8686800" cy="4953369"/>
          </a:xfrm>
        </p:spPr>
        <p:txBody>
          <a:bodyPr/>
          <a:lstStyle/>
          <a:p>
            <a:r>
              <a:rPr lang="en-US" sz="2000" dirty="0" smtClean="0"/>
              <a:t>You can do an own project </a:t>
            </a:r>
            <a:r>
              <a:rPr lang="en-US" sz="2000" dirty="0" smtClean="0"/>
              <a:t>(5 ECTS)</a:t>
            </a:r>
          </a:p>
          <a:p>
            <a:pPr lvl="1"/>
            <a:r>
              <a:rPr lang="en-US" sz="2000" dirty="0" smtClean="0"/>
              <a:t>Independent and self-directed learning (no teacher’s support)</a:t>
            </a:r>
          </a:p>
          <a:p>
            <a:pPr lvl="1"/>
            <a:r>
              <a:rPr lang="en-US" sz="2000" dirty="0" smtClean="0"/>
              <a:t>Choose a Java framework you would like to learn</a:t>
            </a:r>
          </a:p>
          <a:p>
            <a:pPr lvl="1"/>
            <a:r>
              <a:rPr lang="en-US" sz="2000" dirty="0" smtClean="0"/>
              <a:t>Complete an online course or tutorial (proof of completion required)</a:t>
            </a:r>
          </a:p>
          <a:p>
            <a:pPr lvl="1"/>
            <a:r>
              <a:rPr lang="en-US" sz="2000" dirty="0" smtClean="0"/>
              <a:t>Implement your own project </a:t>
            </a:r>
            <a:r>
              <a:rPr lang="en-US" sz="2000" smtClean="0"/>
              <a:t>(ex: Web </a:t>
            </a:r>
            <a:r>
              <a:rPr lang="en-US" sz="2000" dirty="0" smtClean="0"/>
              <a:t>application) using the framework</a:t>
            </a:r>
          </a:p>
          <a:p>
            <a:pPr lvl="1"/>
            <a:r>
              <a:rPr lang="en-US" sz="2000" dirty="0" smtClean="0"/>
              <a:t>Deploy the app</a:t>
            </a:r>
          </a:p>
          <a:p>
            <a:pPr lvl="1"/>
            <a:r>
              <a:rPr lang="en-US" sz="2000" dirty="0" smtClean="0"/>
              <a:t>Demonstrate the application to the teacher</a:t>
            </a:r>
          </a:p>
          <a:p>
            <a:r>
              <a:rPr lang="en-US" sz="2000" dirty="0" smtClean="0"/>
              <a:t>Total workload = 137 hours (5 ECTS)</a:t>
            </a:r>
          </a:p>
          <a:p>
            <a:r>
              <a:rPr lang="en-US" sz="2000" dirty="0" smtClean="0"/>
              <a:t>Interested?</a:t>
            </a:r>
          </a:p>
          <a:p>
            <a:pPr lvl="1"/>
            <a:r>
              <a:rPr lang="en-US" sz="2000" dirty="0" smtClean="0"/>
              <a:t>Grade 4-5 required in Basic Java course and OO Programing with Java</a:t>
            </a:r>
          </a:p>
          <a:p>
            <a:pPr lvl="1"/>
            <a:r>
              <a:rPr lang="en-US" sz="2000" dirty="0" smtClean="0"/>
              <a:t>Send an email to </a:t>
            </a:r>
            <a:r>
              <a:rPr lang="en-US" sz="2000" dirty="0" smtClean="0">
                <a:hlinkClick r:id="rId2"/>
              </a:rPr>
              <a:t>antonius.camara@laurea.fi</a:t>
            </a:r>
            <a:r>
              <a:rPr lang="en-US" sz="2000" dirty="0" smtClean="0"/>
              <a:t> to start planning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3882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customXml/itemProps2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350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Office Theme</vt:lpstr>
      <vt:lpstr>PowerPoint Presentation</vt:lpstr>
      <vt:lpstr>What you learned in this course</vt:lpstr>
      <vt:lpstr>Next steps to become a Java developer</vt:lpstr>
      <vt:lpstr>If you want to get more study credits while learning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226</cp:revision>
  <dcterms:created xsi:type="dcterms:W3CDTF">2013-06-10T10:41:23Z</dcterms:created>
  <dcterms:modified xsi:type="dcterms:W3CDTF">2017-04-19T08:00:47Z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