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Workload – 5 credits (135 hours)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Workload (hours)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FFCC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CFFFF"/>
              </a:solidFill>
              <a:ln>
                <a:solidFill>
                  <a:schemeClr val="tx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Classes</c:v>
                </c:pt>
                <c:pt idx="1">
                  <c:v>Workshop (homework)</c:v>
                </c:pt>
                <c:pt idx="2">
                  <c:v>Viope (homework)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32</c:v>
                </c:pt>
                <c:pt idx="2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Evaluation (points) - max 100 points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FFCC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CFFFF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Participation in classes (individual)</c:v>
                </c:pt>
                <c:pt idx="1">
                  <c:v>Completing Viope online course (individual)</c:v>
                </c:pt>
                <c:pt idx="2">
                  <c:v>Final exam (individual)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15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1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1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13B9-AAB2-433D-BEE4-B1448487B791}" type="datetimeFigureOut">
              <a:rPr lang="en-US" smtClean="0"/>
              <a:t>16.8.2016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18BE-DA9E-4CA5-961C-A2D755B3C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52039" y="417954"/>
            <a:ext cx="6226180" cy="365093"/>
          </a:xfrm>
          <a:prstGeom prst="homePlat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4691" y="453167"/>
            <a:ext cx="677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Theory</a:t>
            </a:r>
            <a:r>
              <a:rPr lang="fi-FI" sz="1200" dirty="0" smtClean="0"/>
              <a:t> &amp; </a:t>
            </a:r>
            <a:r>
              <a:rPr lang="fi-FI" sz="1200" dirty="0" err="1" smtClean="0"/>
              <a:t>worskhops</a:t>
            </a:r>
            <a:r>
              <a:rPr lang="fi-FI" sz="1200" dirty="0"/>
              <a:t> </a:t>
            </a:r>
            <a:r>
              <a:rPr lang="fi-FI" sz="1200" dirty="0" smtClean="0"/>
              <a:t>(</a:t>
            </a:r>
            <a:r>
              <a:rPr lang="fi-FI" sz="1200" b="1" dirty="0" smtClean="0"/>
              <a:t>13 </a:t>
            </a:r>
            <a:r>
              <a:rPr lang="fi-FI" sz="1200" b="1" dirty="0" err="1" smtClean="0"/>
              <a:t>Classes</a:t>
            </a:r>
            <a:r>
              <a:rPr lang="fi-FI" sz="1200" dirty="0" smtClean="0"/>
              <a:t>)</a:t>
            </a:r>
            <a:endParaRPr lang="en-US" sz="1200" dirty="0"/>
          </a:p>
        </p:txBody>
      </p:sp>
      <p:sp>
        <p:nvSpPr>
          <p:cNvPr id="15" name="Pentagon 14"/>
          <p:cNvSpPr/>
          <p:nvPr/>
        </p:nvSpPr>
        <p:spPr>
          <a:xfrm>
            <a:off x="715333" y="1456224"/>
            <a:ext cx="5713686" cy="365093"/>
          </a:xfrm>
          <a:prstGeom prst="homePlat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3870143930"/>
              </p:ext>
            </p:extLst>
          </p:nvPr>
        </p:nvGraphicFramePr>
        <p:xfrm>
          <a:off x="-140785" y="2390105"/>
          <a:ext cx="4673065" cy="2776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94563" y="63769"/>
            <a:ext cx="2054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 smtClean="0"/>
              <a:t>Course </a:t>
            </a:r>
            <a:r>
              <a:rPr lang="fi-FI" sz="1400" b="1" dirty="0" err="1" smtClean="0"/>
              <a:t>learning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activities</a:t>
            </a:r>
            <a:endParaRPr lang="en-US" sz="1400" b="1" dirty="0"/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1541765327"/>
              </p:ext>
            </p:extLst>
          </p:nvPr>
        </p:nvGraphicFramePr>
        <p:xfrm>
          <a:off x="4450327" y="2380139"/>
          <a:ext cx="4479868" cy="2973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Rectangle 39"/>
          <p:cNvSpPr/>
          <p:nvPr/>
        </p:nvSpPr>
        <p:spPr>
          <a:xfrm>
            <a:off x="5246461" y="5371675"/>
            <a:ext cx="299489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b="1" dirty="0" err="1" smtClean="0"/>
              <a:t>Grades</a:t>
            </a:r>
            <a:endParaRPr lang="fi-FI" sz="1100" b="1" dirty="0" smtClean="0"/>
          </a:p>
          <a:p>
            <a:r>
              <a:rPr lang="en-US" sz="1100" dirty="0" smtClean="0">
                <a:effectLst/>
              </a:rPr>
              <a:t>0-39 points: Grade of "0" (not passing the course)</a:t>
            </a:r>
            <a:endParaRPr lang="en-US" sz="1100" dirty="0" smtClean="0"/>
          </a:p>
          <a:p>
            <a:r>
              <a:rPr lang="en-US" sz="1100" dirty="0" smtClean="0">
                <a:effectLst/>
              </a:rPr>
              <a:t>40-50 points: Grade "1" (satisfactory)</a:t>
            </a:r>
            <a:endParaRPr lang="en-US" sz="1100" dirty="0" smtClean="0"/>
          </a:p>
          <a:p>
            <a:r>
              <a:rPr lang="en-US" sz="1100" dirty="0" smtClean="0">
                <a:effectLst/>
              </a:rPr>
              <a:t>51-60 points: Grade "2" (satisfactory)</a:t>
            </a:r>
            <a:endParaRPr lang="en-US" sz="1100" dirty="0" smtClean="0"/>
          </a:p>
          <a:p>
            <a:r>
              <a:rPr lang="en-US" sz="1100" dirty="0" smtClean="0">
                <a:effectLst/>
              </a:rPr>
              <a:t>61-76 points: Grade "3" (good)</a:t>
            </a:r>
            <a:endParaRPr lang="en-US" sz="1100" dirty="0" smtClean="0"/>
          </a:p>
          <a:p>
            <a:r>
              <a:rPr lang="en-US" sz="1100" dirty="0" smtClean="0">
                <a:effectLst/>
              </a:rPr>
              <a:t>77-88 points: Grade "4" (very good)</a:t>
            </a:r>
            <a:endParaRPr lang="en-US" sz="1100" dirty="0" smtClean="0"/>
          </a:p>
          <a:p>
            <a:r>
              <a:rPr lang="en-US" sz="1100" dirty="0" smtClean="0">
                <a:effectLst/>
              </a:rPr>
              <a:t>89-100 points: Grade "5" (excellent)</a:t>
            </a:r>
            <a:endParaRPr lang="en-US" sz="1100" dirty="0"/>
          </a:p>
        </p:txBody>
      </p:sp>
      <p:sp>
        <p:nvSpPr>
          <p:cNvPr id="31" name="Pentagon 30"/>
          <p:cNvSpPr/>
          <p:nvPr/>
        </p:nvSpPr>
        <p:spPr>
          <a:xfrm>
            <a:off x="688037" y="823116"/>
            <a:ext cx="5713686" cy="365093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79599" y="489020"/>
            <a:ext cx="859766" cy="127408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52989" y="717225"/>
            <a:ext cx="52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dirty="0" err="1" smtClean="0"/>
              <a:t>Final</a:t>
            </a:r>
            <a:endParaRPr lang="fi-FI" sz="1200" dirty="0" smtClean="0"/>
          </a:p>
          <a:p>
            <a:pPr algn="ctr"/>
            <a:r>
              <a:rPr lang="fi-FI" sz="1200" dirty="0" err="1" smtClean="0"/>
              <a:t>Exam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33636" y="851478"/>
            <a:ext cx="515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Completing</a:t>
            </a:r>
            <a:r>
              <a:rPr lang="fi-FI" sz="1200" dirty="0" smtClean="0"/>
              <a:t> </a:t>
            </a:r>
            <a:r>
              <a:rPr lang="fi-FI" sz="1200" b="1" dirty="0" smtClean="0"/>
              <a:t>workshop </a:t>
            </a:r>
            <a:r>
              <a:rPr lang="fi-FI" sz="1200" b="1" dirty="0" err="1" smtClean="0"/>
              <a:t>exercises</a:t>
            </a:r>
            <a:r>
              <a:rPr lang="fi-FI" sz="1200" b="1" dirty="0"/>
              <a:t> </a:t>
            </a:r>
            <a:r>
              <a:rPr lang="fi-FI" sz="1200" dirty="0" smtClean="0"/>
              <a:t>(</a:t>
            </a:r>
            <a:r>
              <a:rPr lang="fi-FI" sz="1200" dirty="0" err="1" smtClean="0"/>
              <a:t>Homework</a:t>
            </a:r>
            <a:r>
              <a:rPr lang="fi-FI" sz="1200" dirty="0" smtClean="0"/>
              <a:t>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820" y="1486104"/>
            <a:ext cx="503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 smtClean="0"/>
              <a:t>Completing</a:t>
            </a:r>
            <a:r>
              <a:rPr lang="fi-FI" sz="1200" dirty="0"/>
              <a:t> </a:t>
            </a:r>
            <a:r>
              <a:rPr lang="fi-FI" sz="1200" b="1" dirty="0" err="1" smtClean="0"/>
              <a:t>Viope</a:t>
            </a:r>
            <a:r>
              <a:rPr lang="fi-FI" sz="1200" dirty="0" smtClean="0"/>
              <a:t> online </a:t>
            </a:r>
            <a:r>
              <a:rPr lang="fi-FI" sz="1200" dirty="0" err="1" smtClean="0"/>
              <a:t>course</a:t>
            </a:r>
            <a:r>
              <a:rPr lang="fi-FI" sz="1200" dirty="0"/>
              <a:t> </a:t>
            </a:r>
            <a:r>
              <a:rPr lang="fi-FI" sz="1200" dirty="0" smtClean="0"/>
              <a:t>(</a:t>
            </a:r>
            <a:r>
              <a:rPr lang="fi-FI" sz="1200" dirty="0" err="1" smtClean="0"/>
              <a:t>Homework</a:t>
            </a:r>
            <a:r>
              <a:rPr lang="fi-FI" sz="1200" dirty="0" smtClean="0"/>
              <a:t>)</a:t>
            </a:r>
            <a:endParaRPr lang="en-US" sz="1200" dirty="0"/>
          </a:p>
        </p:txBody>
      </p:sp>
      <p:sp>
        <p:nvSpPr>
          <p:cNvPr id="2" name="Oval 1"/>
          <p:cNvSpPr/>
          <p:nvPr/>
        </p:nvSpPr>
        <p:spPr>
          <a:xfrm>
            <a:off x="5299609" y="273138"/>
            <a:ext cx="706836" cy="65509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48112" y="311446"/>
            <a:ext cx="65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b="1" dirty="0" smtClean="0"/>
              <a:t>25</a:t>
            </a:r>
          </a:p>
          <a:p>
            <a:pPr algn="ctr"/>
            <a:r>
              <a:rPr lang="fi-FI" sz="1400" b="1" dirty="0" err="1" smtClean="0"/>
              <a:t>points</a:t>
            </a:r>
            <a:endParaRPr lang="en-US" sz="1400" b="1" dirty="0"/>
          </a:p>
        </p:txBody>
      </p:sp>
      <p:sp>
        <p:nvSpPr>
          <p:cNvPr id="43" name="Oval 42"/>
          <p:cNvSpPr/>
          <p:nvPr/>
        </p:nvSpPr>
        <p:spPr>
          <a:xfrm>
            <a:off x="5323353" y="1301467"/>
            <a:ext cx="706836" cy="65509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71856" y="1339775"/>
            <a:ext cx="65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b="1" dirty="0"/>
              <a:t>1</a:t>
            </a:r>
            <a:r>
              <a:rPr lang="fi-FI" sz="1400" b="1" dirty="0" smtClean="0"/>
              <a:t>5</a:t>
            </a:r>
          </a:p>
          <a:p>
            <a:pPr algn="ctr"/>
            <a:r>
              <a:rPr lang="fi-FI" sz="1400" b="1" dirty="0" err="1" smtClean="0"/>
              <a:t>points</a:t>
            </a:r>
            <a:endParaRPr lang="en-US" sz="1400" b="1" dirty="0"/>
          </a:p>
        </p:txBody>
      </p:sp>
      <p:sp>
        <p:nvSpPr>
          <p:cNvPr id="45" name="Oval 44"/>
          <p:cNvSpPr/>
          <p:nvPr/>
        </p:nvSpPr>
        <p:spPr>
          <a:xfrm>
            <a:off x="7002173" y="1288988"/>
            <a:ext cx="706836" cy="65509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044285" y="1329546"/>
            <a:ext cx="65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b="1" dirty="0" smtClean="0"/>
              <a:t>60</a:t>
            </a:r>
          </a:p>
          <a:p>
            <a:pPr algn="ctr"/>
            <a:r>
              <a:rPr lang="fi-FI" sz="1400" b="1" dirty="0" err="1" smtClean="0"/>
              <a:t>points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3509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113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Laurea-ammattikorkeakoulu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Antonius De Arruda Camara</dc:creator>
  <cp:lastModifiedBy>Antonius De Arruda Camara</cp:lastModifiedBy>
  <cp:revision>17</cp:revision>
  <dcterms:created xsi:type="dcterms:W3CDTF">2016-06-01T11:01:58Z</dcterms:created>
  <dcterms:modified xsi:type="dcterms:W3CDTF">2016-08-16T07:49:13Z</dcterms:modified>
</cp:coreProperties>
</file>