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6" r:id="rId5"/>
    <p:sldId id="264" r:id="rId6"/>
    <p:sldId id="276" r:id="rId7"/>
    <p:sldId id="280" r:id="rId8"/>
    <p:sldId id="279" r:id="rId9"/>
    <p:sldId id="281" r:id="rId10"/>
    <p:sldId id="284" r:id="rId11"/>
    <p:sldId id="282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9AF7-5482-5045-B3EF-9B1F7562495D}" type="slidenum">
              <a:rPr lang="en-US" sz="1100" smtClean="0">
                <a:latin typeface="Trebuchet MS" pitchFamily="34" charset="0"/>
              </a:rPr>
              <a:t>‹#›</a:t>
            </a:fld>
            <a:endParaRPr lang="en-US" sz="1100" dirty="0">
              <a:latin typeface="Trebuchet MS" pitchFamily="34" charset="0"/>
            </a:endParaRPr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B4D8C-6199-4FD8-BB57-54D189171550}" type="datetime1">
              <a:rPr lang="fi-FI" sz="1100" smtClean="0">
                <a:latin typeface="Trebuchet MS" pitchFamily="34" charset="0"/>
              </a:rPr>
              <a:t>22.1.2017</a:t>
            </a:fld>
            <a:endParaRPr lang="fi-FI" sz="11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9145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05561CBA-A5B9-4AA5-B4C2-CE17C447A1A5}" type="datetime1">
              <a:rPr lang="fi-FI" smtClean="0"/>
              <a:t>22.1.2017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Trebuchet MS" pitchFamily="34" charset="0"/>
              </a:defRPr>
            </a:lvl1pPr>
          </a:lstStyle>
          <a:p>
            <a:fld id="{1099E747-E921-0C4C-A602-DE91D4C435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690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defTabSz="457200" rtl="0" eaLnBrk="1" latinLnBrk="0" hangingPunct="1"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6FAD5F-5279-4B94-AFFC-2BA4D149C5CB}" type="datetime1">
              <a:rPr lang="fi-FI" smtClean="0"/>
              <a:t>22.1.2017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9E747-E921-0C4C-A602-DE91D4C435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2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09" y="753326"/>
            <a:ext cx="1099182" cy="1234375"/>
          </a:xfrm>
          <a:prstGeom prst="rect">
            <a:avLst/>
          </a:prstGeom>
        </p:spPr>
      </p:pic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71814"/>
            <a:ext cx="6400800" cy="21206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3464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09089"/>
            <a:ext cx="7772400" cy="10779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pic>
        <p:nvPicPr>
          <p:cNvPr id="10" name="Picture 9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A9617D-1AC6-4387-906E-CFF7BC777DEA}" type="datetime1">
              <a:rPr lang="fi-FI" smtClean="0"/>
              <a:t>22.1.2017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Antonius Camara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7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31273"/>
            <a:ext cx="6999956" cy="90252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fi-FI" dirty="0" err="1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69768"/>
            <a:ext cx="6999956" cy="4188527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56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563880" y="833606"/>
            <a:ext cx="6893276" cy="80518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i-FI" dirty="0" err="1" smtClean="0"/>
              <a:t>Heading</a:t>
            </a:r>
            <a:endParaRPr lang="fi-FI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880" y="1995055"/>
            <a:ext cx="4021971" cy="428002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sz="240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2200">
                <a:solidFill>
                  <a:schemeClr val="tx1"/>
                </a:solidFill>
                <a:latin typeface="Trebuchet MS"/>
                <a:cs typeface="Trebuchet MS"/>
              </a:defRPr>
            </a:lvl2pPr>
            <a:lvl3pPr marL="1143000" indent="-228600">
              <a:buSzPct val="100000"/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Trebuchet MS"/>
                <a:cs typeface="Trebuchet MS"/>
              </a:defRPr>
            </a:lvl3pPr>
            <a:lvl4pPr marL="1600200" indent="-228600">
              <a:buSzPct val="100000"/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Trebuchet MS"/>
                <a:cs typeface="Trebuchet MS"/>
              </a:defRPr>
            </a:lvl4pPr>
            <a:lvl5pPr marL="2057400" indent="-228600">
              <a:buSzPct val="100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i-FI" dirty="0" err="1" smtClean="0"/>
              <a:t>Text</a:t>
            </a:r>
            <a:endParaRPr lang="fi-FI" dirty="0" smtClean="0"/>
          </a:p>
          <a:p>
            <a:pPr lvl="1"/>
            <a:r>
              <a:rPr lang="fi-FI" dirty="0" err="1" smtClean="0"/>
              <a:t>Text</a:t>
            </a:r>
            <a:endParaRPr lang="fi-FI" dirty="0" smtClean="0"/>
          </a:p>
          <a:p>
            <a:pPr lvl="2"/>
            <a:r>
              <a:rPr lang="fi-FI" dirty="0" err="1" smtClean="0"/>
              <a:t>Text</a:t>
            </a:r>
            <a:endParaRPr lang="fi-FI" dirty="0" smtClean="0"/>
          </a:p>
          <a:p>
            <a:pPr lvl="3"/>
            <a:r>
              <a:rPr lang="fi-FI" dirty="0" err="1" smtClean="0"/>
              <a:t>Text</a:t>
            </a:r>
            <a:endParaRPr lang="fi-FI" dirty="0" smtClean="0"/>
          </a:p>
          <a:p>
            <a:pPr lvl="4"/>
            <a:r>
              <a:rPr lang="fi-FI" dirty="0" err="1" smtClean="0"/>
              <a:t>Text</a:t>
            </a:r>
            <a:endParaRPr lang="en-US" dirty="0"/>
          </a:p>
        </p:txBody>
      </p:sp>
      <p:sp>
        <p:nvSpPr>
          <p:cNvPr id="14" name="Kuvan paikkamerkki 13"/>
          <p:cNvSpPr>
            <a:spLocks noGrp="1"/>
          </p:cNvSpPr>
          <p:nvPr>
            <p:ph type="pic" sz="quarter" idx="11"/>
          </p:nvPr>
        </p:nvSpPr>
        <p:spPr>
          <a:xfrm>
            <a:off x="4764413" y="1990413"/>
            <a:ext cx="3786187" cy="4284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fi-FI" dirty="0"/>
          </a:p>
        </p:txBody>
      </p:sp>
      <p:pic>
        <p:nvPicPr>
          <p:cNvPr id="9" name="Picture 8" descr="Tunnistepalkki_1920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12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0D9AF3-C390-43EF-96B9-45A9B106F9CC}" type="datetime1">
              <a:rPr lang="fi-FI" smtClean="0"/>
              <a:t>22.1.2017</a:t>
            </a:fld>
            <a:endParaRPr lang="fi-FI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2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_pysty_en_slogan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2" y="265726"/>
            <a:ext cx="772284" cy="867271"/>
          </a:xfrm>
          <a:prstGeom prst="rect">
            <a:avLst/>
          </a:prstGeom>
        </p:spPr>
      </p:pic>
      <p:pic>
        <p:nvPicPr>
          <p:cNvPr id="6" name="Picture 5" descr="Tunnistepalkki_1920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6BF77BD-DA9A-451D-A179-A3A47118297C}" type="datetime1">
              <a:rPr lang="fi-FI" smtClean="0"/>
              <a:t>22.1.2017</a:t>
            </a:fld>
            <a:endParaRPr lang="fi-FI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671605"/>
            <a:ext cx="298113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Author</a:t>
            </a:r>
            <a:endParaRPr lang="fi-FI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8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nistepalkki_192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20" y="6671605"/>
            <a:ext cx="9195694" cy="221590"/>
          </a:xfrm>
          <a:prstGeom prst="rect">
            <a:avLst/>
          </a:prstGeom>
        </p:spPr>
      </p:pic>
      <p:sp>
        <p:nvSpPr>
          <p:cNvPr id="3" name="Date Placeholder 8"/>
          <p:cNvSpPr>
            <a:spLocks noGrp="1"/>
          </p:cNvSpPr>
          <p:nvPr>
            <p:ph type="dt" sz="half" idx="2"/>
          </p:nvPr>
        </p:nvSpPr>
        <p:spPr>
          <a:xfrm>
            <a:off x="6115050" y="6671605"/>
            <a:ext cx="206017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A970C6D-7C7F-4C22-A362-E89A335A8F09}" type="datetime1">
              <a:rPr lang="fi-FI" smtClean="0"/>
              <a:t>22.1.2017</a:t>
            </a:fld>
            <a:endParaRPr lang="fi-FI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201302" y="6671605"/>
            <a:ext cx="942698" cy="221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1DF19E-1F93-4850-829B-808F582AEB9F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981138" y="6644040"/>
            <a:ext cx="310783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i-FI" sz="1200" dirty="0" smtClean="0">
                <a:solidFill>
                  <a:schemeClr val="bg1"/>
                </a:solidFill>
              </a:rPr>
              <a:t>www.laurea.fi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80782" y="3321753"/>
            <a:ext cx="6400800" cy="550061"/>
          </a:xfrm>
        </p:spPr>
        <p:txBody>
          <a:bodyPr>
            <a:noAutofit/>
          </a:bodyPr>
          <a:lstStyle/>
          <a:p>
            <a:r>
              <a:rPr lang="fi-FI" sz="3200" dirty="0" smtClean="0"/>
              <a:t>Object-</a:t>
            </a:r>
            <a:r>
              <a:rPr lang="fi-FI" sz="3200" dirty="0" err="1" smtClean="0"/>
              <a:t>Oriented</a:t>
            </a:r>
            <a:r>
              <a:rPr lang="fi-FI" sz="3200" dirty="0" smtClean="0"/>
              <a:t> </a:t>
            </a:r>
            <a:r>
              <a:rPr lang="fi-FI" sz="3200" dirty="0" err="1" smtClean="0"/>
              <a:t>programming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170132"/>
            <a:ext cx="7772400" cy="1077913"/>
          </a:xfrm>
        </p:spPr>
        <p:txBody>
          <a:bodyPr/>
          <a:lstStyle/>
          <a:p>
            <a:r>
              <a:rPr lang="fi-FI" dirty="0" smtClean="0"/>
              <a:t>Key </a:t>
            </a:r>
            <a:r>
              <a:rPr lang="fi-FI" dirty="0" err="1" smtClean="0"/>
              <a:t>Concepts</a:t>
            </a:r>
            <a:r>
              <a:rPr lang="fi-FI" smtClean="0"/>
              <a:t> </a:t>
            </a:r>
            <a:r>
              <a:rPr lang="fi-FI" smtClean="0"/>
              <a:t>(1</a:t>
            </a:r>
            <a:r>
              <a:rPr lang="fi-FI"/>
              <a:t>)</a:t>
            </a:r>
            <a:endParaRPr lang="en-US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480782" y="5780624"/>
            <a:ext cx="6400800" cy="5500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003464"/>
                </a:solidFill>
                <a:latin typeface="Trebuchet MS"/>
                <a:ea typeface="+mn-ea"/>
                <a:cs typeface="Trebuchet M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400" dirty="0" smtClean="0"/>
              <a:t>Antonius Camara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10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5188" y="162533"/>
            <a:ext cx="7799696" cy="5607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Object-Oriented programming paradigm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5188" y="1214651"/>
            <a:ext cx="8345606" cy="4722125"/>
          </a:xfrm>
        </p:spPr>
        <p:txBody>
          <a:bodyPr/>
          <a:lstStyle/>
          <a:p>
            <a:r>
              <a:rPr lang="en-US" sz="2000" dirty="0" smtClean="0"/>
              <a:t>Reflects a natural (”human”) way of viewing the world and the relationship of ”objects” in this world</a:t>
            </a:r>
          </a:p>
          <a:p>
            <a:pPr lvl="1"/>
            <a:r>
              <a:rPr lang="en-US" sz="2000" dirty="0" smtClean="0"/>
              <a:t>Customer, Purchase Order, Shopping Cart, Hotel Reservation </a:t>
            </a:r>
          </a:p>
          <a:p>
            <a:r>
              <a:rPr lang="en-US" sz="2000" dirty="0" smtClean="0"/>
              <a:t>Programs are built with well-defined abstractions (Classes) that represent real world ”objects”. A Class contains:</a:t>
            </a:r>
          </a:p>
          <a:p>
            <a:pPr lvl="1"/>
            <a:r>
              <a:rPr lang="en-US" sz="2000" dirty="0" smtClean="0"/>
              <a:t>Attributes (properties of an object. Data)</a:t>
            </a:r>
          </a:p>
          <a:p>
            <a:pPr lvl="1"/>
            <a:r>
              <a:rPr lang="en-US" sz="2000" dirty="0" smtClean="0"/>
              <a:t>Behaviors (What an object can do. In Java: Methods)</a:t>
            </a:r>
          </a:p>
          <a:p>
            <a:r>
              <a:rPr lang="en-US" sz="2000" dirty="0" smtClean="0"/>
              <a:t>In a OO program, objects interact with each other</a:t>
            </a:r>
          </a:p>
          <a:p>
            <a:r>
              <a:rPr lang="en-US" sz="2000" dirty="0" smtClean="0"/>
              <a:t>Class vs. Object</a:t>
            </a:r>
          </a:p>
          <a:p>
            <a:pPr lvl="1"/>
            <a:r>
              <a:rPr lang="en-US" sz="2000" dirty="0" smtClean="0"/>
              <a:t>Class is a ”template” that defines the Attributes and Methods of all objects that belong to the class</a:t>
            </a:r>
          </a:p>
          <a:p>
            <a:pPr lvl="1"/>
            <a:r>
              <a:rPr lang="en-US" sz="2000" dirty="0" smtClean="0"/>
              <a:t>An Object is an instance of a Class</a:t>
            </a:r>
          </a:p>
          <a:p>
            <a:pPr lvl="2"/>
            <a:r>
              <a:rPr lang="en-US" sz="1600" dirty="0" smtClean="0"/>
              <a:t>Each object contains its own values (data) for the Class attributes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01302" y="6671605"/>
            <a:ext cx="942698" cy="221590"/>
          </a:xfrm>
        </p:spPr>
        <p:txBody>
          <a:bodyPr/>
          <a:lstStyle/>
          <a:p>
            <a:fld id="{F31DF19E-1F93-4850-829B-808F582AEB9F}" type="slidenum">
              <a:rPr lang="fi-FI" smtClean="0"/>
              <a:pPr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583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25188" y="162533"/>
            <a:ext cx="7799696" cy="697276"/>
          </a:xfrm>
        </p:spPr>
        <p:txBody>
          <a:bodyPr>
            <a:normAutofit/>
          </a:bodyPr>
          <a:lstStyle/>
          <a:p>
            <a:r>
              <a:rPr lang="fi-FI" dirty="0" err="1" smtClean="0"/>
              <a:t>Example</a:t>
            </a:r>
            <a:r>
              <a:rPr lang="fi-FI" dirty="0" smtClean="0"/>
              <a:t>: ”</a:t>
            </a:r>
            <a:r>
              <a:rPr lang="fi-FI" dirty="0" err="1" smtClean="0"/>
              <a:t>Car</a:t>
            </a:r>
            <a:r>
              <a:rPr lang="fi-FI" dirty="0" smtClean="0"/>
              <a:t>” Class and Objects</a:t>
            </a:r>
            <a:endParaRPr lang="fi-FI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87242"/>
              </p:ext>
            </p:extLst>
          </p:nvPr>
        </p:nvGraphicFramePr>
        <p:xfrm>
          <a:off x="2531656" y="1093953"/>
          <a:ext cx="3350526" cy="2390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0526"/>
              </a:tblGrid>
              <a:tr h="2916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</a:t>
                      </a:r>
                      <a:endParaRPr lang="en-US" sz="1200" dirty="0"/>
                    </a:p>
                  </a:txBody>
                  <a:tcPr/>
                </a:tc>
              </a:tr>
              <a:tr h="14583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model: String</a:t>
                      </a:r>
                    </a:p>
                    <a:p>
                      <a:r>
                        <a:rPr lang="en-US" sz="1200" dirty="0" err="1" smtClean="0"/>
                        <a:t>plateNr</a:t>
                      </a:r>
                      <a:r>
                        <a:rPr lang="en-US" sz="1200" dirty="0" smtClean="0"/>
                        <a:t>: String</a:t>
                      </a:r>
                    </a:p>
                    <a:p>
                      <a:r>
                        <a:rPr lang="en-US" sz="1200" dirty="0" err="1" smtClean="0"/>
                        <a:t>maxSpeed</a:t>
                      </a:r>
                      <a:r>
                        <a:rPr lang="en-US" sz="1200" dirty="0" smtClean="0"/>
                        <a:t>: Integer</a:t>
                      </a:r>
                    </a:p>
                    <a:p>
                      <a:r>
                        <a:rPr lang="en-US" sz="1200" dirty="0" err="1" smtClean="0"/>
                        <a:t>currentSpeed</a:t>
                      </a:r>
                      <a:r>
                        <a:rPr lang="en-US" sz="1200" dirty="0" smtClean="0"/>
                        <a:t>:</a:t>
                      </a:r>
                      <a:r>
                        <a:rPr lang="en-US" sz="1200" baseline="0" dirty="0" smtClean="0"/>
                        <a:t> Integer</a:t>
                      </a:r>
                    </a:p>
                    <a:p>
                      <a:r>
                        <a:rPr lang="en-US" sz="1200" baseline="0" dirty="0" err="1" smtClean="0"/>
                        <a:t>fuelCapacity</a:t>
                      </a:r>
                      <a:r>
                        <a:rPr lang="en-US" sz="1200" baseline="0" dirty="0" smtClean="0"/>
                        <a:t>: Integer</a:t>
                      </a:r>
                    </a:p>
                    <a:p>
                      <a:r>
                        <a:rPr lang="en-US" sz="1200" baseline="0" dirty="0" err="1" smtClean="0"/>
                        <a:t>remainingFuel</a:t>
                      </a:r>
                      <a:r>
                        <a:rPr lang="en-US" sz="1200" baseline="0" dirty="0" smtClean="0"/>
                        <a:t>: Integer</a:t>
                      </a:r>
                    </a:p>
                    <a:p>
                      <a:endParaRPr lang="en-US" sz="1200" baseline="0" dirty="0" smtClean="0"/>
                    </a:p>
                  </a:txBody>
                  <a:tcPr/>
                </a:tc>
              </a:tr>
              <a:tr h="48610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setCurrentSpeed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targetSpeed</a:t>
                      </a:r>
                      <a:r>
                        <a:rPr lang="en-US" sz="1200" dirty="0" smtClean="0"/>
                        <a:t>): void</a:t>
                      </a:r>
                    </a:p>
                    <a:p>
                      <a:pPr algn="l"/>
                      <a:r>
                        <a:rPr lang="en-US" sz="1200" dirty="0" err="1" smtClean="0"/>
                        <a:t>checkRemainingFuel</a:t>
                      </a:r>
                      <a:r>
                        <a:rPr lang="en-US" sz="1200" dirty="0" smtClean="0"/>
                        <a:t> (): Integer</a:t>
                      </a:r>
                    </a:p>
                    <a:p>
                      <a:pPr algn="l"/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7292" y="195421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014" y="2927987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Behaviors (Methods)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8287" y="1043088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2245" y="2077049"/>
            <a:ext cx="25969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definition</a:t>
            </a:r>
          </a:p>
          <a:p>
            <a:r>
              <a:rPr lang="en-US" sz="1400" dirty="0" smtClean="0"/>
              <a:t>(UML notation: Class diagram)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96710" y="3961862"/>
            <a:ext cx="2947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Objects (instances of the class)</a:t>
            </a:r>
            <a:endParaRPr lang="en-US" sz="20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72628"/>
              </p:ext>
            </p:extLst>
          </p:nvPr>
        </p:nvGraphicFramePr>
        <p:xfrm>
          <a:off x="847443" y="3894544"/>
          <a:ext cx="2012361" cy="2236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2361"/>
              </a:tblGrid>
              <a:tr h="3201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Car: instance</a:t>
                      </a:r>
                      <a:r>
                        <a:rPr lang="en-US" sz="1100" baseline="0" dirty="0" smtClean="0"/>
                        <a:t> #1</a:t>
                      </a:r>
                      <a:endParaRPr lang="en-US" sz="11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129810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model: “Fiat”</a:t>
                      </a:r>
                    </a:p>
                    <a:p>
                      <a:r>
                        <a:rPr lang="en-US" sz="1100" dirty="0" err="1" smtClean="0"/>
                        <a:t>plateNr</a:t>
                      </a:r>
                      <a:r>
                        <a:rPr lang="en-US" sz="1100" dirty="0" smtClean="0"/>
                        <a:t>: “YUG-428”</a:t>
                      </a:r>
                    </a:p>
                    <a:p>
                      <a:r>
                        <a:rPr lang="en-US" sz="1100" dirty="0" err="1" smtClean="0"/>
                        <a:t>maxSpeed</a:t>
                      </a:r>
                      <a:r>
                        <a:rPr lang="en-US" sz="1100" dirty="0" smtClean="0"/>
                        <a:t>: 160</a:t>
                      </a:r>
                    </a:p>
                    <a:p>
                      <a:r>
                        <a:rPr lang="en-US" sz="1100" dirty="0" err="1" smtClean="0"/>
                        <a:t>currentSpeed</a:t>
                      </a:r>
                      <a:r>
                        <a:rPr lang="en-US" sz="1100" dirty="0" smtClean="0"/>
                        <a:t>:</a:t>
                      </a:r>
                      <a:r>
                        <a:rPr lang="en-US" sz="1100" baseline="0" dirty="0" smtClean="0"/>
                        <a:t> 0</a:t>
                      </a:r>
                    </a:p>
                    <a:p>
                      <a:r>
                        <a:rPr lang="en-US" sz="1100" baseline="0" dirty="0" err="1" smtClean="0"/>
                        <a:t>fuelCapacity</a:t>
                      </a:r>
                      <a:r>
                        <a:rPr lang="en-US" sz="1100" baseline="0" dirty="0" smtClean="0"/>
                        <a:t>: 40</a:t>
                      </a:r>
                    </a:p>
                    <a:p>
                      <a:r>
                        <a:rPr lang="en-US" sz="1100" baseline="0" dirty="0" err="1" smtClean="0"/>
                        <a:t>remainingFuel</a:t>
                      </a:r>
                      <a:r>
                        <a:rPr lang="en-US" sz="1100" baseline="0" dirty="0" smtClean="0"/>
                        <a:t>: 40</a:t>
                      </a:r>
                    </a:p>
                    <a:p>
                      <a:endParaRPr lang="en-US" sz="11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61807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Same methods as in Class definition</a:t>
                      </a:r>
                      <a:endParaRPr lang="en-US" sz="11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98792"/>
              </p:ext>
            </p:extLst>
          </p:nvPr>
        </p:nvGraphicFramePr>
        <p:xfrm>
          <a:off x="3428718" y="3894544"/>
          <a:ext cx="2012361" cy="2236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2361"/>
              </a:tblGrid>
              <a:tr h="3201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Car: instance</a:t>
                      </a:r>
                      <a:r>
                        <a:rPr lang="en-US" sz="1100" baseline="0" dirty="0" smtClean="0"/>
                        <a:t> #2</a:t>
                      </a:r>
                      <a:endParaRPr 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9810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model: “Ferrari”</a:t>
                      </a:r>
                    </a:p>
                    <a:p>
                      <a:r>
                        <a:rPr lang="en-US" sz="1100" dirty="0" err="1" smtClean="0"/>
                        <a:t>plateNr</a:t>
                      </a:r>
                      <a:r>
                        <a:rPr lang="en-US" sz="1100" dirty="0" smtClean="0"/>
                        <a:t>: “MINE-1”</a:t>
                      </a:r>
                    </a:p>
                    <a:p>
                      <a:r>
                        <a:rPr lang="en-US" sz="1100" dirty="0" err="1" smtClean="0"/>
                        <a:t>maxSpeed</a:t>
                      </a:r>
                      <a:r>
                        <a:rPr lang="en-US" sz="1100" dirty="0" smtClean="0"/>
                        <a:t>: 360</a:t>
                      </a:r>
                    </a:p>
                    <a:p>
                      <a:r>
                        <a:rPr lang="en-US" sz="1100" dirty="0" err="1" smtClean="0"/>
                        <a:t>currentSpeed</a:t>
                      </a:r>
                      <a:r>
                        <a:rPr lang="en-US" sz="1100" dirty="0" smtClean="0"/>
                        <a:t>:</a:t>
                      </a:r>
                      <a:r>
                        <a:rPr lang="en-US" sz="1100" baseline="0" dirty="0" smtClean="0"/>
                        <a:t> 0</a:t>
                      </a:r>
                    </a:p>
                    <a:p>
                      <a:r>
                        <a:rPr lang="en-US" sz="1100" baseline="0" dirty="0" err="1" smtClean="0"/>
                        <a:t>fuelCapacity</a:t>
                      </a:r>
                      <a:r>
                        <a:rPr lang="en-US" sz="1100" baseline="0" dirty="0" smtClean="0"/>
                        <a:t>: 120</a:t>
                      </a:r>
                    </a:p>
                    <a:p>
                      <a:r>
                        <a:rPr lang="en-US" sz="1100" baseline="0" dirty="0" err="1" smtClean="0"/>
                        <a:t>remainingFuel</a:t>
                      </a:r>
                      <a:r>
                        <a:rPr lang="en-US" sz="1100" baseline="0" dirty="0" smtClean="0"/>
                        <a:t>: 120</a:t>
                      </a:r>
                    </a:p>
                    <a:p>
                      <a:endParaRPr 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1807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Same methods as in Class definition</a:t>
                      </a:r>
                      <a:endParaRPr 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96711" y="4784644"/>
            <a:ext cx="2947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Note that each object has its own set of values for its attributes. These define the object’s properties!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148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31" y="176181"/>
            <a:ext cx="6999956" cy="547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a class in Java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6" y="1025436"/>
            <a:ext cx="5424541" cy="49301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507474" y="2265528"/>
            <a:ext cx="29069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4441" y="2080862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Attributes declaration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7474" y="1189630"/>
            <a:ext cx="29069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54441" y="1048967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Class declaration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60961" y="4369558"/>
            <a:ext cx="1289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5262" y="4215669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Definition of methods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605818" y="5579003"/>
            <a:ext cx="3203618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How can I create an instance of a Class (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object) in my program?</a:t>
            </a:r>
          </a:p>
          <a:p>
            <a:pPr algn="ctr"/>
            <a:r>
              <a:rPr lang="en-US" sz="1400" i="1" dirty="0" smtClean="0"/>
              <a:t>Isn’t there a method for it?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572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225188" y="285363"/>
            <a:ext cx="7799696" cy="5607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225188" y="964294"/>
            <a:ext cx="8345606" cy="5136255"/>
          </a:xfrm>
        </p:spPr>
        <p:txBody>
          <a:bodyPr/>
          <a:lstStyle/>
          <a:p>
            <a:r>
              <a:rPr lang="en-US" dirty="0" smtClean="0"/>
              <a:t>Special methods to initialize an instance of a class (object) </a:t>
            </a:r>
          </a:p>
          <a:p>
            <a:r>
              <a:rPr lang="en-US" dirty="0" smtClean="0"/>
              <a:t>Always has the same name as the Class name. It doesn’t have any return value.</a:t>
            </a:r>
          </a:p>
          <a:p>
            <a:r>
              <a:rPr lang="en-US" dirty="0" smtClean="0"/>
              <a:t>If you don’t define the constructor in your class, Java will use a default constructor. Ex: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The default constructor does not accept any input parameter and will initialize all instance attributes with NULL values or zeroes</a:t>
            </a:r>
          </a:p>
          <a:p>
            <a:r>
              <a:rPr lang="en-US" dirty="0" smtClean="0"/>
              <a:t>If you want to initialize objects with attribute values provided by the calling program, you need to define the constructor method in your class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5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06" y="122121"/>
            <a:ext cx="6999956" cy="902524"/>
          </a:xfrm>
        </p:spPr>
        <p:txBody>
          <a:bodyPr/>
          <a:lstStyle/>
          <a:p>
            <a:r>
              <a:rPr lang="en-US" dirty="0" smtClean="0"/>
              <a:t>Constructor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55" y="1065057"/>
            <a:ext cx="4712733" cy="524639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507474" y="3098042"/>
            <a:ext cx="1455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4382" y="2944153"/>
            <a:ext cx="3326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Definition of the constructor method</a:t>
            </a:r>
          </a:p>
          <a:p>
            <a:endParaRPr lang="en-US" sz="1400" dirty="0"/>
          </a:p>
          <a:p>
            <a:r>
              <a:rPr lang="en-US" sz="1400" dirty="0" smtClean="0"/>
              <a:t>In this example, the constructor is taking one input parameter, the car’s plate number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44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181"/>
            <a:ext cx="6999956" cy="902524"/>
          </a:xfrm>
        </p:spPr>
        <p:txBody>
          <a:bodyPr/>
          <a:lstStyle/>
          <a:p>
            <a:r>
              <a:rPr lang="en-US" dirty="0" smtClean="0"/>
              <a:t>How to call methods of an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0" y="1817493"/>
            <a:ext cx="8853840" cy="25406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875963" y="1817493"/>
            <a:ext cx="2210938" cy="925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6901" y="1448161"/>
            <a:ext cx="2238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Initialize an object instance by calling the constructor method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39899" y="2925613"/>
            <a:ext cx="1846752" cy="28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52698" y="2530031"/>
            <a:ext cx="319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Methods are called with:</a:t>
            </a:r>
          </a:p>
          <a:p>
            <a:r>
              <a:rPr lang="en-US" sz="1400" dirty="0" smtClean="0"/>
              <a:t>&lt;object instance&gt;.&lt;method()&gt;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05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5" y="121589"/>
            <a:ext cx="6999956" cy="642686"/>
          </a:xfrm>
        </p:spPr>
        <p:txBody>
          <a:bodyPr/>
          <a:lstStyle/>
          <a:p>
            <a:r>
              <a:rPr lang="en-US" dirty="0" smtClean="0"/>
              <a:t>Exercise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4" y="1005244"/>
            <a:ext cx="8618561" cy="1355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new Java project in Eclipse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Class Car according to the following UML Class diagram. Hint: Use the example code shown in the previous slides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43196"/>
              </p:ext>
            </p:extLst>
          </p:nvPr>
        </p:nvGraphicFramePr>
        <p:xfrm>
          <a:off x="2531656" y="3121506"/>
          <a:ext cx="3350526" cy="1869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0526"/>
              </a:tblGrid>
              <a:tr h="2916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</a:t>
                      </a:r>
                      <a:endParaRPr lang="en-US" sz="1200" dirty="0"/>
                    </a:p>
                  </a:txBody>
                  <a:tcPr/>
                </a:tc>
              </a:tr>
              <a:tr h="57198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plateNr</a:t>
                      </a:r>
                      <a:r>
                        <a:rPr lang="en-US" sz="1200" dirty="0" smtClean="0"/>
                        <a:t>: String</a:t>
                      </a:r>
                    </a:p>
                    <a:p>
                      <a:r>
                        <a:rPr lang="en-US" sz="1200" dirty="0" err="1" smtClean="0"/>
                        <a:t>currentSpeed</a:t>
                      </a:r>
                      <a:r>
                        <a:rPr lang="en-US" sz="1200" dirty="0" smtClean="0"/>
                        <a:t>:</a:t>
                      </a:r>
                      <a:r>
                        <a:rPr lang="en-US" sz="1200" baseline="0" dirty="0" smtClean="0"/>
                        <a:t> Integer</a:t>
                      </a:r>
                    </a:p>
                  </a:txBody>
                  <a:tcPr/>
                </a:tc>
              </a:tr>
              <a:tr h="48610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Car (String </a:t>
                      </a:r>
                      <a:r>
                        <a:rPr lang="en-US" sz="1200" dirty="0" err="1" smtClean="0"/>
                        <a:t>inputPlateNr</a:t>
                      </a:r>
                      <a:r>
                        <a:rPr lang="en-US" sz="1200" dirty="0" smtClean="0"/>
                        <a:t>)</a:t>
                      </a:r>
                    </a:p>
                    <a:p>
                      <a:pPr algn="l"/>
                      <a:r>
                        <a:rPr lang="en-US" sz="1200" dirty="0" err="1" smtClean="0"/>
                        <a:t>setCurrentSpeed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targetSpeed</a:t>
                      </a:r>
                      <a:r>
                        <a:rPr lang="en-US" sz="1200" dirty="0" smtClean="0"/>
                        <a:t>): void</a:t>
                      </a:r>
                    </a:p>
                    <a:p>
                      <a:pPr algn="l"/>
                      <a:r>
                        <a:rPr lang="en-US" sz="1200" dirty="0" err="1" smtClean="0"/>
                        <a:t>checkCurrentSpeed</a:t>
                      </a:r>
                      <a:r>
                        <a:rPr lang="en-US" sz="1200" dirty="0" smtClean="0"/>
                        <a:t> (): Integer</a:t>
                      </a:r>
                    </a:p>
                    <a:p>
                      <a:pPr algn="l"/>
                      <a:r>
                        <a:rPr lang="en-US" sz="1200" dirty="0" err="1" smtClean="0"/>
                        <a:t>getPlateNr</a:t>
                      </a:r>
                      <a:r>
                        <a:rPr lang="en-US" sz="1200" dirty="0" smtClean="0"/>
                        <a:t>():</a:t>
                      </a:r>
                      <a:r>
                        <a:rPr lang="en-US" sz="1200" baseline="0" dirty="0" smtClean="0"/>
                        <a:t> String</a:t>
                      </a:r>
                      <a:endParaRPr lang="en-US" sz="1200" dirty="0" smtClean="0"/>
                    </a:p>
                    <a:p>
                      <a:pPr algn="l"/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5" y="121589"/>
            <a:ext cx="6999956" cy="642686"/>
          </a:xfrm>
        </p:spPr>
        <p:txBody>
          <a:bodyPr/>
          <a:lstStyle/>
          <a:p>
            <a:r>
              <a:rPr lang="en-US" dirty="0" smtClean="0"/>
              <a:t>Exercise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3" y="1264551"/>
            <a:ext cx="8618561" cy="50407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Under the same project, create a Class </a:t>
            </a:r>
            <a:r>
              <a:rPr lang="en-US" sz="2000" dirty="0" err="1"/>
              <a:t>MyFirstOOProgram</a:t>
            </a:r>
            <a:r>
              <a:rPr lang="en-US" sz="2000" dirty="0"/>
              <a:t>. Define a main method for this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Under this main method do the following operations: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C</a:t>
            </a:r>
            <a:r>
              <a:rPr lang="en-US" sz="2000" dirty="0" smtClean="0"/>
              <a:t>reate a Car object, set the </a:t>
            </a:r>
            <a:r>
              <a:rPr lang="en-US" sz="2000" dirty="0" err="1" smtClean="0"/>
              <a:t>plateNr</a:t>
            </a:r>
            <a:r>
              <a:rPr lang="en-US" sz="2000" dirty="0" smtClean="0"/>
              <a:t> as “OOP-001”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Set the car’s speed to “120”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Use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 to print the following text to the screen: </a:t>
            </a:r>
            <a:r>
              <a:rPr lang="en-US" sz="2000" i="1" dirty="0" smtClean="0"/>
              <a:t>The car with plate number </a:t>
            </a:r>
            <a:r>
              <a:rPr lang="en-US" sz="2000" i="1" dirty="0" err="1" smtClean="0"/>
              <a:t>xxxxxxx</a:t>
            </a:r>
            <a:r>
              <a:rPr lang="en-US" sz="2000" i="1" dirty="0" smtClean="0"/>
              <a:t> has a current speed of  </a:t>
            </a:r>
            <a:r>
              <a:rPr lang="en-US" sz="2000" i="1" dirty="0" err="1" smtClean="0"/>
              <a:t>yyy</a:t>
            </a:r>
            <a:r>
              <a:rPr lang="en-US" sz="2000" i="1" dirty="0" smtClean="0"/>
              <a:t> km/h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Note that </a:t>
            </a:r>
            <a:r>
              <a:rPr lang="en-US" sz="2000" dirty="0" err="1" smtClean="0"/>
              <a:t>xxxxxxx</a:t>
            </a:r>
            <a:r>
              <a:rPr lang="en-US" sz="2000" dirty="0" smtClean="0"/>
              <a:t> and </a:t>
            </a:r>
            <a:r>
              <a:rPr lang="en-US" sz="2000" dirty="0" err="1" smtClean="0"/>
              <a:t>yyy</a:t>
            </a:r>
            <a:r>
              <a:rPr lang="en-US" sz="2000" dirty="0" smtClean="0"/>
              <a:t> are values you need to get from the Car object you have created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Run the program “</a:t>
            </a:r>
            <a:r>
              <a:rPr lang="en-US" sz="2000" dirty="0" err="1" smtClean="0"/>
              <a:t>MyFirstOOProgram</a:t>
            </a:r>
            <a:r>
              <a:rPr lang="en-US" sz="2000" dirty="0" smtClean="0"/>
              <a:t>” and check if you got it right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An example solution is available at the course’s GitHub private repository Laurea-University-Of-Applied-Sciences/Object-Oriented-Java (check the homework)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94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urea">
      <a:dk1>
        <a:srgbClr val="003464"/>
      </a:dk1>
      <a:lt1>
        <a:sysClr val="window" lastClr="FFFFFF"/>
      </a:lt1>
      <a:dk2>
        <a:srgbClr val="009FDA"/>
      </a:dk2>
      <a:lt2>
        <a:srgbClr val="C7B37F"/>
      </a:lt2>
      <a:accent1>
        <a:srgbClr val="D10074"/>
      </a:accent1>
      <a:accent2>
        <a:srgbClr val="E98300"/>
      </a:accent2>
      <a:accent3>
        <a:srgbClr val="6E267B"/>
      </a:accent3>
      <a:accent4>
        <a:srgbClr val="FDC82F"/>
      </a:accent4>
      <a:accent5>
        <a:srgbClr val="7AB800"/>
      </a:accent5>
      <a:accent6>
        <a:srgbClr val="A30050"/>
      </a:accent6>
      <a:hlink>
        <a:srgbClr val="009FDA"/>
      </a:hlink>
      <a:folHlink>
        <a:srgbClr val="6E267B"/>
      </a:folHlink>
    </a:clrScheme>
    <a:fontScheme name="Laure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219650F6A8AA34FBBC1247511C99B25" ma:contentTypeVersion="1" ma:contentTypeDescription="Luo uusi asiakirja." ma:contentTypeScope="" ma:versionID="68ec7669d8fe9c14ddde4421463962f5">
  <xsd:schema xmlns:xsd="http://www.w3.org/2001/XMLSchema" xmlns:xs="http://www.w3.org/2001/XMLSchema" xmlns:p="http://schemas.microsoft.com/office/2006/metadata/properties" xmlns:ns1="http://schemas.microsoft.com/sharepoint/v3" xmlns:ns2="221378d5-6720-4d36-bc3c-e640af19466d" targetNamespace="http://schemas.microsoft.com/office/2006/metadata/properties" ma:root="true" ma:fieldsID="7a9fb6624cd65c90da1dc805ec2381bc" ns1:_="" ns2:_="">
    <xsd:import namespace="http://schemas.microsoft.com/sharepoint/v3"/>
    <xsd:import namespace="221378d5-6720-4d36-bc3c-e640af1946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iedostomuot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378d5-6720-4d36-bc3c-e640af19466d" elementFormDefault="qualified">
    <xsd:import namespace="http://schemas.microsoft.com/office/2006/documentManagement/types"/>
    <xsd:import namespace="http://schemas.microsoft.com/office/infopath/2007/PartnerControls"/>
    <xsd:element name="Tiedostomuoto" ma:index="10" ma:displayName="Tiedostomuoto" ma:default="Word" ma:format="Dropdown" ma:internalName="Tiedostomuoto">
      <xsd:simpleType>
        <xsd:restriction base="dms:Choice">
          <xsd:enumeration value="Word"/>
          <xsd:enumeration value="PowerPoint"/>
          <xsd:enumeration value="Exce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Tiedostomuoto xmlns="221378d5-6720-4d36-bc3c-e640af19466d">PowerPoint</Tiedostomuoto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310C6A-A195-4356-98BE-7B91802A5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1378d5-6720-4d36-bc3c-e640af1946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352B68-8CBF-499C-B9C1-2A6A4E7081F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21378d5-6720-4d36-bc3c-e640af19466d"/>
  </ds:schemaRefs>
</ds:datastoreItem>
</file>

<file path=customXml/itemProps3.xml><?xml version="1.0" encoding="utf-8"?>
<ds:datastoreItem xmlns:ds="http://schemas.openxmlformats.org/officeDocument/2006/customXml" ds:itemID="{4D901174-2AD7-46CE-919E-534164C37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651</Words>
  <Application>Microsoft Office PowerPoint</Application>
  <PresentationFormat>On-screen Show (4:3)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Trebuchet MS</vt:lpstr>
      <vt:lpstr>Wingdings</vt:lpstr>
      <vt:lpstr>Office Theme</vt:lpstr>
      <vt:lpstr>PowerPoint Presentation</vt:lpstr>
      <vt:lpstr>The Object-Oriented programming paradigm</vt:lpstr>
      <vt:lpstr>Example: ”Car” Class and Objects</vt:lpstr>
      <vt:lpstr>Defining a class in Java</vt:lpstr>
      <vt:lpstr>Constructors</vt:lpstr>
      <vt:lpstr>Constructor method</vt:lpstr>
      <vt:lpstr>How to call methods of an object</vt:lpstr>
      <vt:lpstr>Exercise 1/2</vt:lpstr>
      <vt:lpstr>Exercise 2/2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Laurea Powerpoint</dc:title>
  <dc:creator>default</dc:creator>
  <cp:lastModifiedBy>Antonius De Arruda Camara</cp:lastModifiedBy>
  <cp:revision>155</cp:revision>
  <dcterms:created xsi:type="dcterms:W3CDTF">2013-06-10T10:41:23Z</dcterms:created>
  <dcterms:modified xsi:type="dcterms:W3CDTF">2017-01-22T14:26:01Z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0x0101006219650F6A8AA34FBBC1247511C99B25</vt:lpwstr>
  </property>
  <property fmtid="{D5CDD505-2E9C-101B-9397-08002B2CF9AE}" pid="3" name="TaxonomyTextField_LaureaDocumentLanguage">
    <vt:lpwstr>1035;#Suomi|d889c693-5748-4b1f-9ba0-044f617dea1e</vt:lpwstr>
  </property>
  <property fmtid="{D5CDD505-2E9C-101B-9397-08002B2CF9AE}" pid="4" name="TaxonomyTextField_LaureaConfidentiality">
    <vt:lpwstr>1035;#Sisäinen|0da39d2c-72bb-4345-9ac0-c64d6ac7ed4a</vt:lpwstr>
  </property>
  <property fmtid="{D5CDD505-2E9C-101B-9397-08002B2CF9AE}" pid="5" name="TaxCatchAll">
    <vt:lpwstr>2;#1035;;#Suomi|d889c693-5748-4b1f-9ba0-044f617dea1e;#1;#1035;;#Sisäinen|0da39d2c-72bb-4345-9ac0-c64d6ac7ed4a</vt:lpwstr>
  </property>
  <property fmtid="{D5CDD505-2E9C-101B-9397-08002B2CF9AE}" pid="6" name="LaureaConfidentiality">
    <vt:lpwstr>1;#1035;#Sisäinen|0da39d2c-72bb-4345-9ac0-c64d6ac7ed4a</vt:lpwstr>
  </property>
  <property fmtid="{D5CDD505-2E9C-101B-9397-08002B2CF9AE}" pid="7" name="Order">
    <vt:r8>1600</vt:r8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LaureaDocumentLanguage">
    <vt:lpwstr>2;#1035;#Suomi|d889c693-5748-4b1f-9ba0-044f617dea1e</vt:lpwstr>
  </property>
  <property fmtid="{D5CDD505-2E9C-101B-9397-08002B2CF9AE}" pid="12" name="_SourceUrl">
    <vt:lpwstr/>
  </property>
  <property fmtid="{D5CDD505-2E9C-101B-9397-08002B2CF9AE}" pid="13" name="_SharedFileIndex">
    <vt:lpwstr/>
  </property>
</Properties>
</file>