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89" r:id="rId6"/>
    <p:sldId id="277" r:id="rId7"/>
    <p:sldId id="278" r:id="rId8"/>
    <p:sldId id="279" r:id="rId9"/>
    <p:sldId id="280" r:id="rId10"/>
    <p:sldId id="281" r:id="rId11"/>
    <p:sldId id="285" r:id="rId12"/>
    <p:sldId id="282" r:id="rId13"/>
    <p:sldId id="286" r:id="rId14"/>
    <p:sldId id="283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30.1.2017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30.1.2017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30.1.2017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561CBA-A5B9-4AA5-B4C2-CE17C447A1A5}" type="datetime1">
              <a:rPr lang="fi-FI" smtClean="0"/>
              <a:t>30.1.2017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7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30.1.2017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Antonius Camara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30.1.2017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30.1.2017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30.1.2017</a:t>
            </a:fld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0782" y="3321753"/>
            <a:ext cx="6400800" cy="550061"/>
          </a:xfrm>
        </p:spPr>
        <p:txBody>
          <a:bodyPr>
            <a:noAutofit/>
          </a:bodyPr>
          <a:lstStyle/>
          <a:p>
            <a:r>
              <a:rPr lang="fi-FI" sz="3200" dirty="0" smtClean="0"/>
              <a:t>Object-</a:t>
            </a:r>
            <a:r>
              <a:rPr lang="fi-FI" sz="3200" dirty="0" err="1" smtClean="0"/>
              <a:t>Oriented</a:t>
            </a:r>
            <a:r>
              <a:rPr lang="fi-FI" sz="3200" dirty="0" smtClean="0"/>
              <a:t> </a:t>
            </a:r>
            <a:r>
              <a:rPr lang="fi-FI" sz="3200" dirty="0" err="1" smtClean="0"/>
              <a:t>programming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170132"/>
            <a:ext cx="7772400" cy="1077913"/>
          </a:xfrm>
        </p:spPr>
        <p:txBody>
          <a:bodyPr/>
          <a:lstStyle/>
          <a:p>
            <a:r>
              <a:rPr lang="fi-FI" dirty="0" smtClean="0"/>
              <a:t>Key </a:t>
            </a:r>
            <a:r>
              <a:rPr lang="fi-FI" dirty="0" err="1" smtClean="0"/>
              <a:t>Concepts</a:t>
            </a:r>
            <a:r>
              <a:rPr lang="fi-FI" dirty="0" smtClean="0"/>
              <a:t> (2)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480782" y="5780624"/>
            <a:ext cx="6400800" cy="550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smtClean="0"/>
              <a:t>Antonius 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485125" y="155543"/>
            <a:ext cx="1658875" cy="1301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1" y="66111"/>
            <a:ext cx="6999956" cy="616276"/>
          </a:xfrm>
        </p:spPr>
        <p:txBody>
          <a:bodyPr/>
          <a:lstStyle/>
          <a:p>
            <a:r>
              <a:rPr lang="en-US" dirty="0" smtClean="0"/>
              <a:t>Class variables vs. Instance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6470" y="1432468"/>
            <a:ext cx="3954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Car {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 static final </a:t>
            </a:r>
            <a:r>
              <a:rPr lang="en-US" sz="1200" dirty="0" err="1" smtClean="0"/>
              <a:t>int</a:t>
            </a:r>
            <a:r>
              <a:rPr lang="en-US" sz="1200" dirty="0" smtClean="0"/>
              <a:t> MAX_SPEED = 240;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/>
              <a:t> String </a:t>
            </a:r>
            <a:r>
              <a:rPr lang="en-US" sz="1200" dirty="0" err="1"/>
              <a:t>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 </a:t>
            </a:r>
            <a:r>
              <a:rPr lang="en-US" sz="1200" dirty="0" smtClean="0"/>
              <a:t>Car </a:t>
            </a:r>
            <a:r>
              <a:rPr lang="en-US" sz="1200" dirty="0"/>
              <a:t>(String </a:t>
            </a:r>
            <a:r>
              <a:rPr lang="en-US" sz="1200" dirty="0" err="1"/>
              <a:t>inputPlateNr</a:t>
            </a:r>
            <a:r>
              <a:rPr lang="en-US" sz="1200" dirty="0" smtClean="0"/>
              <a:t>) {</a:t>
            </a:r>
            <a:endParaRPr lang="en-US" sz="1200" dirty="0"/>
          </a:p>
          <a:p>
            <a:r>
              <a:rPr lang="en-US" sz="1200" dirty="0"/>
              <a:t>		</a:t>
            </a:r>
            <a:r>
              <a:rPr lang="en-US" sz="1200" dirty="0" err="1" smtClean="0"/>
              <a:t>plateNr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inputPlateNr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 = 0;</a:t>
            </a:r>
            <a:endParaRPr lang="en-US" sz="1200" dirty="0"/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B050"/>
                </a:solidFill>
              </a:rPr>
              <a:t> public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getSpeed</a:t>
            </a:r>
            <a:r>
              <a:rPr lang="en-US" sz="1200" dirty="0"/>
              <a:t> () {</a:t>
            </a:r>
          </a:p>
          <a:p>
            <a:r>
              <a:rPr lang="en-US" sz="1200" dirty="0"/>
              <a:t>		return </a:t>
            </a:r>
            <a:r>
              <a:rPr lang="en-US" sz="1200" dirty="0" err="1"/>
              <a:t>currentSpeed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</a:t>
            </a:r>
            <a:r>
              <a:rPr lang="en-US" sz="1200" dirty="0" smtClean="0"/>
              <a:t> Boolean </a:t>
            </a:r>
            <a:r>
              <a:rPr lang="en-US" sz="1200" dirty="0" err="1" smtClean="0">
                <a:solidFill>
                  <a:srgbClr val="00B050"/>
                </a:solidFill>
              </a:rPr>
              <a:t>setSpeed</a:t>
            </a:r>
            <a:r>
              <a:rPr lang="en-US" sz="1200" dirty="0" smtClean="0"/>
              <a:t> (</a:t>
            </a:r>
            <a:r>
              <a:rPr lang="en-US" sz="1200" dirty="0" err="1" smtClean="0"/>
              <a:t>int</a:t>
            </a:r>
            <a:r>
              <a:rPr lang="en-US" sz="1200" dirty="0" smtClean="0"/>
              <a:t> speed)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 smtClean="0"/>
              <a:t>		if (speed &lt; 0 || speed &gt; MAX_SPEED){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return false;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</a:p>
          <a:p>
            <a:r>
              <a:rPr lang="en-US" sz="1200" dirty="0" smtClean="0"/>
              <a:t>		else 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 = speed;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return true;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	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6469" y="1364223"/>
            <a:ext cx="3954450" cy="49137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05534" y="2279176"/>
            <a:ext cx="1321559" cy="109329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35272" y="1759980"/>
            <a:ext cx="111997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8407" y="942447"/>
            <a:ext cx="38532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Static</a:t>
            </a:r>
            <a:r>
              <a:rPr lang="en-US" sz="1200" dirty="0" smtClean="0"/>
              <a:t>: denotes a </a:t>
            </a:r>
            <a:r>
              <a:rPr lang="en-US" sz="1200" b="1" dirty="0" smtClean="0"/>
              <a:t>Class variable</a:t>
            </a:r>
            <a:r>
              <a:rPr lang="en-US" sz="1200" dirty="0" smtClean="0"/>
              <a:t>. Class variables are shared by all instances of a class and are not bound to a specific instance/object of the Class. Class variables exist even if you don’t create any instance/object of the class</a:t>
            </a:r>
          </a:p>
          <a:p>
            <a:endParaRPr lang="en-US" sz="1200" dirty="0"/>
          </a:p>
          <a:p>
            <a:r>
              <a:rPr lang="en-US" sz="1200" b="1" dirty="0" smtClean="0"/>
              <a:t>Final</a:t>
            </a:r>
            <a:r>
              <a:rPr lang="en-US" sz="1200" dirty="0" smtClean="0"/>
              <a:t>: the value of the variable can be assigned only once and never again. This is used to define “</a:t>
            </a:r>
            <a:r>
              <a:rPr lang="en-US" sz="1200" b="1" dirty="0" smtClean="0"/>
              <a:t>Constant</a:t>
            </a:r>
            <a:r>
              <a:rPr lang="en-US" sz="1200" dirty="0" smtClean="0"/>
              <a:t>” values used in a Class. Constant variables are written with capital letters. 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054" y="3416399"/>
            <a:ext cx="38532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Instance variables</a:t>
            </a:r>
            <a:r>
              <a:rPr lang="en-US" sz="1200" dirty="0"/>
              <a:t>:</a:t>
            </a:r>
            <a:r>
              <a:rPr lang="en-US" sz="1200" dirty="0" smtClean="0"/>
              <a:t> Instance variables are bound to instances/objects of the class. Each object of a class will have its own set of values for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8715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02" y="176181"/>
            <a:ext cx="6999956" cy="588094"/>
          </a:xfrm>
        </p:spPr>
        <p:txBody>
          <a:bodyPr/>
          <a:lstStyle/>
          <a:p>
            <a:r>
              <a:rPr lang="en-US" dirty="0" smtClean="0"/>
              <a:t>The keyword “this”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541" y="914114"/>
            <a:ext cx="5411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Used only inside: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Constructor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Other class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302" y="1822859"/>
            <a:ext cx="380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“this” is used to refer to the object being </a:t>
            </a:r>
            <a:r>
              <a:rPr lang="en-US" sz="1400" b="1" dirty="0" err="1" smtClean="0"/>
              <a:t>refered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i.e</a:t>
            </a:r>
            <a:r>
              <a:rPr lang="en-US" sz="1400" b="1" dirty="0" smtClean="0"/>
              <a:t> “this object”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6470" y="1432468"/>
            <a:ext cx="3954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Car 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private static final </a:t>
            </a:r>
            <a:r>
              <a:rPr lang="en-US" sz="1200" dirty="0" err="1" smtClean="0"/>
              <a:t>int</a:t>
            </a:r>
            <a:r>
              <a:rPr lang="en-US" sz="1200" dirty="0" smtClean="0"/>
              <a:t> MAX_SPEED = 240;</a:t>
            </a:r>
          </a:p>
          <a:p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private String </a:t>
            </a:r>
            <a:r>
              <a:rPr lang="en-US" sz="1200" dirty="0" err="1"/>
              <a:t>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public Car </a:t>
            </a:r>
            <a:r>
              <a:rPr lang="en-US" sz="1200" dirty="0"/>
              <a:t>(String </a:t>
            </a:r>
            <a:r>
              <a:rPr lang="en-US" sz="1200" dirty="0" err="1" smtClean="0"/>
              <a:t>plateNr</a:t>
            </a:r>
            <a:r>
              <a:rPr lang="en-US" sz="1200" dirty="0" smtClean="0"/>
              <a:t>) {</a:t>
            </a:r>
            <a:endParaRPr lang="en-US" sz="1200" dirty="0"/>
          </a:p>
          <a:p>
            <a:r>
              <a:rPr lang="en-US" sz="1200" dirty="0"/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this</a:t>
            </a:r>
            <a:r>
              <a:rPr lang="en-US" sz="1200" dirty="0" err="1" smtClean="0"/>
              <a:t>.plateNr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plateNr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this</a:t>
            </a:r>
            <a:r>
              <a:rPr lang="en-US" sz="1200" dirty="0" err="1" smtClean="0"/>
              <a:t>.currentSpeed</a:t>
            </a:r>
            <a:r>
              <a:rPr lang="en-US" sz="1200" dirty="0" smtClean="0"/>
              <a:t> = 0;</a:t>
            </a:r>
            <a:endParaRPr lang="en-US" sz="1200" dirty="0"/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/>
              <a:t>	 public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getSpeed</a:t>
            </a:r>
            <a:r>
              <a:rPr lang="en-US" sz="1200" dirty="0"/>
              <a:t> () {</a:t>
            </a:r>
          </a:p>
          <a:p>
            <a:r>
              <a:rPr lang="en-US" sz="1200" dirty="0"/>
              <a:t>		return </a:t>
            </a:r>
            <a:r>
              <a:rPr lang="en-US" sz="1200" dirty="0" err="1" smtClean="0">
                <a:solidFill>
                  <a:srgbClr val="FF0000"/>
                </a:solidFill>
              </a:rPr>
              <a:t>this</a:t>
            </a:r>
            <a:r>
              <a:rPr lang="en-US" sz="1200" dirty="0" err="1" smtClean="0"/>
              <a:t>.currentSpeed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public Boolean </a:t>
            </a:r>
            <a:r>
              <a:rPr lang="en-US" sz="1200" dirty="0" err="1" smtClean="0"/>
              <a:t>setSpeed</a:t>
            </a:r>
            <a:r>
              <a:rPr lang="en-US" sz="1200" dirty="0" smtClean="0"/>
              <a:t> (</a:t>
            </a:r>
            <a:r>
              <a:rPr lang="en-US" sz="1200" dirty="0" err="1" smtClean="0"/>
              <a:t>int</a:t>
            </a:r>
            <a:r>
              <a:rPr lang="en-US" sz="1200" dirty="0" smtClean="0"/>
              <a:t> speed)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 smtClean="0"/>
              <a:t>		if (speed &lt; 0 || speed &gt; MAX_SPEED){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return false;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</a:p>
          <a:p>
            <a:r>
              <a:rPr lang="en-US" sz="1200" dirty="0" smtClean="0"/>
              <a:t>		else 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this</a:t>
            </a:r>
            <a:r>
              <a:rPr lang="en-US" sz="1200" dirty="0" err="1" smtClean="0"/>
              <a:t>.currentSpeed</a:t>
            </a:r>
            <a:r>
              <a:rPr lang="en-US" sz="1200" dirty="0" smtClean="0"/>
              <a:t> = speed;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return true;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	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6469" y="1364223"/>
            <a:ext cx="3954450" cy="49137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255509" y="3287608"/>
            <a:ext cx="3688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previous examples there was not a need to use the keyword “this”, but in this example “this” is needed for example because </a:t>
            </a:r>
            <a:r>
              <a:rPr lang="en-US" sz="1200" b="1" dirty="0" err="1" smtClean="0"/>
              <a:t>plateNr</a:t>
            </a:r>
            <a:r>
              <a:rPr lang="en-US" sz="1200" dirty="0" smtClean="0"/>
              <a:t> is both the name of the instance variable and also the name of the input argument in the constructor method. “this” is used to specify the variable being used:</a:t>
            </a:r>
          </a:p>
          <a:p>
            <a:endParaRPr lang="en-US" sz="1200" dirty="0"/>
          </a:p>
          <a:p>
            <a:r>
              <a:rPr lang="en-US" sz="1200" b="1" dirty="0" err="1" smtClean="0"/>
              <a:t>this.plateNr</a:t>
            </a:r>
            <a:r>
              <a:rPr lang="en-US" sz="1200" dirty="0" smtClean="0"/>
              <a:t> means the </a:t>
            </a:r>
            <a:r>
              <a:rPr lang="en-US" sz="1200" dirty="0" err="1" smtClean="0"/>
              <a:t>plateNr</a:t>
            </a:r>
            <a:r>
              <a:rPr lang="en-US" sz="1200" dirty="0" smtClean="0"/>
              <a:t> instance variable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44203" y="2852383"/>
            <a:ext cx="1733266" cy="552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0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828"/>
            <a:ext cx="6999956" cy="656333"/>
          </a:xfrm>
        </p:spPr>
        <p:txBody>
          <a:bodyPr/>
          <a:lstStyle/>
          <a:p>
            <a:r>
              <a:rPr lang="en-US" dirty="0" smtClean="0"/>
              <a:t>Exercise (1/2)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7074" y="1005243"/>
            <a:ext cx="8618561" cy="18439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new Java project in 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Class Car according to the following UML Class diagram. Set MAX_SPEED to 240.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Note the name of the constructor’s argument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258"/>
              </p:ext>
            </p:extLst>
          </p:nvPr>
        </p:nvGraphicFramePr>
        <p:xfrm>
          <a:off x="4875664" y="3433742"/>
          <a:ext cx="3350526" cy="1937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0526"/>
              </a:tblGrid>
              <a:tr h="2916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</a:t>
                      </a:r>
                      <a:endParaRPr lang="en-US" sz="1200" dirty="0"/>
                    </a:p>
                  </a:txBody>
                  <a:tcPr/>
                </a:tc>
              </a:tr>
              <a:tr h="5719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</a:t>
                      </a:r>
                      <a:r>
                        <a:rPr lang="en-US" sz="1200" u="sng" dirty="0" smtClean="0"/>
                        <a:t>MAX_SPEED: </a:t>
                      </a:r>
                      <a:r>
                        <a:rPr lang="en-US" sz="1200" u="sng" dirty="0" err="1" smtClean="0"/>
                        <a:t>int</a:t>
                      </a:r>
                      <a:endParaRPr lang="en-US" sz="1200" u="sng" dirty="0" smtClean="0"/>
                    </a:p>
                    <a:p>
                      <a:r>
                        <a:rPr lang="en-US" sz="1200" dirty="0" smtClean="0"/>
                        <a:t>- </a:t>
                      </a:r>
                      <a:r>
                        <a:rPr lang="en-US" sz="1200" dirty="0" err="1" smtClean="0"/>
                        <a:t>plateNr</a:t>
                      </a:r>
                      <a:r>
                        <a:rPr lang="en-US" sz="1200" dirty="0" smtClean="0"/>
                        <a:t>: String</a:t>
                      </a:r>
                    </a:p>
                    <a:p>
                      <a:r>
                        <a:rPr lang="en-US" sz="1200" dirty="0" smtClean="0"/>
                        <a:t>- </a:t>
                      </a:r>
                      <a:r>
                        <a:rPr lang="en-US" sz="1200" dirty="0" err="1" smtClean="0"/>
                        <a:t>currentSpeed</a:t>
                      </a:r>
                      <a:r>
                        <a:rPr lang="en-US" sz="1200" dirty="0" smtClean="0"/>
                        <a:t>:</a:t>
                      </a:r>
                      <a:r>
                        <a:rPr lang="en-US" sz="1200" baseline="0" dirty="0" smtClean="0"/>
                        <a:t> Integer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+ Car (String </a:t>
                      </a:r>
                      <a:r>
                        <a:rPr lang="en-US" sz="1200" dirty="0" err="1" smtClean="0"/>
                        <a:t>plateNr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pPr algn="l"/>
                      <a:r>
                        <a:rPr lang="en-US" sz="1200" dirty="0" smtClean="0"/>
                        <a:t>+ </a:t>
                      </a:r>
                      <a:r>
                        <a:rPr lang="en-US" sz="1200" dirty="0" err="1" smtClean="0"/>
                        <a:t>getPlateNr</a:t>
                      </a:r>
                      <a:r>
                        <a:rPr lang="en-US" sz="1200" smtClean="0"/>
                        <a:t> </a:t>
                      </a:r>
                      <a:r>
                        <a:rPr lang="en-US" sz="1200" smtClean="0"/>
                        <a:t>(): </a:t>
                      </a:r>
                      <a:r>
                        <a:rPr lang="en-US" sz="1200" dirty="0" smtClean="0"/>
                        <a:t>String</a:t>
                      </a:r>
                    </a:p>
                    <a:p>
                      <a:pPr algn="l"/>
                      <a:r>
                        <a:rPr lang="en-US" sz="1200" dirty="0" smtClean="0"/>
                        <a:t>+ </a:t>
                      </a:r>
                      <a:r>
                        <a:rPr lang="en-US" sz="1200" dirty="0" err="1" smtClean="0"/>
                        <a:t>setCurrentSpeed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speed): Boolean</a:t>
                      </a:r>
                    </a:p>
                    <a:p>
                      <a:pPr algn="l"/>
                      <a:r>
                        <a:rPr lang="en-US" sz="1200" dirty="0" smtClean="0"/>
                        <a:t>+ </a:t>
                      </a:r>
                      <a:r>
                        <a:rPr lang="en-US" sz="1200" dirty="0" err="1" smtClean="0"/>
                        <a:t>getCurrentSpeed</a:t>
                      </a:r>
                      <a:r>
                        <a:rPr lang="en-US" sz="1200" dirty="0" smtClean="0"/>
                        <a:t> (): Integer</a:t>
                      </a:r>
                    </a:p>
                    <a:p>
                      <a:pPr algn="l"/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509" y="3287608"/>
            <a:ext cx="3688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UML:</a:t>
            </a:r>
          </a:p>
          <a:p>
            <a:endParaRPr lang="en-US" sz="1200" dirty="0"/>
          </a:p>
          <a:p>
            <a:r>
              <a:rPr lang="en-US" sz="1200" dirty="0" smtClean="0"/>
              <a:t>(-) </a:t>
            </a:r>
            <a:r>
              <a:rPr lang="en-US" sz="1200" dirty="0" smtClean="0">
                <a:sym typeface="Wingdings" panose="05000000000000000000" pitchFamily="2" charset="2"/>
              </a:rPr>
              <a:t> The minus sign means a </a:t>
            </a:r>
            <a:r>
              <a:rPr lang="en-US" sz="1200" b="1" dirty="0" smtClean="0">
                <a:sym typeface="Wingdings" panose="05000000000000000000" pitchFamily="2" charset="2"/>
              </a:rPr>
              <a:t>private</a:t>
            </a:r>
            <a:r>
              <a:rPr lang="en-US" sz="1200" dirty="0" smtClean="0">
                <a:sym typeface="Wingdings" panose="05000000000000000000" pitchFamily="2" charset="2"/>
              </a:rPr>
              <a:t> method or variable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(+)  The plus sign means a </a:t>
            </a:r>
            <a:r>
              <a:rPr lang="en-US" sz="1200" b="1" dirty="0" smtClean="0">
                <a:sym typeface="Wingdings" panose="05000000000000000000" pitchFamily="2" charset="2"/>
              </a:rPr>
              <a:t>public</a:t>
            </a:r>
            <a:r>
              <a:rPr lang="en-US" sz="1200" dirty="0" smtClean="0">
                <a:sym typeface="Wingdings" panose="05000000000000000000" pitchFamily="2" charset="2"/>
              </a:rPr>
              <a:t> method or variable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An </a:t>
            </a:r>
            <a:r>
              <a:rPr lang="en-US" sz="1200" u="sng" dirty="0" smtClean="0">
                <a:sym typeface="Wingdings" panose="05000000000000000000" pitchFamily="2" charset="2"/>
              </a:rPr>
              <a:t>underlined</a:t>
            </a:r>
            <a:r>
              <a:rPr lang="en-US" sz="1200" dirty="0" smtClean="0">
                <a:sym typeface="Wingdings" panose="05000000000000000000" pitchFamily="2" charset="2"/>
              </a:rPr>
              <a:t> name refers to a </a:t>
            </a:r>
            <a:r>
              <a:rPr lang="en-US" sz="1200" b="1" dirty="0" smtClean="0">
                <a:sym typeface="Wingdings" panose="05000000000000000000" pitchFamily="2" charset="2"/>
              </a:rPr>
              <a:t>Class variable </a:t>
            </a:r>
            <a:r>
              <a:rPr lang="en-US" sz="1200" dirty="0" smtClean="0">
                <a:sym typeface="Wingdings" panose="05000000000000000000" pitchFamily="2" charset="2"/>
              </a:rPr>
              <a:t>or method (static variable or method)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3886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5125" y="155543"/>
            <a:ext cx="1658875" cy="1301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121589"/>
            <a:ext cx="6999956" cy="642686"/>
          </a:xfrm>
        </p:spPr>
        <p:txBody>
          <a:bodyPr/>
          <a:lstStyle/>
          <a:p>
            <a:r>
              <a:rPr lang="en-US" dirty="0" smtClean="0"/>
              <a:t>Exercise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3" y="764275"/>
            <a:ext cx="8782335" cy="58002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Under the same project, create a Class </a:t>
            </a:r>
            <a:r>
              <a:rPr lang="en-US" sz="1400" dirty="0" err="1" smtClean="0"/>
              <a:t>CarSpeeds</a:t>
            </a:r>
            <a:r>
              <a:rPr lang="en-US" sz="1400" dirty="0" smtClean="0"/>
              <a:t> (program). </a:t>
            </a:r>
            <a:r>
              <a:rPr lang="en-US" sz="1400" dirty="0"/>
              <a:t>Define a main method for this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Under this main method do the following operations: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Initialize an array with 3 Car objects. Use the constructor to set the </a:t>
            </a:r>
            <a:r>
              <a:rPr lang="en-US" sz="1400" dirty="0" err="1" smtClean="0"/>
              <a:t>plateNr</a:t>
            </a:r>
            <a:r>
              <a:rPr lang="en-US" sz="1400" dirty="0" smtClean="0"/>
              <a:t>. Hardcode the plate numbers to: (“HGR-987”, “EFX-395”, “EFX-395”)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After the array is initialized, the program asks from the user via the command prompt the speed for each car, and sets the speed for the car calling the method </a:t>
            </a:r>
            <a:r>
              <a:rPr lang="en-US" sz="1400" dirty="0" err="1" smtClean="0"/>
              <a:t>setCurrentSpeed</a:t>
            </a:r>
            <a:endParaRPr lang="en-US" sz="14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If the user has provided an invalid speed (</a:t>
            </a:r>
            <a:r>
              <a:rPr lang="en-US" sz="1400" dirty="0" err="1" smtClean="0"/>
              <a:t>setCurrentSpeed</a:t>
            </a:r>
            <a:r>
              <a:rPr lang="en-US" sz="1400" dirty="0" smtClean="0"/>
              <a:t> returns “false”), the program will notify that the speed is invalid and will ask the speed again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After all the speeds are successfully set, the program will calculate the speed average of all three cars and print to the screen:</a:t>
            </a:r>
          </a:p>
          <a:p>
            <a:pPr marL="1257300" lvl="2" indent="-457200">
              <a:buFont typeface="Wingdings" panose="05000000000000000000" pitchFamily="2" charset="2"/>
              <a:buChar char="Ø"/>
            </a:pPr>
            <a:r>
              <a:rPr lang="en-US" sz="1100" dirty="0" smtClean="0"/>
              <a:t>“</a:t>
            </a:r>
            <a:r>
              <a:rPr lang="en-US" sz="1100" dirty="0"/>
              <a:t>The average </a:t>
            </a:r>
            <a:r>
              <a:rPr lang="en-US" sz="1100" dirty="0" smtClean="0"/>
              <a:t>speed </a:t>
            </a:r>
            <a:r>
              <a:rPr lang="en-US" sz="1100" dirty="0"/>
              <a:t>of cars is </a:t>
            </a:r>
            <a:r>
              <a:rPr lang="en-US" sz="1100" dirty="0" smtClean="0"/>
              <a:t>xxx Km/h”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Run the program “</a:t>
            </a:r>
            <a:r>
              <a:rPr lang="en-US" sz="1400" dirty="0" err="1" smtClean="0"/>
              <a:t>CarSpeeds</a:t>
            </a:r>
            <a:r>
              <a:rPr lang="en-US" sz="1400" dirty="0" smtClean="0"/>
              <a:t>” and check if you got it right. Check the example execution below: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5" y="3990645"/>
            <a:ext cx="4014042" cy="23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77" y="131361"/>
            <a:ext cx="6999956" cy="638995"/>
          </a:xfrm>
        </p:spPr>
        <p:txBody>
          <a:bodyPr/>
          <a:lstStyle/>
          <a:p>
            <a:r>
              <a:rPr lang="en-US" dirty="0" smtClean="0"/>
              <a:t>Last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7772"/>
            <a:ext cx="6999956" cy="1856070"/>
          </a:xfrm>
        </p:spPr>
        <p:txBody>
          <a:bodyPr/>
          <a:lstStyle/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Exercise: implementing a simple Class, its constructor method and other methods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6400" y="2653256"/>
            <a:ext cx="6999956" cy="6645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7762"/>
            <a:ext cx="6999956" cy="27624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Encapsulation and Information Hiding</a:t>
            </a:r>
          </a:p>
          <a:p>
            <a:r>
              <a:rPr lang="en-US" dirty="0" smtClean="0"/>
              <a:t>Access modifiers</a:t>
            </a:r>
          </a:p>
          <a:p>
            <a:r>
              <a:rPr lang="en-US" dirty="0" smtClean="0"/>
              <a:t>Setters and Getters</a:t>
            </a:r>
          </a:p>
          <a:p>
            <a:r>
              <a:rPr lang="en-US" dirty="0" smtClean="0"/>
              <a:t>Instance variables vs. Class variables</a:t>
            </a:r>
          </a:p>
          <a:p>
            <a:r>
              <a:rPr lang="en-US" dirty="0" smtClean="0"/>
              <a:t>The keyword “this”</a:t>
            </a:r>
          </a:p>
          <a:p>
            <a:r>
              <a:rPr lang="en-US" dirty="0" smtClean="0"/>
              <a:t>Hands-on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1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225188" y="285363"/>
            <a:ext cx="7799696" cy="560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Encapsulation and Information Hiding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225188" y="964294"/>
            <a:ext cx="8345606" cy="5136255"/>
          </a:xfrm>
        </p:spPr>
        <p:txBody>
          <a:bodyPr/>
          <a:lstStyle/>
          <a:p>
            <a:r>
              <a:rPr lang="en-US" dirty="0" smtClean="0"/>
              <a:t>Very important concepts in Object-Orientation</a:t>
            </a:r>
          </a:p>
          <a:p>
            <a:pPr lvl="1"/>
            <a:r>
              <a:rPr lang="en-US" dirty="0" smtClean="0"/>
              <a:t>Allow for better software maintenance and re-usability</a:t>
            </a:r>
          </a:p>
          <a:p>
            <a:r>
              <a:rPr lang="en-US" dirty="0" smtClean="0"/>
              <a:t>An object’s attributes can only be modified and accessed via the object’s methods </a:t>
            </a:r>
            <a:r>
              <a:rPr lang="en-US" dirty="0" smtClean="0">
                <a:sym typeface="Wingdings" panose="05000000000000000000" pitchFamily="2" charset="2"/>
              </a:rPr>
              <a:t> Encapsulation</a:t>
            </a:r>
            <a:endParaRPr lang="en-US" dirty="0" smtClean="0"/>
          </a:p>
          <a:p>
            <a:r>
              <a:rPr lang="en-US" dirty="0" smtClean="0"/>
              <a:t>Therefore, it is not possible for an external program to directly manipulate the values of an object’s attributes</a:t>
            </a:r>
          </a:p>
          <a:p>
            <a:r>
              <a:rPr lang="en-US" dirty="0" smtClean="0"/>
              <a:t>External programs do not need to have visibility of what are all the attributes (variables) of a class, neither how a method is actually implemented </a:t>
            </a:r>
            <a:r>
              <a:rPr lang="en-US" dirty="0" smtClean="0">
                <a:sym typeface="Wingdings" panose="05000000000000000000" pitchFamily="2" charset="2"/>
              </a:rPr>
              <a:t> Information Hiding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 external program only needs to know: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methods that can be used in that Class (parameters and return values)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4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6" y="109233"/>
            <a:ext cx="6999956" cy="710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Encapsulation and Information hiding: example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3298" y="1883392"/>
            <a:ext cx="2342735" cy="4593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57998" y="1202375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External program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699" y="263080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// Create a Car object</a:t>
            </a:r>
          </a:p>
          <a:p>
            <a:r>
              <a:rPr lang="en-US" sz="1200" dirty="0" err="1" smtClean="0"/>
              <a:t>myCar</a:t>
            </a:r>
            <a:r>
              <a:rPr lang="en-US" sz="1200" dirty="0" smtClean="0"/>
              <a:t> = new Car(“RFG-001”);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0348" y="3846840"/>
            <a:ext cx="22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// Check remaining fuel</a:t>
            </a:r>
          </a:p>
          <a:p>
            <a:r>
              <a:rPr lang="en-US" sz="1200" dirty="0" err="1"/>
              <a:t>i</a:t>
            </a:r>
            <a:r>
              <a:rPr lang="en-US" sz="1200" dirty="0" err="1" smtClean="0"/>
              <a:t>nt</a:t>
            </a:r>
            <a:r>
              <a:rPr lang="en-US" sz="1200" dirty="0" smtClean="0"/>
              <a:t> fuel = </a:t>
            </a:r>
            <a:r>
              <a:rPr lang="en-US" sz="1200" dirty="0" err="1" smtClean="0"/>
              <a:t>myCar.checkFuel</a:t>
            </a:r>
            <a:r>
              <a:rPr lang="en-US" sz="1200" dirty="0" smtClean="0"/>
              <a:t>();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4204" y="1912336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-------------------------;</a:t>
            </a:r>
          </a:p>
          <a:p>
            <a:r>
              <a:rPr lang="en-US" sz="1200" dirty="0" smtClean="0"/>
              <a:t>---------- code -------;</a:t>
            </a:r>
          </a:p>
          <a:p>
            <a:r>
              <a:rPr lang="en-US" sz="1200" dirty="0" smtClean="0"/>
              <a:t>-------------------------;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25247" y="3031764"/>
            <a:ext cx="2110809" cy="4066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154232" y="3068064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Car(String </a:t>
            </a:r>
            <a:r>
              <a:rPr lang="en-US" sz="1200" dirty="0" err="1" smtClean="0">
                <a:solidFill>
                  <a:srgbClr val="00B050"/>
                </a:solidFill>
              </a:rPr>
              <a:t>inputPlateNR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646" y="3130683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-------------------------;</a:t>
            </a:r>
          </a:p>
          <a:p>
            <a:r>
              <a:rPr lang="en-US" sz="1200" dirty="0" smtClean="0"/>
              <a:t>---------- code -------;</a:t>
            </a:r>
          </a:p>
          <a:p>
            <a:r>
              <a:rPr lang="en-US" sz="1200" dirty="0" smtClean="0"/>
              <a:t>-------------------------;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025247" y="3438392"/>
            <a:ext cx="2110809" cy="4066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154231" y="3474692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i</a:t>
            </a:r>
            <a:r>
              <a:rPr lang="en-US" sz="1200" dirty="0" err="1" smtClean="0">
                <a:solidFill>
                  <a:srgbClr val="00B050"/>
                </a:solidFill>
              </a:rPr>
              <a:t>nt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checkFuel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48" y="4411379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-------------------------;</a:t>
            </a:r>
          </a:p>
          <a:p>
            <a:r>
              <a:rPr lang="en-US" sz="1200" dirty="0" smtClean="0"/>
              <a:t>---------- code -------;</a:t>
            </a:r>
          </a:p>
          <a:p>
            <a:r>
              <a:rPr lang="en-US" sz="1200" dirty="0" smtClean="0"/>
              <a:t>-------------------------;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2373936" y="2861303"/>
            <a:ext cx="651311" cy="373775"/>
          </a:xfrm>
          <a:prstGeom prst="straightConnector1">
            <a:avLst/>
          </a:prstGeom>
          <a:ln w="2222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2321399" y="3641706"/>
            <a:ext cx="703848" cy="374479"/>
          </a:xfrm>
          <a:prstGeom prst="straightConnector1">
            <a:avLst/>
          </a:prstGeom>
          <a:ln w="2222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82775" y="1192811"/>
            <a:ext cx="272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Public methods of Class “Car”</a:t>
            </a:r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Visible for external programs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be used by external programs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16214" y="1760657"/>
            <a:ext cx="3311895" cy="41215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472747" y="1294343"/>
            <a:ext cx="0" cy="509061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249" y="1177984"/>
            <a:ext cx="338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 visible, neither accessible to external programs 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01418" y="1842352"/>
            <a:ext cx="318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public class Car </a:t>
            </a:r>
            <a:r>
              <a:rPr lang="en-US" sz="1200" dirty="0"/>
              <a:t>{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String </a:t>
            </a:r>
            <a:r>
              <a:rPr lang="en-US" sz="1200" dirty="0" err="1">
                <a:solidFill>
                  <a:srgbClr val="FF0000"/>
                </a:solidFill>
              </a:rPr>
              <a:t>plateNr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remainingFuel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B050"/>
                </a:solidFill>
              </a:rPr>
              <a:t>Car (String </a:t>
            </a:r>
            <a:r>
              <a:rPr lang="en-US" sz="1200" dirty="0" err="1">
                <a:solidFill>
                  <a:srgbClr val="00B050"/>
                </a:solidFill>
              </a:rPr>
              <a:t>inputPlateNr</a:t>
            </a:r>
            <a:r>
              <a:rPr lang="en-US" sz="1200" dirty="0">
                <a:solidFill>
                  <a:srgbClr val="00B050"/>
                </a:solidFill>
              </a:rPr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>
                <a:solidFill>
                  <a:srgbClr val="FF0000"/>
                </a:solidFill>
              </a:rPr>
              <a:t>plateNr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inputPlateNr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err="1" smtClean="0">
                <a:solidFill>
                  <a:srgbClr val="00B050"/>
                </a:solidFill>
              </a:rPr>
              <a:t>int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checkFuel</a:t>
            </a:r>
            <a:r>
              <a:rPr lang="en-US" sz="1200" dirty="0">
                <a:solidFill>
                  <a:srgbClr val="00B050"/>
                </a:solidFill>
              </a:rPr>
              <a:t>()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 smtClean="0"/>
              <a:t>		</a:t>
            </a:r>
            <a:r>
              <a:rPr lang="en-US" sz="1200" dirty="0" smtClean="0">
                <a:solidFill>
                  <a:srgbClr val="FF0000"/>
                </a:solidFill>
              </a:rPr>
              <a:t>// Internal variables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// Complicated program logic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return </a:t>
            </a:r>
            <a:r>
              <a:rPr lang="en-US" sz="1200" dirty="0" err="1">
                <a:solidFill>
                  <a:srgbClr val="FF0000"/>
                </a:solidFill>
              </a:rPr>
              <a:t>remainingFuel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void </a:t>
            </a:r>
            <a:r>
              <a:rPr lang="en-US" sz="1200" dirty="0" err="1" smtClean="0">
                <a:solidFill>
                  <a:srgbClr val="00B050"/>
                </a:solidFill>
              </a:rPr>
              <a:t>addFuel</a:t>
            </a:r>
            <a:r>
              <a:rPr lang="en-US" sz="1200" dirty="0" smtClean="0">
                <a:solidFill>
                  <a:srgbClr val="00B050"/>
                </a:solidFill>
              </a:rPr>
              <a:t> (</a:t>
            </a:r>
            <a:r>
              <a:rPr lang="en-US" sz="1200" dirty="0" err="1" smtClean="0">
                <a:solidFill>
                  <a:srgbClr val="00B050"/>
                </a:solidFill>
              </a:rPr>
              <a:t>int</a:t>
            </a:r>
            <a:r>
              <a:rPr lang="en-US" sz="1200" dirty="0" smtClean="0">
                <a:solidFill>
                  <a:srgbClr val="00B050"/>
                </a:solidFill>
              </a:rPr>
              <a:t> fuel)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FF0000"/>
                </a:solidFill>
              </a:rPr>
              <a:t>remainingFuel</a:t>
            </a:r>
            <a:r>
              <a:rPr lang="en-US" sz="1200" dirty="0" smtClean="0">
                <a:solidFill>
                  <a:srgbClr val="FF0000"/>
                </a:solidFill>
              </a:rPr>
              <a:t> += fuel;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0451" y="4439160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Encapsulation layer</a:t>
            </a:r>
            <a:endParaRPr lang="en-US" sz="14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91724" y="3641706"/>
            <a:ext cx="524490" cy="0"/>
          </a:xfrm>
          <a:prstGeom prst="straightConnector1">
            <a:avLst/>
          </a:prstGeom>
          <a:ln w="2222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41846" y="6168791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information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6646461" y="6228244"/>
            <a:ext cx="204717" cy="1703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1538" y="5069646"/>
            <a:ext cx="157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// Add fuel</a:t>
            </a:r>
          </a:p>
          <a:p>
            <a:r>
              <a:rPr lang="en-US" sz="1200" dirty="0" err="1" smtClean="0"/>
              <a:t>myCar.addFuel</a:t>
            </a:r>
            <a:r>
              <a:rPr lang="en-US" sz="1200" dirty="0" smtClean="0"/>
              <a:t>(30); 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50348" y="5612096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-------------------------;</a:t>
            </a:r>
          </a:p>
          <a:p>
            <a:r>
              <a:rPr lang="en-US" sz="1200" dirty="0" smtClean="0"/>
              <a:t>---------- code -------;</a:t>
            </a:r>
          </a:p>
          <a:p>
            <a:r>
              <a:rPr lang="en-US" sz="1200" dirty="0" smtClean="0"/>
              <a:t>-------------------------;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3025247" y="3845020"/>
            <a:ext cx="2110809" cy="4066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3154231" y="3881320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v</a:t>
            </a:r>
            <a:r>
              <a:rPr lang="en-US" sz="1200" dirty="0" smtClean="0">
                <a:solidFill>
                  <a:srgbClr val="00B050"/>
                </a:solidFill>
              </a:rPr>
              <a:t>oid </a:t>
            </a:r>
            <a:r>
              <a:rPr lang="en-US" sz="1200" dirty="0" err="1" smtClean="0">
                <a:solidFill>
                  <a:srgbClr val="00B050"/>
                </a:solidFill>
              </a:rPr>
              <a:t>addFuel</a:t>
            </a:r>
            <a:r>
              <a:rPr lang="en-U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err="1" smtClean="0">
                <a:solidFill>
                  <a:srgbClr val="00B050"/>
                </a:solidFill>
              </a:rPr>
              <a:t>int</a:t>
            </a:r>
            <a:r>
              <a:rPr lang="en-US" sz="1200" dirty="0" smtClean="0">
                <a:solidFill>
                  <a:srgbClr val="00B050"/>
                </a:solidFill>
              </a:rPr>
              <a:t> fuel)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>
            <a:endCxn id="38" idx="1"/>
          </p:cNvCxnSpPr>
          <p:nvPr/>
        </p:nvCxnSpPr>
        <p:spPr>
          <a:xfrm flipV="1">
            <a:off x="1656300" y="4048334"/>
            <a:ext cx="1368947" cy="1228220"/>
          </a:xfrm>
          <a:prstGeom prst="straightConnector1">
            <a:avLst/>
          </a:prstGeom>
          <a:ln w="2222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829"/>
            <a:ext cx="6999956" cy="902524"/>
          </a:xfrm>
        </p:spPr>
        <p:txBody>
          <a:bodyPr/>
          <a:lstStyle/>
          <a:p>
            <a:r>
              <a:rPr lang="en-US" dirty="0" smtClean="0"/>
              <a:t>Why encapsulation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937537"/>
            <a:ext cx="7922525" cy="5504206"/>
          </a:xfrm>
        </p:spPr>
        <p:txBody>
          <a:bodyPr/>
          <a:lstStyle/>
          <a:p>
            <a:r>
              <a:rPr lang="en-US" sz="2000" dirty="0" smtClean="0"/>
              <a:t>External programs don’t need to know details on how a class is implemented. It is simpler for programmers just to know and use a limited set of methods that perform some well defined actions. Programmers using a Class don’t need to spend time to understand how the Class is implemented</a:t>
            </a:r>
          </a:p>
          <a:p>
            <a:r>
              <a:rPr lang="en-US" sz="2000" dirty="0" smtClean="0"/>
              <a:t>By hiding access to a Class or object’s variables, we avoid “misbehaving” programs to incorrectly modify the values of these variables</a:t>
            </a:r>
          </a:p>
          <a:p>
            <a:r>
              <a:rPr lang="en-US" sz="2000" dirty="0" smtClean="0"/>
              <a:t>If in the future, we need to modify the programming logic of a method, the external program does not need to be modified, provided that the method name, return value, and input parameters remain the same. All that’s needed is a new version/upgrade of the Class files, and the whole program will continue working normally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313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64" y="217124"/>
            <a:ext cx="6999956" cy="902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Encapsulation is not implemented by default!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8" y="1478224"/>
            <a:ext cx="8686800" cy="4508452"/>
          </a:xfrm>
        </p:spPr>
        <p:txBody>
          <a:bodyPr/>
          <a:lstStyle/>
          <a:p>
            <a:r>
              <a:rPr lang="en-US" dirty="0" smtClean="0"/>
              <a:t>Encapsulation and Information Hiding are not automatically implemented by default</a:t>
            </a:r>
          </a:p>
          <a:p>
            <a:r>
              <a:rPr lang="en-US" dirty="0" smtClean="0"/>
              <a:t>Programmers need to properly design and implement a Class to incorporate Encapsulation and Information </a:t>
            </a:r>
            <a:r>
              <a:rPr lang="en-US" smtClean="0"/>
              <a:t>Hiding functionality</a:t>
            </a:r>
            <a:endParaRPr lang="en-US" dirty="0" smtClean="0"/>
          </a:p>
          <a:p>
            <a:r>
              <a:rPr lang="en-US" dirty="0" smtClean="0"/>
              <a:t>The following elements/concepts need to be implemented in a Class:</a:t>
            </a:r>
          </a:p>
          <a:p>
            <a:pPr lvl="1"/>
            <a:r>
              <a:rPr lang="en-US" dirty="0" smtClean="0"/>
              <a:t>Access modifiers for variables and methods: public, private</a:t>
            </a:r>
          </a:p>
          <a:p>
            <a:pPr lvl="1"/>
            <a:r>
              <a:rPr lang="en-US" dirty="0" smtClean="0"/>
              <a:t>Setter methods</a:t>
            </a:r>
          </a:p>
          <a:p>
            <a:pPr lvl="1"/>
            <a:r>
              <a:rPr lang="en-US" dirty="0" smtClean="0"/>
              <a:t>Getter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124"/>
            <a:ext cx="6999956" cy="902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modifiers for methods and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96126"/>
              </p:ext>
            </p:extLst>
          </p:nvPr>
        </p:nvGraphicFramePr>
        <p:xfrm>
          <a:off x="457199" y="1642659"/>
          <a:ext cx="815453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523"/>
                <a:gridCol w="6005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accessed by any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accessed by subclasses</a:t>
                      </a:r>
                      <a:r>
                        <a:rPr lang="en-US" baseline="0" dirty="0" smtClean="0"/>
                        <a:t> or classes in the same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&lt;no modifier&gt;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accessed by classes in the same package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</a:t>
                      </a:r>
                      <a:r>
                        <a:rPr lang="en-US" baseline="0" dirty="0" smtClean="0"/>
                        <a:t> accessed only from within the same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9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124"/>
            <a:ext cx="6999956" cy="902524"/>
          </a:xfrm>
        </p:spPr>
        <p:txBody>
          <a:bodyPr>
            <a:normAutofit/>
          </a:bodyPr>
          <a:lstStyle/>
          <a:p>
            <a:r>
              <a:rPr lang="en-US" dirty="0" smtClean="0"/>
              <a:t>Access modifiers: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35" y="1296633"/>
            <a:ext cx="3311895" cy="42307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78539" y="1378328"/>
            <a:ext cx="318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Car 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String </a:t>
            </a:r>
            <a:r>
              <a:rPr lang="en-US" sz="1200" dirty="0" err="1"/>
              <a:t>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remainingFuel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Car (String </a:t>
            </a:r>
            <a:r>
              <a:rPr lang="en-US" sz="1200" dirty="0" err="1"/>
              <a:t>inputPlateNr</a:t>
            </a:r>
            <a:r>
              <a:rPr lang="en-US" sz="1200" dirty="0"/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plateNr</a:t>
            </a:r>
            <a:r>
              <a:rPr lang="en-US" sz="1200" dirty="0"/>
              <a:t> = </a:t>
            </a:r>
            <a:r>
              <a:rPr lang="en-US" sz="1200" dirty="0" err="1"/>
              <a:t>inputPlateNr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checkFuel</a:t>
            </a:r>
            <a:r>
              <a:rPr lang="en-US" sz="1200" dirty="0"/>
              <a:t>()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 smtClean="0"/>
              <a:t>		// Internal variables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// Complicated program logic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 err="1"/>
              <a:t>remainingFuel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	void </a:t>
            </a:r>
            <a:r>
              <a:rPr lang="en-US" sz="1200" dirty="0" err="1" smtClean="0"/>
              <a:t>addFuel</a:t>
            </a:r>
            <a:r>
              <a:rPr lang="en-US" sz="1200" dirty="0" smtClean="0"/>
              <a:t> (</a:t>
            </a:r>
            <a:r>
              <a:rPr lang="en-US" sz="1200" dirty="0" err="1" smtClean="0"/>
              <a:t>int</a:t>
            </a:r>
            <a:r>
              <a:rPr lang="en-US" sz="1200" dirty="0" smtClean="0"/>
              <a:t> fuel)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remainingFuel</a:t>
            </a:r>
            <a:r>
              <a:rPr lang="en-US" sz="1200" dirty="0" smtClean="0"/>
              <a:t> += fuel;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2755" y="1351225"/>
            <a:ext cx="318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Car {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/>
              <a:t> String </a:t>
            </a:r>
            <a:r>
              <a:rPr lang="en-US" sz="1200" dirty="0" err="1"/>
              <a:t>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remainingFuel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 </a:t>
            </a:r>
            <a:r>
              <a:rPr lang="en-US" sz="1200" dirty="0" smtClean="0"/>
              <a:t>Car </a:t>
            </a:r>
            <a:r>
              <a:rPr lang="en-US" sz="1200" dirty="0"/>
              <a:t>(String </a:t>
            </a:r>
            <a:r>
              <a:rPr lang="en-US" sz="1200" dirty="0" err="1"/>
              <a:t>inputPlateNr</a:t>
            </a:r>
            <a:r>
              <a:rPr lang="en-US" sz="1200" dirty="0"/>
              <a:t>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 smtClean="0"/>
              <a:t>plateNr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inputPlateNr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checkFuel</a:t>
            </a:r>
            <a:r>
              <a:rPr lang="en-US" sz="1200" dirty="0"/>
              <a:t>()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 smtClean="0"/>
              <a:t>		// Internal variables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// Complicated program logic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 err="1" smtClean="0"/>
              <a:t>remainingFuel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</a:t>
            </a:r>
            <a:r>
              <a:rPr lang="en-US" sz="1200" dirty="0" smtClean="0"/>
              <a:t> void </a:t>
            </a:r>
            <a:r>
              <a:rPr lang="en-US" sz="1200" dirty="0" err="1" smtClean="0"/>
              <a:t>addFuel</a:t>
            </a:r>
            <a:r>
              <a:rPr lang="en-US" sz="1200" dirty="0" smtClean="0"/>
              <a:t> (</a:t>
            </a:r>
            <a:r>
              <a:rPr lang="en-US" sz="1200" dirty="0" err="1" smtClean="0"/>
              <a:t>int</a:t>
            </a:r>
            <a:r>
              <a:rPr lang="en-US" sz="1200" dirty="0" smtClean="0"/>
              <a:t> fuel)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remainingFuel</a:t>
            </a:r>
            <a:r>
              <a:rPr lang="en-US" sz="1200" dirty="0" smtClean="0"/>
              <a:t> += fuel;</a:t>
            </a:r>
          </a:p>
          <a:p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2755" y="1302724"/>
            <a:ext cx="3311895" cy="42307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90434" y="3215742"/>
            <a:ext cx="2146173" cy="0"/>
          </a:xfrm>
          <a:prstGeom prst="straightConnector1">
            <a:avLst/>
          </a:prstGeom>
          <a:ln w="2222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849" y="3281792"/>
            <a:ext cx="143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Applying access modifiers to Class variables and methods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40742" y="1757706"/>
            <a:ext cx="96985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3712" y="1080124"/>
            <a:ext cx="1433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Instance variables are explicitly set as private, meaning that these variables </a:t>
            </a:r>
            <a:r>
              <a:rPr lang="en-US" sz="1200" smtClean="0"/>
              <a:t>can not be </a:t>
            </a:r>
            <a:r>
              <a:rPr lang="en-US" sz="1200" dirty="0" smtClean="0"/>
              <a:t>accessed from outside the class Car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69780" y="4619339"/>
            <a:ext cx="1679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class constructor methods and other methods are set to public, </a:t>
            </a:r>
            <a:r>
              <a:rPr lang="en-US" sz="1200" dirty="0" err="1" smtClean="0"/>
              <a:t>i.e</a:t>
            </a:r>
            <a:r>
              <a:rPr lang="en-US" sz="1200" dirty="0" smtClean="0"/>
              <a:t> they are supposed to be accessed from outside the class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280190" y="2292824"/>
            <a:ext cx="969853" cy="232651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48548" y="3184901"/>
            <a:ext cx="901495" cy="14829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06338" y="4421875"/>
            <a:ext cx="844337" cy="3231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485125" y="155543"/>
            <a:ext cx="1658875" cy="13016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1" y="66111"/>
            <a:ext cx="6999956" cy="616276"/>
          </a:xfrm>
        </p:spPr>
        <p:txBody>
          <a:bodyPr/>
          <a:lstStyle/>
          <a:p>
            <a:r>
              <a:rPr lang="en-US" dirty="0" smtClean="0"/>
              <a:t>Setters and Getters (methods)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6470" y="1432468"/>
            <a:ext cx="3954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Car {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 static final </a:t>
            </a:r>
            <a:r>
              <a:rPr lang="en-US" sz="1200" dirty="0" err="1" smtClean="0"/>
              <a:t>int</a:t>
            </a:r>
            <a:r>
              <a:rPr lang="en-US" sz="1200" dirty="0" smtClean="0"/>
              <a:t> MAX_SPEED = 240;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/>
              <a:t> String </a:t>
            </a:r>
            <a:r>
              <a:rPr lang="en-US" sz="1200" dirty="0" err="1"/>
              <a:t>plateNr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;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 </a:t>
            </a:r>
            <a:r>
              <a:rPr lang="en-US" sz="1200" dirty="0" smtClean="0"/>
              <a:t>Car </a:t>
            </a:r>
            <a:r>
              <a:rPr lang="en-US" sz="1200" dirty="0"/>
              <a:t>(String </a:t>
            </a:r>
            <a:r>
              <a:rPr lang="en-US" sz="1200" dirty="0" err="1"/>
              <a:t>inputPlateNr</a:t>
            </a:r>
            <a:r>
              <a:rPr lang="en-US" sz="1200" dirty="0" smtClean="0"/>
              <a:t>) {</a:t>
            </a:r>
            <a:endParaRPr lang="en-US" sz="1200" dirty="0"/>
          </a:p>
          <a:p>
            <a:r>
              <a:rPr lang="en-US" sz="1200" dirty="0"/>
              <a:t>		</a:t>
            </a:r>
            <a:r>
              <a:rPr lang="en-US" sz="1200" dirty="0" err="1" smtClean="0"/>
              <a:t>plateNr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inputPlateNr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 = 0;</a:t>
            </a:r>
            <a:endParaRPr lang="en-US" sz="1200" dirty="0"/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00B050"/>
                </a:solidFill>
              </a:rPr>
              <a:t> public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B050"/>
                </a:solidFill>
              </a:rPr>
              <a:t>getSpeed</a:t>
            </a:r>
            <a:r>
              <a:rPr lang="en-US" sz="1200" dirty="0"/>
              <a:t> () {</a:t>
            </a:r>
          </a:p>
          <a:p>
            <a:r>
              <a:rPr lang="en-US" sz="1200" dirty="0"/>
              <a:t>		return </a:t>
            </a:r>
            <a:r>
              <a:rPr lang="en-US" sz="1200" dirty="0" err="1"/>
              <a:t>currentSpeed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public</a:t>
            </a:r>
            <a:r>
              <a:rPr lang="en-US" sz="1200" dirty="0" smtClean="0"/>
              <a:t> Boolean </a:t>
            </a:r>
            <a:r>
              <a:rPr lang="en-US" sz="1200" dirty="0" err="1" smtClean="0">
                <a:solidFill>
                  <a:srgbClr val="00B050"/>
                </a:solidFill>
              </a:rPr>
              <a:t>setSpeed</a:t>
            </a:r>
            <a:r>
              <a:rPr lang="en-US" sz="1200" dirty="0" smtClean="0"/>
              <a:t> (</a:t>
            </a:r>
            <a:r>
              <a:rPr lang="en-US" sz="1200" dirty="0" err="1" smtClean="0"/>
              <a:t>int</a:t>
            </a:r>
            <a:r>
              <a:rPr lang="en-US" sz="1200" dirty="0" smtClean="0"/>
              <a:t> speed)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/>
          </a:p>
          <a:p>
            <a:r>
              <a:rPr lang="en-US" sz="1200" dirty="0" smtClean="0"/>
              <a:t>		if (speed &lt; 0 || speed &gt; MAX_SPEED){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return false;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</a:p>
          <a:p>
            <a:r>
              <a:rPr lang="en-US" sz="1200" dirty="0" smtClean="0"/>
              <a:t>		else 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  <a:r>
              <a:rPr lang="en-US" sz="1200" dirty="0" err="1" smtClean="0"/>
              <a:t>currentSpeed</a:t>
            </a:r>
            <a:r>
              <a:rPr lang="en-US" sz="1200" dirty="0" smtClean="0"/>
              <a:t> = speed;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return true;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	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6469" y="1364223"/>
            <a:ext cx="3954450" cy="49137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11540" y="652504"/>
            <a:ext cx="850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Set and Get methods allow external programs to get and set values of private variables of a class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1541" y="3447598"/>
            <a:ext cx="371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Get</a:t>
            </a:r>
            <a:r>
              <a:rPr lang="en-US" sz="1400" b="1" dirty="0" smtClean="0"/>
              <a:t> the speed of a Car object</a:t>
            </a:r>
            <a:endParaRPr lang="en-US" sz="1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2384" y="3600158"/>
            <a:ext cx="237470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520" y="4186852"/>
            <a:ext cx="371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</a:t>
            </a:r>
            <a:r>
              <a:rPr lang="en-US" sz="1400" b="1" u="sng" dirty="0" smtClean="0"/>
              <a:t>et</a:t>
            </a:r>
            <a:r>
              <a:rPr lang="en-US" sz="1400" b="1" dirty="0" smtClean="0"/>
              <a:t> the speed of a Car object</a:t>
            </a:r>
            <a:endParaRPr lang="en-US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27363" y="4339412"/>
            <a:ext cx="237470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120" y="4494629"/>
            <a:ext cx="3612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Setters methods also have also another important job: making sure the values provided by the external program are valid and according to the properties of a Class. In this example, objects of the Car class have a maximum speed of 240. 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39738" y="4599299"/>
            <a:ext cx="1637731" cy="42477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9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customXml/itemProps3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1170</Words>
  <Application>Microsoft Office PowerPoint</Application>
  <PresentationFormat>On-screen Show (4:3)</PresentationFormat>
  <Paragraphs>266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Office Theme</vt:lpstr>
      <vt:lpstr>PowerPoint Presentation</vt:lpstr>
      <vt:lpstr>Last week…</vt:lpstr>
      <vt:lpstr>Encapsulation and Information Hiding</vt:lpstr>
      <vt:lpstr>Encapsulation and Information hiding: example</vt:lpstr>
      <vt:lpstr>Why encapsulation is important</vt:lpstr>
      <vt:lpstr>Encapsulation is not implemented by default!</vt:lpstr>
      <vt:lpstr>Access modifiers for methods and variables</vt:lpstr>
      <vt:lpstr>Access modifiers: example</vt:lpstr>
      <vt:lpstr>Setters and Getters (methods)</vt:lpstr>
      <vt:lpstr>Class variables vs. Instance variables</vt:lpstr>
      <vt:lpstr>The keyword “this”</vt:lpstr>
      <vt:lpstr>Exercise (1/2)</vt:lpstr>
      <vt:lpstr>Exercise 2/2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191</cp:revision>
  <dcterms:created xsi:type="dcterms:W3CDTF">2013-06-10T10:41:23Z</dcterms:created>
  <dcterms:modified xsi:type="dcterms:W3CDTF">2017-01-30T08:11:39Z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