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66" r:id="rId5"/>
    <p:sldId id="285" r:id="rId6"/>
    <p:sldId id="277" r:id="rId7"/>
    <p:sldId id="293" r:id="rId8"/>
    <p:sldId id="294" r:id="rId9"/>
    <p:sldId id="287" r:id="rId10"/>
    <p:sldId id="296" r:id="rId11"/>
    <p:sldId id="295" r:id="rId12"/>
    <p:sldId id="297" r:id="rId13"/>
    <p:sldId id="298" r:id="rId14"/>
    <p:sldId id="300" r:id="rId15"/>
    <p:sldId id="299" r:id="rId16"/>
    <p:sldId id="286" r:id="rId17"/>
    <p:sldId id="301" r:id="rId18"/>
    <p:sldId id="302" r:id="rId19"/>
    <p:sldId id="303" r:id="rId20"/>
    <p:sldId id="304" r:id="rId21"/>
    <p:sldId id="291" r:id="rId22"/>
    <p:sldId id="309" r:id="rId23"/>
    <p:sldId id="288" r:id="rId24"/>
    <p:sldId id="305" r:id="rId25"/>
    <p:sldId id="306" r:id="rId26"/>
    <p:sldId id="307" r:id="rId27"/>
    <p:sldId id="308" r:id="rId28"/>
    <p:sldId id="292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3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181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100" dirty="0">
              <a:latin typeface="Trebuchet MS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100" dirty="0">
              <a:latin typeface="Trebuchet M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C9AF7-5482-5045-B3EF-9B1F7562495D}" type="slidenum">
              <a:rPr lang="en-US" sz="1100" smtClean="0">
                <a:latin typeface="Trebuchet MS" pitchFamily="34" charset="0"/>
              </a:rPr>
              <a:t>‹#›</a:t>
            </a:fld>
            <a:endParaRPr lang="en-US" sz="1100" dirty="0">
              <a:latin typeface="Trebuchet MS" pitchFamily="34" charset="0"/>
            </a:endParaRPr>
          </a:p>
        </p:txBody>
      </p:sp>
      <p:sp>
        <p:nvSpPr>
          <p:cNvPr id="6" name="Päivämäärän paikkamerkki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B4D8C-6199-4FD8-BB57-54D189171550}" type="datetime1">
              <a:rPr lang="fi-FI" sz="1100" smtClean="0">
                <a:latin typeface="Trebuchet MS" pitchFamily="34" charset="0"/>
              </a:rPr>
              <a:t>5.2.2017</a:t>
            </a:fld>
            <a:endParaRPr lang="fi-FI" sz="11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9145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00">
                <a:latin typeface="Trebuchet MS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00">
                <a:latin typeface="Trebuchet MS" pitchFamily="34" charset="0"/>
              </a:defRPr>
            </a:lvl1pPr>
          </a:lstStyle>
          <a:p>
            <a:fld id="{05561CBA-A5B9-4AA5-B4C2-CE17C447A1A5}" type="datetime1">
              <a:rPr lang="fi-FI" smtClean="0"/>
              <a:t>5.2.2017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>
                <a:latin typeface="Trebuchet MS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>
                <a:latin typeface="Trebuchet MS" pitchFamily="34" charset="0"/>
              </a:defRPr>
            </a:lvl1pPr>
          </a:lstStyle>
          <a:p>
            <a:fld id="{1099E747-E921-0C4C-A602-DE91D4C435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6903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defTabSz="457200" rtl="0" eaLnBrk="1" latinLnBrk="0" hangingPunct="1"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defTabSz="457200" rtl="0" eaLnBrk="1" latinLnBrk="0" hangingPunct="1"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defTabSz="457200" rtl="0" eaLnBrk="1" latinLnBrk="0" hangingPunct="1"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defTabSz="457200" rtl="0" eaLnBrk="1" latinLnBrk="0" hangingPunct="1"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26FAD5F-5279-4B94-AFFC-2BA4D149C5CB}" type="datetime1">
              <a:rPr lang="fi-FI" smtClean="0"/>
              <a:t>5.2.2017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9E747-E921-0C4C-A602-DE91D4C4359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2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Logo_pysty_en_slogan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809" y="753326"/>
            <a:ext cx="1099182" cy="1234375"/>
          </a:xfrm>
          <a:prstGeom prst="rect">
            <a:avLst/>
          </a:prstGeom>
        </p:spPr>
      </p:pic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71814"/>
            <a:ext cx="6400800" cy="21206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003464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 err="1" smtClean="0"/>
              <a:t>Subtitle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709089"/>
            <a:ext cx="7772400" cy="1077913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sz="4400"/>
            </a:lvl1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pic>
        <p:nvPicPr>
          <p:cNvPr id="10" name="Picture 9" descr="Tunnistepalkki_1920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20" y="6671605"/>
            <a:ext cx="9195694" cy="221590"/>
          </a:xfrm>
          <a:prstGeom prst="rect">
            <a:avLst/>
          </a:prstGeom>
        </p:spPr>
      </p:pic>
      <p:sp>
        <p:nvSpPr>
          <p:cNvPr id="12" name="Date Placeholder 8"/>
          <p:cNvSpPr>
            <a:spLocks noGrp="1"/>
          </p:cNvSpPr>
          <p:nvPr>
            <p:ph type="dt" sz="half" idx="2"/>
          </p:nvPr>
        </p:nvSpPr>
        <p:spPr>
          <a:xfrm>
            <a:off x="6115050" y="6671605"/>
            <a:ext cx="206017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DA9617D-1AC6-4387-906E-CFF7BC777DEA}" type="datetime1">
              <a:rPr lang="fi-FI" smtClean="0"/>
              <a:t>5.2.2017</a:t>
            </a:fld>
            <a:endParaRPr lang="fi-FI" dirty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671605"/>
            <a:ext cx="298113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i-FI" dirty="0" smtClean="0"/>
              <a:t>Antonius Camara</a:t>
            </a:r>
            <a:endParaRPr lang="fi-FI" dirty="0"/>
          </a:p>
        </p:txBody>
      </p:sp>
      <p:sp>
        <p:nvSpPr>
          <p:cNvPr id="1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201302" y="6671605"/>
            <a:ext cx="94269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31DF19E-1F93-4850-829B-808F582AEB9F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981138" y="6644040"/>
            <a:ext cx="3107838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i-FI" sz="1200" dirty="0" smtClean="0">
                <a:solidFill>
                  <a:schemeClr val="bg1"/>
                </a:solidFill>
              </a:rPr>
              <a:t>www.laurea.fi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87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_pysty_en_slogan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532" y="265726"/>
            <a:ext cx="772284" cy="867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31273"/>
            <a:ext cx="6999956" cy="90252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fi-FI" dirty="0" err="1" smtClean="0"/>
              <a:t>Heading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069768"/>
            <a:ext cx="6999956" cy="4188527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Tx/>
              <a:buBlip>
                <a:blip r:embed="rId3"/>
              </a:buBlip>
              <a:defRPr sz="240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2200">
                <a:solidFill>
                  <a:schemeClr val="tx1"/>
                </a:solidFill>
                <a:latin typeface="Trebuchet MS"/>
                <a:cs typeface="Trebuchet MS"/>
              </a:defRPr>
            </a:lvl2pPr>
            <a:lvl3pPr marL="1143000" indent="-228600">
              <a:buSzPct val="100000"/>
              <a:buFontTx/>
              <a:buBlip>
                <a:blip r:embed="rId3"/>
              </a:buBlip>
              <a:defRPr sz="1800">
                <a:solidFill>
                  <a:schemeClr val="tx1"/>
                </a:solidFill>
                <a:latin typeface="Trebuchet MS"/>
                <a:cs typeface="Trebuchet MS"/>
              </a:defRPr>
            </a:lvl3pPr>
            <a:lvl4pPr marL="1600200" indent="-228600">
              <a:buSzPct val="100000"/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Trebuchet MS"/>
                <a:cs typeface="Trebuchet MS"/>
              </a:defRPr>
            </a:lvl4pPr>
            <a:lvl5pPr marL="2057400" indent="-228600">
              <a:buSzPct val="100000"/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fi-FI" dirty="0" err="1" smtClean="0"/>
              <a:t>Text</a:t>
            </a:r>
            <a:endParaRPr lang="fi-FI" dirty="0" smtClean="0"/>
          </a:p>
          <a:p>
            <a:pPr lvl="1"/>
            <a:r>
              <a:rPr lang="fi-FI" dirty="0" err="1" smtClean="0"/>
              <a:t>Text</a:t>
            </a:r>
            <a:endParaRPr lang="fi-FI" dirty="0" smtClean="0"/>
          </a:p>
          <a:p>
            <a:pPr lvl="2"/>
            <a:r>
              <a:rPr lang="fi-FI" dirty="0" err="1" smtClean="0"/>
              <a:t>Text</a:t>
            </a:r>
            <a:endParaRPr lang="fi-FI" dirty="0" smtClean="0"/>
          </a:p>
          <a:p>
            <a:pPr lvl="3"/>
            <a:r>
              <a:rPr lang="fi-FI" dirty="0" err="1" smtClean="0"/>
              <a:t>Text</a:t>
            </a:r>
            <a:endParaRPr lang="fi-FI" dirty="0" smtClean="0"/>
          </a:p>
          <a:p>
            <a:pPr lvl="4"/>
            <a:r>
              <a:rPr lang="fi-FI" dirty="0" err="1" smtClean="0"/>
              <a:t>Text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981138" y="6644040"/>
            <a:ext cx="3107838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i-FI" sz="1200" dirty="0" smtClean="0">
                <a:solidFill>
                  <a:schemeClr val="bg1"/>
                </a:solidFill>
              </a:rPr>
              <a:t>www.laurea.fi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256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_pysty_en_slogan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532" y="265726"/>
            <a:ext cx="772284" cy="867271"/>
          </a:xfrm>
          <a:prstGeom prst="rect">
            <a:avLst/>
          </a:prstGeom>
        </p:spPr>
      </p:pic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563880" y="833606"/>
            <a:ext cx="6893276" cy="805189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fi-FI" dirty="0" err="1" smtClean="0"/>
              <a:t>Heading</a:t>
            </a:r>
            <a:endParaRPr lang="fi-FI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563880" y="1995055"/>
            <a:ext cx="4021971" cy="4280020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Tx/>
              <a:buBlip>
                <a:blip r:embed="rId3"/>
              </a:buBlip>
              <a:defRPr sz="240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2200">
                <a:solidFill>
                  <a:schemeClr val="tx1"/>
                </a:solidFill>
                <a:latin typeface="Trebuchet MS"/>
                <a:cs typeface="Trebuchet MS"/>
              </a:defRPr>
            </a:lvl2pPr>
            <a:lvl3pPr marL="1143000" indent="-228600">
              <a:buSzPct val="100000"/>
              <a:buFontTx/>
              <a:buBlip>
                <a:blip r:embed="rId3"/>
              </a:buBlip>
              <a:defRPr sz="1800">
                <a:solidFill>
                  <a:schemeClr val="tx1"/>
                </a:solidFill>
                <a:latin typeface="Trebuchet MS"/>
                <a:cs typeface="Trebuchet MS"/>
              </a:defRPr>
            </a:lvl3pPr>
            <a:lvl4pPr marL="1600200" indent="-228600">
              <a:buSzPct val="100000"/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Trebuchet MS"/>
                <a:cs typeface="Trebuchet MS"/>
              </a:defRPr>
            </a:lvl4pPr>
            <a:lvl5pPr marL="2057400" indent="-228600">
              <a:buSzPct val="100000"/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fi-FI" dirty="0" err="1" smtClean="0"/>
              <a:t>Text</a:t>
            </a:r>
            <a:endParaRPr lang="fi-FI" dirty="0" smtClean="0"/>
          </a:p>
          <a:p>
            <a:pPr lvl="1"/>
            <a:r>
              <a:rPr lang="fi-FI" dirty="0" err="1" smtClean="0"/>
              <a:t>Text</a:t>
            </a:r>
            <a:endParaRPr lang="fi-FI" dirty="0" smtClean="0"/>
          </a:p>
          <a:p>
            <a:pPr lvl="2"/>
            <a:r>
              <a:rPr lang="fi-FI" dirty="0" err="1" smtClean="0"/>
              <a:t>Text</a:t>
            </a:r>
            <a:endParaRPr lang="fi-FI" dirty="0" smtClean="0"/>
          </a:p>
          <a:p>
            <a:pPr lvl="3"/>
            <a:r>
              <a:rPr lang="fi-FI" dirty="0" err="1" smtClean="0"/>
              <a:t>Text</a:t>
            </a:r>
            <a:endParaRPr lang="fi-FI" dirty="0" smtClean="0"/>
          </a:p>
          <a:p>
            <a:pPr lvl="4"/>
            <a:r>
              <a:rPr lang="fi-FI" dirty="0" err="1" smtClean="0"/>
              <a:t>Text</a:t>
            </a:r>
            <a:endParaRPr lang="en-US" dirty="0"/>
          </a:p>
        </p:txBody>
      </p:sp>
      <p:sp>
        <p:nvSpPr>
          <p:cNvPr id="14" name="Kuvan paikkamerkki 13"/>
          <p:cNvSpPr>
            <a:spLocks noGrp="1"/>
          </p:cNvSpPr>
          <p:nvPr>
            <p:ph type="pic" sz="quarter" idx="11"/>
          </p:nvPr>
        </p:nvSpPr>
        <p:spPr>
          <a:xfrm>
            <a:off x="4764413" y="1990413"/>
            <a:ext cx="3786187" cy="4284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fi-FI" dirty="0"/>
          </a:p>
        </p:txBody>
      </p:sp>
      <p:pic>
        <p:nvPicPr>
          <p:cNvPr id="9" name="Picture 8" descr="Tunnistepalkki_1920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20" y="6671605"/>
            <a:ext cx="9195694" cy="221590"/>
          </a:xfrm>
          <a:prstGeom prst="rect">
            <a:avLst/>
          </a:prstGeom>
        </p:spPr>
      </p:pic>
      <p:sp>
        <p:nvSpPr>
          <p:cNvPr id="12" name="Date Placeholder 8"/>
          <p:cNvSpPr>
            <a:spLocks noGrp="1"/>
          </p:cNvSpPr>
          <p:nvPr>
            <p:ph type="dt" sz="half" idx="2"/>
          </p:nvPr>
        </p:nvSpPr>
        <p:spPr>
          <a:xfrm>
            <a:off x="6115050" y="6671605"/>
            <a:ext cx="206017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0D9AF3-C390-43EF-96B9-45A9B106F9CC}" type="datetime1">
              <a:rPr lang="fi-FI" smtClean="0"/>
              <a:t>5.2.2017</a:t>
            </a:fld>
            <a:endParaRPr lang="fi-FI" dirty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671605"/>
            <a:ext cx="298113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Author</a:t>
            </a:r>
            <a:endParaRPr lang="fi-FI" dirty="0"/>
          </a:p>
        </p:txBody>
      </p:sp>
      <p:sp>
        <p:nvSpPr>
          <p:cNvPr id="1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201302" y="6671605"/>
            <a:ext cx="94269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31DF19E-1F93-4850-829B-808F582AEB9F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981138" y="6644040"/>
            <a:ext cx="3107838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i-FI" sz="1200" dirty="0" smtClean="0">
                <a:solidFill>
                  <a:schemeClr val="bg1"/>
                </a:solidFill>
              </a:rPr>
              <a:t>www.laurea.fi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20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_pysty_en_slogan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532" y="265726"/>
            <a:ext cx="772284" cy="867271"/>
          </a:xfrm>
          <a:prstGeom prst="rect">
            <a:avLst/>
          </a:prstGeom>
        </p:spPr>
      </p:pic>
      <p:pic>
        <p:nvPicPr>
          <p:cNvPr id="6" name="Picture 5" descr="Tunnistepalkki_1920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20" y="6671605"/>
            <a:ext cx="9195694" cy="221590"/>
          </a:xfrm>
          <a:prstGeom prst="rect">
            <a:avLst/>
          </a:prstGeom>
        </p:spPr>
      </p:pic>
      <p:sp>
        <p:nvSpPr>
          <p:cNvPr id="7" name="Date Placeholder 8"/>
          <p:cNvSpPr>
            <a:spLocks noGrp="1"/>
          </p:cNvSpPr>
          <p:nvPr>
            <p:ph type="dt" sz="half" idx="2"/>
          </p:nvPr>
        </p:nvSpPr>
        <p:spPr>
          <a:xfrm>
            <a:off x="6115050" y="6671605"/>
            <a:ext cx="206017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6BF77BD-DA9A-451D-A179-A3A47118297C}" type="datetime1">
              <a:rPr lang="fi-FI" smtClean="0"/>
              <a:t>5.2.2017</a:t>
            </a:fld>
            <a:endParaRPr lang="fi-FI" dirty="0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671605"/>
            <a:ext cx="298113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Author</a:t>
            </a:r>
            <a:endParaRPr lang="fi-FI" dirty="0"/>
          </a:p>
        </p:txBody>
      </p:sp>
      <p:sp>
        <p:nvSpPr>
          <p:cNvPr id="13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201302" y="6671605"/>
            <a:ext cx="94269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31DF19E-1F93-4850-829B-808F582AEB9F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1138" y="6644040"/>
            <a:ext cx="3107838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i-FI" sz="1200" dirty="0" smtClean="0">
                <a:solidFill>
                  <a:schemeClr val="bg1"/>
                </a:solidFill>
              </a:rPr>
              <a:t>www.laurea.fi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985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unnistepalkki_1920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20" y="6671605"/>
            <a:ext cx="9195694" cy="221590"/>
          </a:xfrm>
          <a:prstGeom prst="rect">
            <a:avLst/>
          </a:prstGeom>
        </p:spPr>
      </p:pic>
      <p:sp>
        <p:nvSpPr>
          <p:cNvPr id="3" name="Date Placeholder 8"/>
          <p:cNvSpPr>
            <a:spLocks noGrp="1"/>
          </p:cNvSpPr>
          <p:nvPr>
            <p:ph type="dt" sz="half" idx="2"/>
          </p:nvPr>
        </p:nvSpPr>
        <p:spPr>
          <a:xfrm>
            <a:off x="6115050" y="6671605"/>
            <a:ext cx="206017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A970C6D-7C7F-4C22-A362-E89A335A8F09}" type="datetime1">
              <a:rPr lang="fi-FI" smtClean="0"/>
              <a:t>5.2.2017</a:t>
            </a:fld>
            <a:endParaRPr lang="fi-FI" dirty="0"/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201302" y="6671605"/>
            <a:ext cx="94269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31DF19E-1F93-4850-829B-808F582AEB9F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981138" y="6644040"/>
            <a:ext cx="3107838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i-FI" sz="1200" dirty="0" smtClean="0">
                <a:solidFill>
                  <a:schemeClr val="bg1"/>
                </a:solidFill>
              </a:rPr>
              <a:t>www.laurea.fi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12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5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Trebuchet MS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80782" y="3657797"/>
            <a:ext cx="6400800" cy="550061"/>
          </a:xfrm>
        </p:spPr>
        <p:txBody>
          <a:bodyPr>
            <a:noAutofit/>
          </a:bodyPr>
          <a:lstStyle/>
          <a:p>
            <a:r>
              <a:rPr lang="en-US" sz="3200" dirty="0" smtClean="0"/>
              <a:t>1/2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2170132"/>
            <a:ext cx="7772400" cy="1077913"/>
          </a:xfrm>
        </p:spPr>
        <p:txBody>
          <a:bodyPr>
            <a:normAutofit fontScale="85000" lnSpcReduction="20000"/>
          </a:bodyPr>
          <a:lstStyle/>
          <a:p>
            <a:r>
              <a:rPr lang="fi-FI" dirty="0" smtClean="0"/>
              <a:t>Programming </a:t>
            </a:r>
            <a:r>
              <a:rPr lang="fi-FI" dirty="0" err="1" smtClean="0"/>
              <a:t>Graphical</a:t>
            </a:r>
            <a:r>
              <a:rPr lang="fi-FI" dirty="0" smtClean="0"/>
              <a:t> User </a:t>
            </a:r>
            <a:r>
              <a:rPr lang="fi-FI" dirty="0" err="1" smtClean="0"/>
              <a:t>Interfaces</a:t>
            </a:r>
            <a:r>
              <a:rPr lang="fi-FI" dirty="0" smtClean="0"/>
              <a:t> (GUI) </a:t>
            </a:r>
            <a:r>
              <a:rPr lang="fi-FI" dirty="0" err="1" smtClean="0"/>
              <a:t>with</a:t>
            </a:r>
            <a:r>
              <a:rPr lang="fi-FI" dirty="0" smtClean="0"/>
              <a:t> Java</a:t>
            </a:r>
            <a:endParaRPr lang="en-US" dirty="0"/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1480782" y="5780624"/>
            <a:ext cx="6400800" cy="5500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003464"/>
                </a:solidFill>
                <a:latin typeface="Trebuchet MS"/>
                <a:ea typeface="+mn-ea"/>
                <a:cs typeface="Trebuchet M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400" dirty="0" smtClean="0"/>
              <a:t>Antonius Camara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0102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57" y="148885"/>
            <a:ext cx="7990765" cy="90252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Container with no Layout Manager (Absolute Positioning)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53" y="1052973"/>
            <a:ext cx="2867025" cy="2152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051" y="4588207"/>
            <a:ext cx="6724650" cy="12573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364174" y="2961564"/>
            <a:ext cx="1303360" cy="140572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64175" y="1052973"/>
            <a:ext cx="32140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Original dialog as designed by the programmer. The programmer manually coded the position of the UI elements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015854" y="3117016"/>
            <a:ext cx="321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Resized screen: The UI elements remain in their original positions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7644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57" y="148885"/>
            <a:ext cx="7990765" cy="4925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Container with a Layout Manager (Flow Layout)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81787" y="2614211"/>
            <a:ext cx="1415952" cy="167118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81786" y="975950"/>
            <a:ext cx="40602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Container with </a:t>
            </a:r>
            <a:r>
              <a:rPr lang="en-US" sz="1000" dirty="0" err="1" smtClean="0"/>
              <a:t>FlowLayout</a:t>
            </a:r>
            <a:r>
              <a:rPr lang="en-US" sz="1000" dirty="0" smtClean="0"/>
              <a:t>. In this example, elements are Left aligned. The Flow Layout tries to position all elements in a single row if the container size allows so.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072383" y="3459481"/>
            <a:ext cx="21693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Resized screen: The UI elements are automatically repositioned by the Layout Manager</a:t>
            </a:r>
            <a:endParaRPr lang="en-US" sz="1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21" y="912651"/>
            <a:ext cx="2019743" cy="21849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426" y="1656947"/>
            <a:ext cx="2654882" cy="2134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628" y="4444247"/>
            <a:ext cx="6086475" cy="7715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97645" y="5373301"/>
            <a:ext cx="54001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As you see, the resizing does not have an ideal outcome. You will need to further design the UI so it works better. For example, the Username and Password field </a:t>
            </a:r>
            <a:r>
              <a:rPr lang="en-US" sz="1000" dirty="0"/>
              <a:t>c</a:t>
            </a:r>
            <a:r>
              <a:rPr lang="en-US" sz="1000" dirty="0" smtClean="0"/>
              <a:t>ould </a:t>
            </a:r>
            <a:r>
              <a:rPr lang="en-US" sz="1000" dirty="0" smtClean="0"/>
              <a:t>start in a second row. To be able to optimally design the layout of your interface you may need to use sub-containers under the root container and assign different layout managers for different containers. Properly designing a user interface with Layout Managers is *outside* the scope of this course. In this course it is enough you understand the purpose of Layout Managers.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666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188" y="230772"/>
            <a:ext cx="6999956" cy="615389"/>
          </a:xfrm>
        </p:spPr>
        <p:txBody>
          <a:bodyPr/>
          <a:lstStyle/>
          <a:p>
            <a:r>
              <a:rPr lang="en-US" dirty="0" smtClean="0"/>
              <a:t>Coding the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188" y="991595"/>
            <a:ext cx="8031708" cy="5259080"/>
          </a:xfrm>
        </p:spPr>
        <p:txBody>
          <a:bodyPr/>
          <a:lstStyle/>
          <a:p>
            <a:r>
              <a:rPr lang="en-US" dirty="0" smtClean="0"/>
              <a:t>Using the methods available by the Container Classes and Component Classes</a:t>
            </a:r>
          </a:p>
          <a:p>
            <a:r>
              <a:rPr lang="en-US" dirty="0" smtClean="0"/>
              <a:t>In Eclipse, you can use the </a:t>
            </a:r>
            <a:r>
              <a:rPr lang="en-US" dirty="0" err="1" smtClean="0"/>
              <a:t>WindowBuilder</a:t>
            </a:r>
            <a:r>
              <a:rPr lang="en-US" dirty="0" smtClean="0"/>
              <a:t> plugin to help you designing (</a:t>
            </a:r>
            <a:r>
              <a:rPr lang="en-US" dirty="0" err="1" smtClean="0"/>
              <a:t>i.e</a:t>
            </a:r>
            <a:r>
              <a:rPr lang="en-US" dirty="0" smtClean="0"/>
              <a:t> “drawing”) the layout</a:t>
            </a:r>
          </a:p>
          <a:p>
            <a:pPr lvl="1"/>
            <a:r>
              <a:rPr lang="en-US" dirty="0" smtClean="0"/>
              <a:t>Drag-and-Drop, WYSIWYG designer </a:t>
            </a:r>
          </a:p>
          <a:p>
            <a:pPr lvl="1"/>
            <a:r>
              <a:rPr lang="en-US" dirty="0" err="1" smtClean="0"/>
              <a:t>WindowBuilder</a:t>
            </a:r>
            <a:r>
              <a:rPr lang="en-US" dirty="0" smtClean="0"/>
              <a:t> </a:t>
            </a:r>
            <a:r>
              <a:rPr lang="en-US" dirty="0" smtClean="0"/>
              <a:t>automatically generates the code</a:t>
            </a:r>
          </a:p>
          <a:p>
            <a:pPr lvl="1"/>
            <a:r>
              <a:rPr lang="en-US" dirty="0" smtClean="0"/>
              <a:t>You will still need to “tweak” the code so it fits well to the overall architecture and standards of your code. Ex:</a:t>
            </a:r>
          </a:p>
          <a:p>
            <a:pPr lvl="2"/>
            <a:r>
              <a:rPr lang="en-US" dirty="0" smtClean="0"/>
              <a:t>Renaming components’ variable names</a:t>
            </a:r>
          </a:p>
          <a:p>
            <a:pPr lvl="2"/>
            <a:r>
              <a:rPr lang="en-US" dirty="0" smtClean="0"/>
              <a:t>Re-defining the scope of the variables generated by </a:t>
            </a:r>
            <a:r>
              <a:rPr lang="en-US" dirty="0" err="1" smtClean="0"/>
              <a:t>WindowBuilder</a:t>
            </a:r>
            <a:endParaRPr lang="en-US" dirty="0" smtClean="0"/>
          </a:p>
          <a:p>
            <a:pPr lvl="3"/>
            <a:r>
              <a:rPr lang="en-US" dirty="0" smtClean="0"/>
              <a:t>Local variables vs. Instance Variables vs. Class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87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188" y="121589"/>
            <a:ext cx="6999956" cy="902524"/>
          </a:xfrm>
        </p:spPr>
        <p:txBody>
          <a:bodyPr/>
          <a:lstStyle/>
          <a:p>
            <a:r>
              <a:rPr lang="en-US" dirty="0" smtClean="0"/>
              <a:t>Code example: MyFirstGUI.java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88" y="1358390"/>
            <a:ext cx="8803029" cy="4141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027" y="4742371"/>
            <a:ext cx="33337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4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40" y="95535"/>
            <a:ext cx="6999956" cy="50620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Using Eclipse with </a:t>
            </a:r>
            <a:r>
              <a:rPr lang="en-US" sz="2400" dirty="0" err="1" smtClean="0"/>
              <a:t>WindowBuilder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637" y="1255594"/>
            <a:ext cx="7250521" cy="507536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853222" y="2594521"/>
            <a:ext cx="1043817" cy="6295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1540" y="2348300"/>
            <a:ext cx="904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Java project</a:t>
            </a:r>
            <a:endParaRPr lang="en-US" sz="1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15955" y="3166969"/>
            <a:ext cx="1013096" cy="35415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9002" y="2926652"/>
            <a:ext cx="1117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Default package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69002" y="3479134"/>
            <a:ext cx="946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Main Class of your app</a:t>
            </a:r>
            <a:endParaRPr lang="en-US" sz="1000" dirty="0"/>
          </a:p>
        </p:txBody>
      </p:sp>
      <p:cxnSp>
        <p:nvCxnSpPr>
          <p:cNvPr id="17" name="Straight Arrow Connector 16"/>
          <p:cNvCxnSpPr>
            <a:stCxn id="14" idx="3"/>
          </p:cNvCxnSpPr>
          <p:nvPr/>
        </p:nvCxnSpPr>
        <p:spPr>
          <a:xfrm flipV="1">
            <a:off x="1115955" y="3630304"/>
            <a:ext cx="1135926" cy="4888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09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89" y="1171462"/>
            <a:ext cx="7634373" cy="517017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1540" y="95535"/>
            <a:ext cx="6999956" cy="506207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Open your java file (MyFirstGUI.java) with </a:t>
            </a:r>
            <a:r>
              <a:rPr lang="en-US" sz="2400" dirty="0" err="1" smtClean="0"/>
              <a:t>WindowBuilder</a:t>
            </a:r>
            <a:r>
              <a:rPr lang="en-US" sz="2400" dirty="0" smtClean="0"/>
              <a:t> editor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264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1540" y="95535"/>
            <a:ext cx="6999956" cy="50620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Switch between source and design view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34" y="779163"/>
            <a:ext cx="7385226" cy="516965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060773" y="5145206"/>
            <a:ext cx="727084" cy="108901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1" y="6234217"/>
            <a:ext cx="1213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Source View</a:t>
            </a:r>
            <a:endParaRPr lang="en-US" sz="1400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391429" y="5145206"/>
            <a:ext cx="306993" cy="106582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91996" y="6213912"/>
            <a:ext cx="1188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Design View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1340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42" y="1044135"/>
            <a:ext cx="6941166" cy="466666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1540" y="95535"/>
            <a:ext cx="2046154" cy="50620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Design view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060773" y="4531057"/>
            <a:ext cx="727084" cy="170316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1" y="6234217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Element Properties</a:t>
            </a:r>
            <a:endParaRPr lang="en-US" sz="1400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240099" y="3465235"/>
            <a:ext cx="856737" cy="255342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40099" y="6016696"/>
            <a:ext cx="2333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Design canvas, drag-and-drop elements here</a:t>
            </a:r>
            <a:endParaRPr lang="en-US" sz="1400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103925" y="4722125"/>
            <a:ext cx="0" cy="129653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26509" y="6018774"/>
            <a:ext cx="1845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Pick elements from  these sections</a:t>
            </a:r>
            <a:endParaRPr lang="en-US" sz="14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711518" y="520713"/>
            <a:ext cx="392407" cy="129290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03926" y="212936"/>
            <a:ext cx="1845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Test/Preview the window by clicking on this icon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814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768"/>
            <a:ext cx="6999956" cy="902524"/>
          </a:xfrm>
        </p:spPr>
        <p:txBody>
          <a:bodyPr/>
          <a:lstStyle/>
          <a:p>
            <a:r>
              <a:rPr lang="en-US" dirty="0" smtClean="0"/>
              <a:t>Exercise - </a:t>
            </a:r>
            <a:r>
              <a:rPr lang="en-US" dirty="0" err="1" smtClean="0"/>
              <a:t>MyFirstGUI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776" y="1078171"/>
            <a:ext cx="8045355" cy="4975406"/>
          </a:xfrm>
        </p:spPr>
        <p:txBody>
          <a:bodyPr/>
          <a:lstStyle/>
          <a:p>
            <a:r>
              <a:rPr lang="en-US" dirty="0" smtClean="0"/>
              <a:t>Download MyFirstGUI.java from GitHub</a:t>
            </a:r>
          </a:p>
          <a:p>
            <a:r>
              <a:rPr lang="en-US" dirty="0" smtClean="0"/>
              <a:t>Create a project in Eclipse with the source code from MyFirstGUI.java</a:t>
            </a:r>
          </a:p>
          <a:p>
            <a:r>
              <a:rPr lang="en-US" dirty="0" smtClean="0"/>
              <a:t>Inspect the code and the user interface using </a:t>
            </a:r>
            <a:r>
              <a:rPr lang="en-US" dirty="0" err="1" smtClean="0"/>
              <a:t>WindowBuilder</a:t>
            </a:r>
            <a:endParaRPr lang="en-US" dirty="0" smtClean="0"/>
          </a:p>
          <a:p>
            <a:r>
              <a:rPr lang="en-US" dirty="0" smtClean="0"/>
              <a:t>Via </a:t>
            </a:r>
            <a:r>
              <a:rPr lang="en-US" dirty="0" err="1" smtClean="0"/>
              <a:t>WindowBuilder’s</a:t>
            </a:r>
            <a:r>
              <a:rPr lang="en-US" dirty="0" smtClean="0"/>
              <a:t> Design tool, add:</a:t>
            </a:r>
          </a:p>
          <a:p>
            <a:pPr lvl="1"/>
            <a:r>
              <a:rPr lang="en-US" dirty="0" smtClean="0"/>
              <a:t>One command button with label “Do something”</a:t>
            </a:r>
          </a:p>
          <a:p>
            <a:pPr lvl="1"/>
            <a:r>
              <a:rPr lang="en-US" dirty="0" smtClean="0"/>
              <a:t>One check box with label “Select me”</a:t>
            </a:r>
          </a:p>
          <a:p>
            <a:r>
              <a:rPr lang="en-US" dirty="0" smtClean="0"/>
              <a:t>Inspect the code to see the lines that were automatically added </a:t>
            </a:r>
            <a:r>
              <a:rPr lang="en-US" dirty="0"/>
              <a:t>b</a:t>
            </a:r>
            <a:r>
              <a:rPr lang="en-US" dirty="0" smtClean="0"/>
              <a:t>y </a:t>
            </a:r>
            <a:r>
              <a:rPr lang="en-US" dirty="0" err="1" smtClean="0"/>
              <a:t>WindowBuilder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Run MyFirstGUI.java as a java application to see how the window looks and behave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63821" y="5862508"/>
            <a:ext cx="3021976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Nothing happens when you click on “Do something”, why?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0602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256"/>
            <a:ext cx="6999956" cy="623058"/>
          </a:xfrm>
        </p:spPr>
        <p:txBody>
          <a:bodyPr/>
          <a:lstStyle/>
          <a:p>
            <a:r>
              <a:rPr lang="en-US" dirty="0" smtClean="0"/>
              <a:t>Exercise - </a:t>
            </a:r>
            <a:r>
              <a:rPr lang="en-US" dirty="0" err="1" smtClean="0"/>
              <a:t>MyFirstGUI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10" y="2401796"/>
            <a:ext cx="3333750" cy="15144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957178" y="3159034"/>
            <a:ext cx="762868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50231" y="4074491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Before</a:t>
            </a:r>
            <a:endParaRPr lang="en-US" sz="1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505" y="2401796"/>
            <a:ext cx="3333750" cy="1514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85244" y="406514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After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9361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35" y="176181"/>
            <a:ext cx="6999956" cy="629037"/>
          </a:xfrm>
        </p:spPr>
        <p:txBody>
          <a:bodyPr/>
          <a:lstStyle/>
          <a:p>
            <a:r>
              <a:rPr lang="en-US" dirty="0" smtClean="0"/>
              <a:t>GUI Libraries or toolkits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5" y="800526"/>
            <a:ext cx="8031708" cy="5463797"/>
          </a:xfrm>
        </p:spPr>
        <p:txBody>
          <a:bodyPr/>
          <a:lstStyle/>
          <a:p>
            <a:r>
              <a:rPr lang="en-US" dirty="0" smtClean="0"/>
              <a:t>Ready set of Classes representing graphical elements and their behavior</a:t>
            </a:r>
          </a:p>
          <a:p>
            <a:pPr lvl="1"/>
            <a:r>
              <a:rPr lang="en-US" dirty="0" smtClean="0"/>
              <a:t>Screens, Windows, Panels, Dialogs</a:t>
            </a:r>
          </a:p>
          <a:p>
            <a:pPr lvl="1"/>
            <a:r>
              <a:rPr lang="en-US" dirty="0" smtClean="0"/>
              <a:t>UI components (widgets) : Text boxes, Labels, Check boxes, Command buttons, Tables, Scroll boxes, </a:t>
            </a:r>
            <a:r>
              <a:rPr lang="en-US" dirty="0" err="1" smtClean="0"/>
              <a:t>etc</a:t>
            </a:r>
            <a:r>
              <a:rPr lang="en-US" dirty="0" smtClean="0"/>
              <a:t>… </a:t>
            </a:r>
          </a:p>
          <a:p>
            <a:r>
              <a:rPr lang="en-US" dirty="0" smtClean="0"/>
              <a:t>There are many GUI libraries available in Java</a:t>
            </a:r>
          </a:p>
          <a:p>
            <a:pPr lvl="1"/>
            <a:r>
              <a:rPr lang="en-US" dirty="0" smtClean="0"/>
              <a:t>Abstract Window Toolkit (</a:t>
            </a:r>
            <a:r>
              <a:rPr lang="en-US" b="1" dirty="0" smtClean="0"/>
              <a:t>AWT</a:t>
            </a:r>
            <a:r>
              <a:rPr lang="en-US" dirty="0" smtClean="0"/>
              <a:t>): early library</a:t>
            </a:r>
          </a:p>
          <a:p>
            <a:pPr lvl="1"/>
            <a:r>
              <a:rPr lang="en-US" b="1" dirty="0" smtClean="0"/>
              <a:t>Swing</a:t>
            </a:r>
            <a:r>
              <a:rPr lang="en-US" dirty="0" smtClean="0"/>
              <a:t>: Improvements over AWT, most commonly used</a:t>
            </a:r>
          </a:p>
          <a:p>
            <a:pPr lvl="1"/>
            <a:r>
              <a:rPr lang="en-US" dirty="0" smtClean="0"/>
              <a:t>Standard Window Toolkit (</a:t>
            </a:r>
            <a:r>
              <a:rPr lang="en-US" b="1" dirty="0" smtClean="0"/>
              <a:t>SWT</a:t>
            </a:r>
            <a:r>
              <a:rPr lang="en-US" dirty="0" smtClean="0"/>
              <a:t>): IBM version of AWT</a:t>
            </a:r>
          </a:p>
          <a:p>
            <a:pPr lvl="1"/>
            <a:r>
              <a:rPr lang="en-US" b="1" dirty="0" smtClean="0"/>
              <a:t>JavaFX</a:t>
            </a:r>
            <a:r>
              <a:rPr lang="en-US" dirty="0" smtClean="0"/>
              <a:t>: newer, targeting </a:t>
            </a:r>
            <a:r>
              <a:rPr lang="en-US" dirty="0"/>
              <a:t>r</a:t>
            </a:r>
            <a:r>
              <a:rPr lang="en-US" dirty="0" smtClean="0"/>
              <a:t>ich Internet apps and mobile apps. Not yet succeeding in replacing Swing. Competing with HTML/CSS frameworks in the web/mobile </a:t>
            </a:r>
            <a:r>
              <a:rPr lang="en-US" dirty="0" smtClean="0"/>
              <a:t>scene</a:t>
            </a:r>
            <a:endParaRPr lang="en-US" dirty="0" smtClean="0"/>
          </a:p>
          <a:p>
            <a:pPr lvl="1"/>
            <a:r>
              <a:rPr lang="en-US" dirty="0" smtClean="0"/>
              <a:t>Other toolkits: Specific purposes, 3</a:t>
            </a:r>
            <a:r>
              <a:rPr lang="en-US" baseline="30000" dirty="0" smtClean="0"/>
              <a:t>rd</a:t>
            </a:r>
            <a:r>
              <a:rPr lang="en-US" dirty="0" smtClean="0"/>
              <a:t> parties, commercial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0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460"/>
            <a:ext cx="6999956" cy="642685"/>
          </a:xfrm>
        </p:spPr>
        <p:txBody>
          <a:bodyPr/>
          <a:lstStyle/>
          <a:p>
            <a:r>
              <a:rPr lang="en-US" dirty="0" smtClean="0"/>
              <a:t>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35" y="667496"/>
            <a:ext cx="8629470" cy="5951667"/>
          </a:xfrm>
        </p:spPr>
        <p:txBody>
          <a:bodyPr/>
          <a:lstStyle/>
          <a:p>
            <a:r>
              <a:rPr lang="en-US" sz="2000" dirty="0" smtClean="0"/>
              <a:t>Event: An action taken by a user when interacting with the UI.</a:t>
            </a:r>
          </a:p>
          <a:p>
            <a:pPr lvl="1"/>
            <a:r>
              <a:rPr lang="en-US" sz="2000" dirty="0" smtClean="0"/>
              <a:t>Clicking on a command button</a:t>
            </a:r>
            <a:endParaRPr lang="en-US" sz="2000" dirty="0"/>
          </a:p>
          <a:p>
            <a:pPr lvl="1"/>
            <a:r>
              <a:rPr lang="en-US" sz="2000" dirty="0" smtClean="0"/>
              <a:t>Entering text in a text box</a:t>
            </a:r>
          </a:p>
          <a:p>
            <a:pPr lvl="1"/>
            <a:r>
              <a:rPr lang="en-US" sz="2000" dirty="0" smtClean="0"/>
              <a:t>Moving the mouse over a UI component</a:t>
            </a:r>
          </a:p>
          <a:p>
            <a:r>
              <a:rPr lang="en-US" sz="2000" dirty="0" smtClean="0"/>
              <a:t>Applications interact with the user by reacting to these events</a:t>
            </a:r>
          </a:p>
          <a:p>
            <a:pPr lvl="1"/>
            <a:r>
              <a:rPr lang="en-US" sz="2000" dirty="0" smtClean="0"/>
              <a:t>An application should contain methods called “Event Listeners” or “Event Handlers” to react to events and process them</a:t>
            </a:r>
          </a:p>
          <a:p>
            <a:pPr lvl="1"/>
            <a:r>
              <a:rPr lang="en-US" sz="2000" dirty="0" smtClean="0"/>
              <a:t>Some event listeners are readily coded (built in) in a Swing component. Ex: Typing text in a text box</a:t>
            </a:r>
          </a:p>
          <a:p>
            <a:pPr lvl="1"/>
            <a:r>
              <a:rPr lang="en-US" sz="2000" dirty="0" smtClean="0"/>
              <a:t>For some other events you will need to code the event listener. Ex: Do some action when the user clicks a command button</a:t>
            </a:r>
          </a:p>
          <a:p>
            <a:r>
              <a:rPr lang="en-US" sz="2000" dirty="0" smtClean="0"/>
              <a:t>To learn how to code an event listener you will need to refer to a book that explains the coding process in detail, with examples. Ex:</a:t>
            </a:r>
          </a:p>
          <a:p>
            <a:pPr lvl="1"/>
            <a:r>
              <a:rPr lang="en-US" sz="2000" dirty="0"/>
              <a:t>Beginning Java Programming: The Object-Oriented Approach, </a:t>
            </a:r>
            <a:r>
              <a:rPr lang="en-US" sz="2000" dirty="0" err="1"/>
              <a:t>Baesens</a:t>
            </a:r>
            <a:r>
              <a:rPr lang="en-US" sz="2000" dirty="0"/>
              <a:t> Bart, Wiley, 2015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Beginning </a:t>
            </a:r>
            <a:r>
              <a:rPr lang="en-US" sz="2000" dirty="0"/>
              <a:t>Java 8 APIs, Extensions and Libraries, </a:t>
            </a:r>
            <a:r>
              <a:rPr lang="en-US" sz="2000" dirty="0" err="1"/>
              <a:t>Kishori</a:t>
            </a:r>
            <a:r>
              <a:rPr lang="en-US" sz="2000" dirty="0"/>
              <a:t> Sharan, </a:t>
            </a:r>
            <a:r>
              <a:rPr lang="en-US" sz="2000" dirty="0" err="1"/>
              <a:t>Apress</a:t>
            </a:r>
            <a:r>
              <a:rPr lang="en-US" sz="2000" dirty="0"/>
              <a:t> 2014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4995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529851" cy="6290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Example: Reacting to a command button (MyFirstEvent.java)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2" y="843129"/>
            <a:ext cx="7088153" cy="459853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4326340" y="1926911"/>
            <a:ext cx="2254954" cy="67981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81294" y="1665301"/>
            <a:ext cx="2467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 coded this Class to handle the “</a:t>
            </a:r>
            <a:r>
              <a:rPr lang="en-US" sz="1400" b="1" dirty="0" err="1" smtClean="0"/>
              <a:t>ActionEvent</a:t>
            </a:r>
            <a:r>
              <a:rPr lang="en-US" sz="1400" b="1" dirty="0" smtClean="0"/>
              <a:t>” generated by the command button</a:t>
            </a:r>
            <a:endParaRPr lang="en-US" sz="1400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326340" y="3142396"/>
            <a:ext cx="2254954" cy="29918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81294" y="3142396"/>
            <a:ext cx="2467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The class should contain the method “</a:t>
            </a:r>
            <a:r>
              <a:rPr lang="en-US" sz="1400" b="1" dirty="0" err="1" smtClean="0"/>
              <a:t>actionPeformed</a:t>
            </a:r>
            <a:r>
              <a:rPr lang="en-US" sz="1400" b="1" dirty="0" smtClean="0"/>
              <a:t>” to process the </a:t>
            </a:r>
            <a:r>
              <a:rPr lang="en-US" sz="1400" b="1" dirty="0" err="1" smtClean="0"/>
              <a:t>ActionEvent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13894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529851" cy="6290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Example: Reacting to a command button (MyFirstEvent.java)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69" y="447344"/>
            <a:ext cx="7088153" cy="45985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001" y="2345637"/>
            <a:ext cx="5543550" cy="4295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2497540" y="5588729"/>
            <a:ext cx="545911" cy="26616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2489" y="5111675"/>
            <a:ext cx="26353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Here, you create a </a:t>
            </a:r>
            <a:r>
              <a:rPr lang="en-US" sz="1400" b="1" dirty="0" err="1" smtClean="0"/>
              <a:t>MyEventHandler</a:t>
            </a:r>
            <a:r>
              <a:rPr lang="en-US" sz="1400" b="1" dirty="0" smtClean="0"/>
              <a:t> object (</a:t>
            </a:r>
            <a:r>
              <a:rPr lang="en-US" sz="1400" b="1" dirty="0" err="1" smtClean="0"/>
              <a:t>commandHandler</a:t>
            </a:r>
            <a:r>
              <a:rPr lang="en-US" sz="1400" b="1" dirty="0" smtClean="0"/>
              <a:t>) and register it as an </a:t>
            </a:r>
            <a:r>
              <a:rPr lang="en-US" sz="1400" b="1" dirty="0" err="1" smtClean="0"/>
              <a:t>ActionListener</a:t>
            </a:r>
            <a:r>
              <a:rPr lang="en-US" sz="1400" b="1" dirty="0" smtClean="0"/>
              <a:t> for each button you want to react to 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06325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04" y="107942"/>
            <a:ext cx="6999956" cy="6153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Explaining with a programming jargon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948" y="1117599"/>
            <a:ext cx="86117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action type </a:t>
            </a:r>
            <a:r>
              <a:rPr lang="en-US" sz="1600" b="1" dirty="0" err="1" smtClean="0">
                <a:solidFill>
                  <a:srgbClr val="FF0000"/>
                </a:solidFill>
              </a:rPr>
              <a:t>ActionEvent</a:t>
            </a:r>
            <a:r>
              <a:rPr lang="en-US" sz="1600" dirty="0" smtClean="0"/>
              <a:t> is fired when you click on a </a:t>
            </a:r>
            <a:r>
              <a:rPr lang="en-US" sz="1600" dirty="0" err="1" smtClean="0"/>
              <a:t>JButton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Your application should implement a Class of type </a:t>
            </a:r>
            <a:r>
              <a:rPr lang="en-US" sz="1600" b="1" dirty="0" err="1" smtClean="0">
                <a:solidFill>
                  <a:srgbClr val="FF0000"/>
                </a:solidFill>
              </a:rPr>
              <a:t>ActionListener</a:t>
            </a:r>
            <a:r>
              <a:rPr lang="en-US" sz="1600" dirty="0" smtClean="0"/>
              <a:t> to handle the event.</a:t>
            </a:r>
          </a:p>
          <a:p>
            <a:r>
              <a:rPr lang="en-US" sz="1600" dirty="0" smtClean="0"/>
              <a:t>In this Class you should define a method called </a:t>
            </a:r>
            <a:r>
              <a:rPr lang="en-US" sz="1600" b="1" dirty="0" err="1" smtClean="0">
                <a:solidFill>
                  <a:srgbClr val="FF0000"/>
                </a:solidFill>
              </a:rPr>
              <a:t>actionPerformed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to process the event.</a:t>
            </a:r>
          </a:p>
          <a:p>
            <a:r>
              <a:rPr lang="en-US" sz="1600" dirty="0" smtClean="0"/>
              <a:t>The component that generates the event has a method called </a:t>
            </a:r>
            <a:r>
              <a:rPr lang="en-US" sz="1600" b="1" dirty="0" err="1" smtClean="0">
                <a:solidFill>
                  <a:srgbClr val="FF0000"/>
                </a:solidFill>
              </a:rPr>
              <a:t>addActionListener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that you should call to register your event handler for that object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48" y="2944488"/>
            <a:ext cx="6897611" cy="18419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3585" y="5439602"/>
            <a:ext cx="6284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btnYes</a:t>
            </a:r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.addActionListener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commandHandler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23125" y="4786441"/>
            <a:ext cx="0" cy="65316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887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04" y="107942"/>
            <a:ext cx="6999956" cy="615389"/>
          </a:xfrm>
        </p:spPr>
        <p:txBody>
          <a:bodyPr>
            <a:normAutofit/>
          </a:bodyPr>
          <a:lstStyle/>
          <a:p>
            <a:r>
              <a:rPr lang="en-US" dirty="0" smtClean="0"/>
              <a:t>Some other event types in Swing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31051" y="825628"/>
            <a:ext cx="6897611" cy="4273431"/>
            <a:chOff x="231051" y="1057644"/>
            <a:chExt cx="6897611" cy="427343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051" y="1057644"/>
              <a:ext cx="6884909" cy="45731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051" y="1547434"/>
              <a:ext cx="6859503" cy="133382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051" y="2853966"/>
              <a:ext cx="6897611" cy="113057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1051" y="3984544"/>
              <a:ext cx="6897611" cy="1346531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176459" y="5126024"/>
            <a:ext cx="5775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Source: </a:t>
            </a:r>
            <a:r>
              <a:rPr lang="en-US" sz="1000" dirty="0"/>
              <a:t>Beginning Java Programming: The Object-Oriented Approach, </a:t>
            </a:r>
            <a:r>
              <a:rPr lang="en-US" sz="1000" dirty="0" err="1"/>
              <a:t>Baesens</a:t>
            </a:r>
            <a:r>
              <a:rPr lang="en-US" sz="1000" dirty="0"/>
              <a:t> Bart, Wiley, 2015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28859" y="5480635"/>
            <a:ext cx="72416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For a complete list check:</a:t>
            </a:r>
          </a:p>
          <a:p>
            <a:r>
              <a:rPr lang="en-US" sz="1400" dirty="0" smtClean="0"/>
              <a:t>Beginning </a:t>
            </a:r>
            <a:r>
              <a:rPr lang="en-US" sz="1400" dirty="0"/>
              <a:t>Java Programming: The Object-Oriented Approach, </a:t>
            </a:r>
            <a:r>
              <a:rPr lang="en-US" sz="1400" dirty="0" err="1"/>
              <a:t>Baesens</a:t>
            </a:r>
            <a:r>
              <a:rPr lang="en-US" sz="1400" dirty="0"/>
              <a:t> Bart, Wiley, </a:t>
            </a:r>
            <a:r>
              <a:rPr lang="en-US" sz="1400" dirty="0" smtClean="0"/>
              <a:t>2015</a:t>
            </a:r>
          </a:p>
          <a:p>
            <a:r>
              <a:rPr lang="en-US" sz="1400" dirty="0" smtClean="0"/>
              <a:t>Chapter: Understanding </a:t>
            </a:r>
            <a:r>
              <a:rPr lang="en-US" sz="1400" dirty="0" err="1" smtClean="0"/>
              <a:t>Eevents</a:t>
            </a:r>
            <a:endParaRPr lang="en-US" sz="1400" dirty="0"/>
          </a:p>
          <a:p>
            <a:r>
              <a:rPr lang="en-US" sz="1400" dirty="0" smtClean="0"/>
              <a:t>Section: Event Listeners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40810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1836"/>
            <a:ext cx="6999956" cy="902524"/>
          </a:xfrm>
        </p:spPr>
        <p:txBody>
          <a:bodyPr/>
          <a:lstStyle/>
          <a:p>
            <a:r>
              <a:rPr lang="en-US" dirty="0" smtClean="0"/>
              <a:t>Exercise: </a:t>
            </a:r>
            <a:r>
              <a:rPr lang="en-US" dirty="0" err="1" smtClean="0"/>
              <a:t>MyFirstEvent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199" y="1428750"/>
            <a:ext cx="8154537" cy="4187825"/>
          </a:xfrm>
        </p:spPr>
        <p:txBody>
          <a:bodyPr/>
          <a:lstStyle/>
          <a:p>
            <a:r>
              <a:rPr lang="en-US" dirty="0" smtClean="0"/>
              <a:t>Download MyFirstEvent.java from GitHub</a:t>
            </a:r>
          </a:p>
          <a:p>
            <a:r>
              <a:rPr lang="en-US" dirty="0" smtClean="0"/>
              <a:t>Create a project in Eclipse with the source code from MyFirstEvent.java</a:t>
            </a:r>
          </a:p>
          <a:p>
            <a:r>
              <a:rPr lang="en-US" dirty="0" smtClean="0"/>
              <a:t>Inspect the code and the user interface using </a:t>
            </a:r>
            <a:r>
              <a:rPr lang="en-US" dirty="0" err="1" smtClean="0"/>
              <a:t>WindowBuilder</a:t>
            </a:r>
            <a:endParaRPr lang="en-US" dirty="0" smtClean="0"/>
          </a:p>
          <a:p>
            <a:r>
              <a:rPr lang="en-US" dirty="0" smtClean="0"/>
              <a:t>Edit the code to add a phrase you would like the application to display when you click on “Say something”</a:t>
            </a:r>
          </a:p>
          <a:p>
            <a:r>
              <a:rPr lang="en-US" dirty="0" smtClean="0"/>
              <a:t>Run MyFirstEvent.java as a java application to check the results</a:t>
            </a:r>
          </a:p>
        </p:txBody>
      </p:sp>
    </p:spTree>
    <p:extLst>
      <p:ext uri="{BB962C8B-B14F-4D97-AF65-F5344CB8AC3E}">
        <p14:creationId xmlns:p14="http://schemas.microsoft.com/office/powerpoint/2010/main" val="272258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225188" y="285363"/>
            <a:ext cx="7799696" cy="5607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Swing Containers and Controls</a:t>
            </a:r>
            <a:endParaRPr lang="en-US" dirty="0"/>
          </a:p>
        </p:txBody>
      </p:sp>
      <p:sp>
        <p:nvSpPr>
          <p:cNvPr id="5" name="Content Placeholder 7"/>
          <p:cNvSpPr>
            <a:spLocks noGrp="1"/>
          </p:cNvSpPr>
          <p:nvPr>
            <p:ph idx="1"/>
          </p:nvPr>
        </p:nvSpPr>
        <p:spPr>
          <a:xfrm>
            <a:off x="225188" y="964294"/>
            <a:ext cx="8345606" cy="5136255"/>
          </a:xfrm>
        </p:spPr>
        <p:txBody>
          <a:bodyPr/>
          <a:lstStyle/>
          <a:p>
            <a:r>
              <a:rPr lang="en-US" dirty="0" smtClean="0"/>
              <a:t>Containers and Controls are the building blocks to create the user interfaces</a:t>
            </a:r>
          </a:p>
          <a:p>
            <a:r>
              <a:rPr lang="en-US" dirty="0" smtClean="0"/>
              <a:t>Containers are used to hold components</a:t>
            </a:r>
          </a:p>
          <a:p>
            <a:pPr lvl="1"/>
            <a:r>
              <a:rPr lang="en-US" dirty="0" smtClean="0"/>
              <a:t>A ”Canvas” where you can place the UI components</a:t>
            </a:r>
          </a:p>
          <a:p>
            <a:pPr lvl="1"/>
            <a:r>
              <a:rPr lang="en-US" dirty="0" err="1" smtClean="0"/>
              <a:t>JFrame</a:t>
            </a:r>
            <a:r>
              <a:rPr lang="en-US" dirty="0" smtClean="0"/>
              <a:t>, </a:t>
            </a:r>
            <a:r>
              <a:rPr lang="en-US" dirty="0" err="1" smtClean="0"/>
              <a:t>JPanel</a:t>
            </a:r>
            <a:r>
              <a:rPr lang="en-US" dirty="0" smtClean="0"/>
              <a:t>, </a:t>
            </a:r>
            <a:r>
              <a:rPr lang="en-US" dirty="0" err="1" smtClean="0"/>
              <a:t>JWindow</a:t>
            </a:r>
            <a:r>
              <a:rPr lang="en-US" dirty="0" smtClean="0"/>
              <a:t>, </a:t>
            </a:r>
            <a:r>
              <a:rPr lang="en-US" dirty="0" err="1" smtClean="0"/>
              <a:t>JDialog</a:t>
            </a:r>
            <a:r>
              <a:rPr lang="en-US" dirty="0" smtClean="0"/>
              <a:t>, </a:t>
            </a:r>
            <a:r>
              <a:rPr lang="en-US" dirty="0" err="1" smtClean="0"/>
              <a:t>JApplet</a:t>
            </a:r>
            <a:endParaRPr lang="en-US" dirty="0" smtClean="0"/>
          </a:p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Basic GUI entities with a specific purpose</a:t>
            </a:r>
          </a:p>
          <a:p>
            <a:pPr lvl="1"/>
            <a:r>
              <a:rPr lang="en-US" dirty="0" smtClean="0"/>
              <a:t>Command buttons, text boxes, labels, check boxes,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4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32"/>
            <a:ext cx="6999956" cy="902524"/>
          </a:xfrm>
        </p:spPr>
        <p:txBody>
          <a:bodyPr/>
          <a:lstStyle/>
          <a:p>
            <a:r>
              <a:rPr lang="en-US" dirty="0" smtClean="0"/>
              <a:t>Swing components (1/2)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69" y="767694"/>
            <a:ext cx="7201668" cy="55368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669" y="6318022"/>
            <a:ext cx="61173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Picture from: </a:t>
            </a:r>
            <a:r>
              <a:rPr lang="en-US" sz="1000" dirty="0"/>
              <a:t>Beginning Java Programming: The Object-Oriented Approach, </a:t>
            </a:r>
            <a:r>
              <a:rPr lang="en-US" sz="1000" dirty="0" err="1"/>
              <a:t>Baesens</a:t>
            </a:r>
            <a:r>
              <a:rPr lang="en-US" sz="1000" dirty="0"/>
              <a:t> Bart, Wiley, 2015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2687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32"/>
            <a:ext cx="6999956" cy="902524"/>
          </a:xfrm>
        </p:spPr>
        <p:txBody>
          <a:bodyPr/>
          <a:lstStyle/>
          <a:p>
            <a:r>
              <a:rPr lang="en-US" dirty="0" smtClean="0"/>
              <a:t>Swing components (2/2)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669" y="6318022"/>
            <a:ext cx="61173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Picture from: </a:t>
            </a:r>
            <a:r>
              <a:rPr lang="en-US" sz="1000" dirty="0"/>
              <a:t>Beginning Java Programming: The Object-Oriented Approach, </a:t>
            </a:r>
            <a:r>
              <a:rPr lang="en-US" sz="1000" dirty="0" err="1"/>
              <a:t>Baesens</a:t>
            </a:r>
            <a:r>
              <a:rPr lang="en-US" sz="1000" dirty="0"/>
              <a:t> Bart, Wiley, 2015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64910"/>
            <a:ext cx="7516846" cy="40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4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74" y="112206"/>
            <a:ext cx="6999956" cy="6290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Layout </a:t>
            </a:r>
            <a:r>
              <a:rPr lang="en-US" sz="2400" dirty="0"/>
              <a:t>M</a:t>
            </a:r>
            <a:r>
              <a:rPr lang="en-US" sz="2400" dirty="0" smtClean="0"/>
              <a:t>anagers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074" y="727595"/>
            <a:ext cx="7895231" cy="5741443"/>
          </a:xfrm>
        </p:spPr>
        <p:txBody>
          <a:bodyPr/>
          <a:lstStyle/>
          <a:p>
            <a:r>
              <a:rPr lang="en-US" sz="1800" dirty="0" smtClean="0"/>
              <a:t>Classes that help us control how UI components are laid out in a container</a:t>
            </a:r>
          </a:p>
          <a:p>
            <a:r>
              <a:rPr lang="en-US" sz="1800" dirty="0" smtClean="0"/>
              <a:t>Layout managers automatically position and resize components to match different screen sizes and resolutions. Responsive UIs.</a:t>
            </a:r>
          </a:p>
          <a:p>
            <a:r>
              <a:rPr lang="en-US" sz="1800" dirty="0" smtClean="0"/>
              <a:t>When you create a Container, you specify a Layout Manager for it</a:t>
            </a:r>
          </a:p>
          <a:p>
            <a:r>
              <a:rPr lang="en-US" sz="1800" dirty="0" smtClean="0"/>
              <a:t>Swing Layout Managers:</a:t>
            </a:r>
          </a:p>
          <a:p>
            <a:pPr lvl="1"/>
            <a:r>
              <a:rPr lang="en-US" sz="1600" dirty="0" smtClean="0"/>
              <a:t>Absolute position (no Layout Manager. “NULL”)</a:t>
            </a:r>
          </a:p>
          <a:p>
            <a:pPr lvl="1"/>
            <a:r>
              <a:rPr lang="en-US" sz="1600" dirty="0" err="1" smtClean="0"/>
              <a:t>FlowLayout</a:t>
            </a:r>
            <a:r>
              <a:rPr lang="en-US" sz="1600" dirty="0" smtClean="0"/>
              <a:t>, </a:t>
            </a:r>
            <a:r>
              <a:rPr lang="en-US" sz="1600" dirty="0" err="1" smtClean="0"/>
              <a:t>BorderLayout</a:t>
            </a:r>
            <a:r>
              <a:rPr lang="en-US" sz="1600" dirty="0" smtClean="0"/>
              <a:t>, </a:t>
            </a:r>
            <a:r>
              <a:rPr lang="en-US" sz="1600" dirty="0" err="1" smtClean="0"/>
              <a:t>GridLayout</a:t>
            </a:r>
            <a:r>
              <a:rPr lang="en-US" sz="1600" dirty="0" smtClean="0"/>
              <a:t>, </a:t>
            </a:r>
            <a:r>
              <a:rPr lang="en-US" sz="1600" dirty="0" err="1" smtClean="0"/>
              <a:t>GridBagLayout</a:t>
            </a:r>
            <a:r>
              <a:rPr lang="en-US" sz="1600" dirty="0" smtClean="0"/>
              <a:t>, </a:t>
            </a:r>
            <a:r>
              <a:rPr lang="en-US" sz="1600" dirty="0" err="1" smtClean="0"/>
              <a:t>CardLayout</a:t>
            </a:r>
            <a:r>
              <a:rPr lang="en-US" sz="1600" dirty="0" smtClean="0"/>
              <a:t>, </a:t>
            </a:r>
            <a:r>
              <a:rPr lang="en-US" sz="1600" dirty="0" err="1" smtClean="0"/>
              <a:t>BoxLayout</a:t>
            </a:r>
            <a:r>
              <a:rPr lang="en-US" sz="1600" dirty="0" smtClean="0"/>
              <a:t>, </a:t>
            </a:r>
            <a:r>
              <a:rPr lang="en-US" sz="1600" dirty="0" err="1" smtClean="0"/>
              <a:t>GroupLayout</a:t>
            </a:r>
            <a:r>
              <a:rPr lang="en-US" sz="1600" dirty="0" smtClean="0"/>
              <a:t>, </a:t>
            </a:r>
            <a:r>
              <a:rPr lang="en-US" sz="1600" dirty="0" err="1" smtClean="0"/>
              <a:t>SpringLayout</a:t>
            </a:r>
            <a:endParaRPr lang="en-US" sz="1600" dirty="0" smtClean="0"/>
          </a:p>
          <a:p>
            <a:r>
              <a:rPr lang="en-US" sz="1800" dirty="0" smtClean="0"/>
              <a:t>The effectiveness and ease of use of these layout mangers may vary a lot. Depending of the needs of your application you will need to use different layout managers</a:t>
            </a:r>
          </a:p>
          <a:p>
            <a:r>
              <a:rPr lang="en-US" sz="1800" dirty="0" smtClean="0"/>
              <a:t>You may also need to create hierarchies of </a:t>
            </a:r>
            <a:r>
              <a:rPr lang="en-US" sz="1800" dirty="0" smtClean="0"/>
              <a:t>Containers </a:t>
            </a:r>
            <a:r>
              <a:rPr lang="en-US" sz="1800" dirty="0" smtClean="0"/>
              <a:t>(containers inside containers) with different Layout Managers to achieve your needs</a:t>
            </a:r>
          </a:p>
          <a:p>
            <a:r>
              <a:rPr lang="en-US" sz="1800" dirty="0" smtClean="0"/>
              <a:t>Experienced programmers can also create their own Layout Managers</a:t>
            </a:r>
          </a:p>
          <a:p>
            <a:r>
              <a:rPr lang="en-US" sz="1800" dirty="0" smtClean="0"/>
              <a:t>Designing fully functional user interfaces </a:t>
            </a:r>
            <a:r>
              <a:rPr lang="en-US" sz="1800" dirty="0"/>
              <a:t>with Layout Managers is *outside* the scope of this course. In this course it is enough you understand the </a:t>
            </a:r>
            <a:r>
              <a:rPr lang="en-US" sz="1800" dirty="0" smtClean="0"/>
              <a:t>key concepts related to Layout </a:t>
            </a:r>
            <a:r>
              <a:rPr lang="en-US" sz="1800" dirty="0"/>
              <a:t>Managers.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64789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20"/>
            <a:ext cx="6999956" cy="656332"/>
          </a:xfrm>
        </p:spPr>
        <p:txBody>
          <a:bodyPr/>
          <a:lstStyle/>
          <a:p>
            <a:r>
              <a:rPr lang="en-US" dirty="0" smtClean="0"/>
              <a:t>First steps in </a:t>
            </a:r>
            <a:r>
              <a:rPr lang="en-US" dirty="0"/>
              <a:t>b</a:t>
            </a:r>
            <a:r>
              <a:rPr lang="en-US" dirty="0" smtClean="0"/>
              <a:t>uilding a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6944"/>
            <a:ext cx="7731457" cy="418852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</a:t>
            </a:r>
            <a:r>
              <a:rPr lang="en-US" dirty="0" err="1" smtClean="0"/>
              <a:t>JFrame</a:t>
            </a:r>
            <a:endParaRPr lang="en-US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err="1" smtClean="0"/>
              <a:t>JFrame</a:t>
            </a:r>
            <a:r>
              <a:rPr lang="en-US" dirty="0" smtClean="0"/>
              <a:t> contains a default container: “Root pane”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Set some properties for the </a:t>
            </a:r>
            <a:r>
              <a:rPr lang="en-US" dirty="0" err="1" smtClean="0"/>
              <a:t>JFrame</a:t>
            </a:r>
            <a:r>
              <a:rPr lang="en-US" dirty="0" smtClean="0"/>
              <a:t> and its root container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elements to the root container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Sub-containers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UI </a:t>
            </a:r>
            <a:r>
              <a:rPr lang="en-US" dirty="0" smtClean="0"/>
              <a:t>Components</a:t>
            </a:r>
            <a:endParaRPr lang="en-US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Set properties for these elements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components to Sub-containers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7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45" y="103593"/>
            <a:ext cx="6999956" cy="457445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JFrame</a:t>
            </a:r>
            <a:r>
              <a:rPr lang="en-US" sz="2400" dirty="0" smtClean="0"/>
              <a:t> and its root Container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17947"/>
            <a:ext cx="4369758" cy="29471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4799662" y="729749"/>
            <a:ext cx="10918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91482" y="603969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JFrame</a:t>
            </a:r>
            <a:endParaRPr lang="en-US" sz="1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462818" y="1196047"/>
            <a:ext cx="129011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52928" y="1072936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Root Container</a:t>
            </a:r>
            <a:endParaRPr lang="en-US" sz="1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96" y="3878975"/>
            <a:ext cx="3048668" cy="26930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7200" y="3565072"/>
            <a:ext cx="1298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JFrame</a:t>
            </a:r>
            <a:r>
              <a:rPr lang="en-US" sz="1000" b="1" dirty="0" smtClean="0"/>
              <a:t> properties</a:t>
            </a:r>
            <a:endParaRPr lang="en-US" sz="10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066" y="3876502"/>
            <a:ext cx="3061371" cy="139734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92380" y="3597676"/>
            <a:ext cx="1435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Container properties</a:t>
            </a:r>
            <a:endParaRPr lang="en-US" sz="10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985438" y="3876502"/>
            <a:ext cx="503028" cy="32432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88466" y="3699428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Layout manager</a:t>
            </a:r>
            <a:endParaRPr lang="en-US" sz="10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6985438" y="4364195"/>
            <a:ext cx="503028" cy="21097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88466" y="4430775"/>
            <a:ext cx="1478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Swing also uses Classes from AWT.</a:t>
            </a:r>
          </a:p>
          <a:p>
            <a:r>
              <a:rPr lang="en-US" sz="1000" dirty="0" smtClean="0"/>
              <a:t>Container is an AWT Class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744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188" y="190360"/>
            <a:ext cx="6999956" cy="451085"/>
          </a:xfrm>
        </p:spPr>
        <p:txBody>
          <a:bodyPr>
            <a:noAutofit/>
          </a:bodyPr>
          <a:lstStyle/>
          <a:p>
            <a:r>
              <a:rPr lang="en-US" sz="2400" dirty="0" smtClean="0"/>
              <a:t>Placing components in a Container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367" y="1052697"/>
            <a:ext cx="3188399" cy="215953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1079537" y="1583140"/>
            <a:ext cx="1759197" cy="4022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1002" y="1963253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Labels</a:t>
            </a:r>
            <a:endParaRPr lang="en-US" sz="1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796802" y="1934123"/>
            <a:ext cx="1832598" cy="13280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6" idx="3"/>
          </p:cNvCxnSpPr>
          <p:nvPr/>
        </p:nvCxnSpPr>
        <p:spPr>
          <a:xfrm flipV="1">
            <a:off x="1400510" y="2736191"/>
            <a:ext cx="1399840" cy="4691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082051" y="1943100"/>
            <a:ext cx="1718299" cy="11852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082051" y="2146083"/>
            <a:ext cx="1718299" cy="1399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92931" y="2009352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Text boxes</a:t>
            </a:r>
            <a:endParaRPr lang="en-US" sz="10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796801" y="2181225"/>
            <a:ext cx="1899274" cy="1047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5188" y="2659990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Command button</a:t>
            </a:r>
            <a:endParaRPr lang="en-US" sz="10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3" y="3810597"/>
            <a:ext cx="3074074" cy="269306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11847" y="3504579"/>
            <a:ext cx="1242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JLabel</a:t>
            </a:r>
            <a:r>
              <a:rPr lang="en-US" sz="1000" b="1" dirty="0" smtClean="0"/>
              <a:t> properties</a:t>
            </a:r>
            <a:endParaRPr lang="en-US" sz="1000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9676" y="3810597"/>
            <a:ext cx="3048668" cy="237548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223701" y="3490872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JTextField</a:t>
            </a:r>
            <a:r>
              <a:rPr lang="en-US" sz="1000" b="1" dirty="0" smtClean="0"/>
              <a:t> properties</a:t>
            </a:r>
            <a:endParaRPr lang="en-US" sz="10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1785" y="3782087"/>
            <a:ext cx="2680287" cy="270576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328344" y="3477105"/>
            <a:ext cx="1317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JButton</a:t>
            </a:r>
            <a:r>
              <a:rPr lang="en-US" sz="1000" b="1" dirty="0" smtClean="0"/>
              <a:t> properties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93060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Laurea">
      <a:dk1>
        <a:srgbClr val="003464"/>
      </a:dk1>
      <a:lt1>
        <a:sysClr val="window" lastClr="FFFFFF"/>
      </a:lt1>
      <a:dk2>
        <a:srgbClr val="009FDA"/>
      </a:dk2>
      <a:lt2>
        <a:srgbClr val="C7B37F"/>
      </a:lt2>
      <a:accent1>
        <a:srgbClr val="D10074"/>
      </a:accent1>
      <a:accent2>
        <a:srgbClr val="E98300"/>
      </a:accent2>
      <a:accent3>
        <a:srgbClr val="6E267B"/>
      </a:accent3>
      <a:accent4>
        <a:srgbClr val="FDC82F"/>
      </a:accent4>
      <a:accent5>
        <a:srgbClr val="7AB800"/>
      </a:accent5>
      <a:accent6>
        <a:srgbClr val="A30050"/>
      </a:accent6>
      <a:hlink>
        <a:srgbClr val="009FDA"/>
      </a:hlink>
      <a:folHlink>
        <a:srgbClr val="6E267B"/>
      </a:folHlink>
    </a:clrScheme>
    <a:fontScheme name="Laurea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6219650F6A8AA34FBBC1247511C99B25" ma:contentTypeVersion="1" ma:contentTypeDescription="Luo uusi asiakirja." ma:contentTypeScope="" ma:versionID="68ec7669d8fe9c14ddde4421463962f5">
  <xsd:schema xmlns:xsd="http://www.w3.org/2001/XMLSchema" xmlns:xs="http://www.w3.org/2001/XMLSchema" xmlns:p="http://schemas.microsoft.com/office/2006/metadata/properties" xmlns:ns1="http://schemas.microsoft.com/sharepoint/v3" xmlns:ns2="221378d5-6720-4d36-bc3c-e640af19466d" targetNamespace="http://schemas.microsoft.com/office/2006/metadata/properties" ma:root="true" ma:fieldsID="7a9fb6624cd65c90da1dc805ec2381bc" ns1:_="" ns2:_="">
    <xsd:import namespace="http://schemas.microsoft.com/sharepoint/v3"/>
    <xsd:import namespace="221378d5-6720-4d36-bc3c-e640af19466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Tiedostomuoto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joituksen alkamispäivämäärä" ma:description="Ajoituksen alkamispäivämäärä on julkaisuominaisuuden luoma sivustosarake. Sillä määritetään päivämäärä ja kellonaika, jolloin vierailijat näkevät sivuston ensimmäisen kerran." ma:hidden="true" ma:internalName="PublishingStartDate">
      <xsd:simpleType>
        <xsd:restriction base="dms:Unknown"/>
      </xsd:simpleType>
    </xsd:element>
    <xsd:element name="PublishingExpirationDate" ma:index="9" nillable="true" ma:displayName="Ajoituksen päättymispäivämäärä" ma:description="Ajoituksen päättymispäivämäärä on julkaisuominaisuuden luoma sivustosarake. Sillä määritetään päivämäärä ja kellonaika, jolloin vierailijat eivät enää näe tätä sivustoa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1378d5-6720-4d36-bc3c-e640af19466d" elementFormDefault="qualified">
    <xsd:import namespace="http://schemas.microsoft.com/office/2006/documentManagement/types"/>
    <xsd:import namespace="http://schemas.microsoft.com/office/infopath/2007/PartnerControls"/>
    <xsd:element name="Tiedostomuoto" ma:index="10" ma:displayName="Tiedostomuoto" ma:default="Word" ma:format="Dropdown" ma:internalName="Tiedostomuoto">
      <xsd:simpleType>
        <xsd:restriction base="dms:Choice">
          <xsd:enumeration value="Word"/>
          <xsd:enumeration value="PowerPoint"/>
          <xsd:enumeration value="Excel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Tiedostomuoto xmlns="221378d5-6720-4d36-bc3c-e640af19466d">PowerPoint</Tiedostomuoto>
  </documentManagement>
</p:properties>
</file>

<file path=customXml/itemProps1.xml><?xml version="1.0" encoding="utf-8"?>
<ds:datastoreItem xmlns:ds="http://schemas.openxmlformats.org/officeDocument/2006/customXml" ds:itemID="{4D901174-2AD7-46CE-919E-534164C37A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310C6A-A195-4356-98BE-7B91802A5C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21378d5-6720-4d36-bc3c-e640af1946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352B68-8CBF-499C-B9C1-2A6A4E7081F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221378d5-6720-4d36-bc3c-e640af19466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2453</TotalTime>
  <Words>1370</Words>
  <Application>Microsoft Office PowerPoint</Application>
  <PresentationFormat>On-screen Show (4:3)</PresentationFormat>
  <Paragraphs>140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Consolas</vt:lpstr>
      <vt:lpstr>Trebuchet MS</vt:lpstr>
      <vt:lpstr>Office Theme</vt:lpstr>
      <vt:lpstr>PowerPoint Presentation</vt:lpstr>
      <vt:lpstr>GUI Libraries or toolkits</vt:lpstr>
      <vt:lpstr>Swing Containers and Controls</vt:lpstr>
      <vt:lpstr>Swing components (1/2)</vt:lpstr>
      <vt:lpstr>Swing components (2/2)</vt:lpstr>
      <vt:lpstr>Layout Managers</vt:lpstr>
      <vt:lpstr>First steps in building a GUI</vt:lpstr>
      <vt:lpstr>JFrame and its root Container</vt:lpstr>
      <vt:lpstr>Placing components in a Container</vt:lpstr>
      <vt:lpstr>Container with no Layout Manager (Absolute Positioning)</vt:lpstr>
      <vt:lpstr>Container with a Layout Manager (Flow Layout)</vt:lpstr>
      <vt:lpstr>Coding the User Interface</vt:lpstr>
      <vt:lpstr>Code example: MyFirstGUI.java </vt:lpstr>
      <vt:lpstr>Using Eclipse with WindowBuilder</vt:lpstr>
      <vt:lpstr>Open your java file (MyFirstGUI.java) with WindowBuilder editor</vt:lpstr>
      <vt:lpstr>Switch between source and design view</vt:lpstr>
      <vt:lpstr>Design view</vt:lpstr>
      <vt:lpstr>Exercise - MyFirstGUI</vt:lpstr>
      <vt:lpstr>Exercise - MyFirstGUI</vt:lpstr>
      <vt:lpstr>Event handling</vt:lpstr>
      <vt:lpstr>Example: Reacting to a command button (MyFirstEvent.java)</vt:lpstr>
      <vt:lpstr>Example: Reacting to a command button (MyFirstEvent.java)</vt:lpstr>
      <vt:lpstr>Explaining with a programming jargon</vt:lpstr>
      <vt:lpstr>Some other event types in Swing</vt:lpstr>
      <vt:lpstr>Exercise: MyFirstEvent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 Laurea Powerpoint</dc:title>
  <dc:creator>default</dc:creator>
  <cp:lastModifiedBy>Antonius De Arruda Camara</cp:lastModifiedBy>
  <cp:revision>222</cp:revision>
  <dcterms:created xsi:type="dcterms:W3CDTF">2013-06-10T10:41:23Z</dcterms:created>
  <dcterms:modified xsi:type="dcterms:W3CDTF">2017-02-05T18:03:23Z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0x0101006219650F6A8AA34FBBC1247511C99B25</vt:lpwstr>
  </property>
  <property fmtid="{D5CDD505-2E9C-101B-9397-08002B2CF9AE}" pid="3" name="TaxonomyTextField_LaureaDocumentLanguage">
    <vt:lpwstr>1035;#Suomi|d889c693-5748-4b1f-9ba0-044f617dea1e</vt:lpwstr>
  </property>
  <property fmtid="{D5CDD505-2E9C-101B-9397-08002B2CF9AE}" pid="4" name="TaxonomyTextField_LaureaConfidentiality">
    <vt:lpwstr>1035;#Sisäinen|0da39d2c-72bb-4345-9ac0-c64d6ac7ed4a</vt:lpwstr>
  </property>
  <property fmtid="{D5CDD505-2E9C-101B-9397-08002B2CF9AE}" pid="5" name="TaxCatchAll">
    <vt:lpwstr>2;#1035;;#Suomi|d889c693-5748-4b1f-9ba0-044f617dea1e;#1;#1035;;#Sisäinen|0da39d2c-72bb-4345-9ac0-c64d6ac7ed4a</vt:lpwstr>
  </property>
  <property fmtid="{D5CDD505-2E9C-101B-9397-08002B2CF9AE}" pid="6" name="LaureaConfidentiality">
    <vt:lpwstr>1;#1035;#Sisäinen|0da39d2c-72bb-4345-9ac0-c64d6ac7ed4a</vt:lpwstr>
  </property>
  <property fmtid="{D5CDD505-2E9C-101B-9397-08002B2CF9AE}" pid="7" name="Order">
    <vt:r8>1600</vt:r8>
  </property>
  <property fmtid="{D5CDD505-2E9C-101B-9397-08002B2CF9AE}" pid="8" name="TemplateUrl">
    <vt:lpwstr/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LaureaDocumentLanguage">
    <vt:lpwstr>2;#1035;#Suomi|d889c693-5748-4b1f-9ba0-044f617dea1e</vt:lpwstr>
  </property>
  <property fmtid="{D5CDD505-2E9C-101B-9397-08002B2CF9AE}" pid="12" name="_SourceUrl">
    <vt:lpwstr/>
  </property>
  <property fmtid="{D5CDD505-2E9C-101B-9397-08002B2CF9AE}" pid="13" name="_SharedFileIndex">
    <vt:lpwstr/>
  </property>
</Properties>
</file>