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6" r:id="rId5"/>
    <p:sldId id="300" r:id="rId6"/>
    <p:sldId id="299" r:id="rId7"/>
    <p:sldId id="303" r:id="rId8"/>
    <p:sldId id="305" r:id="rId9"/>
    <p:sldId id="301" r:id="rId10"/>
    <p:sldId id="306" r:id="rId11"/>
    <p:sldId id="302" r:id="rId12"/>
    <p:sldId id="304" r:id="rId13"/>
    <p:sldId id="30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 snapToGrid="0" snapToObjects="1">
      <p:cViewPr varScale="1">
        <p:scale>
          <a:sx n="99" d="100"/>
          <a:sy n="99" d="100"/>
        </p:scale>
        <p:origin x="994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181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100" dirty="0">
              <a:latin typeface="Trebuchet MS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100" dirty="0">
              <a:latin typeface="Trebuchet M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C9AF7-5482-5045-B3EF-9B1F7562495D}" type="slidenum">
              <a:rPr lang="en-US" sz="1100" smtClean="0">
                <a:latin typeface="Trebuchet MS" pitchFamily="34" charset="0"/>
              </a:rPr>
              <a:t>‹#›</a:t>
            </a:fld>
            <a:endParaRPr lang="en-US" sz="1100" dirty="0">
              <a:latin typeface="Trebuchet MS" pitchFamily="34" charset="0"/>
            </a:endParaRPr>
          </a:p>
        </p:txBody>
      </p:sp>
      <p:sp>
        <p:nvSpPr>
          <p:cNvPr id="6" name="Päivämäärän paikkamerkki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B4D8C-6199-4FD8-BB57-54D189171550}" type="datetime1">
              <a:rPr lang="fi-FI" sz="1100" smtClean="0">
                <a:latin typeface="Trebuchet MS" pitchFamily="34" charset="0"/>
              </a:rPr>
              <a:t>28.10.2020</a:t>
            </a:fld>
            <a:endParaRPr lang="fi-FI" sz="11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9145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00">
                <a:latin typeface="Trebuchet MS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00">
                <a:latin typeface="Trebuchet MS" pitchFamily="34" charset="0"/>
              </a:defRPr>
            </a:lvl1pPr>
          </a:lstStyle>
          <a:p>
            <a:fld id="{05561CBA-A5B9-4AA5-B4C2-CE17C447A1A5}" type="datetime1">
              <a:rPr lang="fi-FI" smtClean="0"/>
              <a:t>28.10.2020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>
                <a:latin typeface="Trebuchet MS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>
                <a:latin typeface="Trebuchet MS" pitchFamily="34" charset="0"/>
              </a:defRPr>
            </a:lvl1pPr>
          </a:lstStyle>
          <a:p>
            <a:fld id="{1099E747-E921-0C4C-A602-DE91D4C435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6903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defTabSz="457200" rtl="0" eaLnBrk="1" latinLnBrk="0" hangingPunct="1"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defTabSz="457200" rtl="0" eaLnBrk="1" latinLnBrk="0" hangingPunct="1"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defTabSz="457200" rtl="0" eaLnBrk="1" latinLnBrk="0" hangingPunct="1"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defTabSz="457200" rtl="0" eaLnBrk="1" latinLnBrk="0" hangingPunct="1"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26FAD5F-5279-4B94-AFFC-2BA4D149C5CB}" type="datetime1">
              <a:rPr lang="fi-FI" smtClean="0"/>
              <a:t>28.10.2020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9E747-E921-0C4C-A602-DE91D4C4359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2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71814"/>
            <a:ext cx="6400800" cy="21206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003464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 err="1" smtClean="0"/>
              <a:t>Subtitle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709089"/>
            <a:ext cx="7772400" cy="1077913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sz="4400"/>
            </a:lvl1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pic>
        <p:nvPicPr>
          <p:cNvPr id="10" name="Picture 9" descr="Tunnistepalkki_1920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20" y="6671605"/>
            <a:ext cx="9195694" cy="22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7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31273"/>
            <a:ext cx="6999956" cy="90252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fi-FI" dirty="0" err="1" smtClean="0"/>
              <a:t>Heading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069768"/>
            <a:ext cx="6999956" cy="4188527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Tx/>
              <a:buBlip>
                <a:blip r:embed="rId2"/>
              </a:buBlip>
              <a:defRPr sz="240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2200">
                <a:solidFill>
                  <a:schemeClr val="tx1"/>
                </a:solidFill>
                <a:latin typeface="Trebuchet MS"/>
                <a:cs typeface="Trebuchet MS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  <a:latin typeface="Trebuchet MS"/>
                <a:cs typeface="Trebuchet MS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600">
                <a:solidFill>
                  <a:schemeClr val="tx1"/>
                </a:solidFill>
                <a:latin typeface="Trebuchet MS"/>
                <a:cs typeface="Trebuchet MS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solidFill>
                  <a:schemeClr val="tx1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fi-FI" dirty="0" err="1" smtClean="0"/>
              <a:t>Text</a:t>
            </a:r>
            <a:endParaRPr lang="fi-FI" dirty="0" smtClean="0"/>
          </a:p>
          <a:p>
            <a:pPr lvl="1"/>
            <a:r>
              <a:rPr lang="fi-FI" dirty="0" err="1" smtClean="0"/>
              <a:t>Text</a:t>
            </a:r>
            <a:endParaRPr lang="fi-FI" dirty="0" smtClean="0"/>
          </a:p>
          <a:p>
            <a:pPr lvl="2"/>
            <a:r>
              <a:rPr lang="fi-FI" dirty="0" err="1" smtClean="0"/>
              <a:t>Text</a:t>
            </a:r>
            <a:endParaRPr lang="fi-FI" dirty="0" smtClean="0"/>
          </a:p>
          <a:p>
            <a:pPr lvl="3"/>
            <a:r>
              <a:rPr lang="fi-FI" dirty="0" err="1" smtClean="0"/>
              <a:t>Text</a:t>
            </a:r>
            <a:endParaRPr lang="fi-FI" dirty="0" smtClean="0"/>
          </a:p>
          <a:p>
            <a:pPr lvl="4"/>
            <a:r>
              <a:rPr lang="fi-FI" dirty="0" err="1" smtClean="0"/>
              <a:t>Text</a:t>
            </a:r>
            <a:endParaRPr lang="en-US" dirty="0"/>
          </a:p>
        </p:txBody>
      </p:sp>
      <p:pic>
        <p:nvPicPr>
          <p:cNvPr id="9" name="Picture 8" descr="Tunnistepalkki_1920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20" y="6671605"/>
            <a:ext cx="9195694" cy="221590"/>
          </a:xfrm>
          <a:prstGeom prst="rect">
            <a:avLst/>
          </a:prstGeom>
        </p:spPr>
      </p:pic>
      <p:sp>
        <p:nvSpPr>
          <p:cNvPr id="12" name="Date Placeholder 8"/>
          <p:cNvSpPr>
            <a:spLocks noGrp="1"/>
          </p:cNvSpPr>
          <p:nvPr>
            <p:ph type="dt" sz="half" idx="2"/>
          </p:nvPr>
        </p:nvSpPr>
        <p:spPr>
          <a:xfrm>
            <a:off x="6115050" y="6671605"/>
            <a:ext cx="206017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F41B2EE-D725-4A9D-89ED-EE199EF2B081}" type="datetime1">
              <a:rPr lang="fi-FI" smtClean="0"/>
              <a:t>28.10.2020</a:t>
            </a:fld>
            <a:endParaRPr lang="fi-FI" dirty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671605"/>
            <a:ext cx="298113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Author</a:t>
            </a:r>
            <a:endParaRPr lang="fi-FI" dirty="0"/>
          </a:p>
        </p:txBody>
      </p:sp>
      <p:sp>
        <p:nvSpPr>
          <p:cNvPr id="1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201302" y="6671605"/>
            <a:ext cx="94269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31DF19E-1F93-4850-829B-808F582AEB9F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46256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563880" y="833606"/>
            <a:ext cx="6893276" cy="805189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fi-FI" dirty="0" err="1" smtClean="0"/>
              <a:t>Heading</a:t>
            </a:r>
            <a:endParaRPr lang="fi-FI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563880" y="1995055"/>
            <a:ext cx="4021971" cy="4280020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Tx/>
              <a:buBlip>
                <a:blip r:embed="rId2"/>
              </a:buBlip>
              <a:defRPr sz="240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2200">
                <a:solidFill>
                  <a:schemeClr val="tx1"/>
                </a:solidFill>
                <a:latin typeface="Trebuchet MS"/>
                <a:cs typeface="Trebuchet MS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  <a:latin typeface="Trebuchet MS"/>
                <a:cs typeface="Trebuchet MS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600">
                <a:solidFill>
                  <a:schemeClr val="tx1"/>
                </a:solidFill>
                <a:latin typeface="Trebuchet MS"/>
                <a:cs typeface="Trebuchet MS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solidFill>
                  <a:schemeClr val="tx1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fi-FI" dirty="0" err="1" smtClean="0"/>
              <a:t>Text</a:t>
            </a:r>
            <a:endParaRPr lang="fi-FI" dirty="0" smtClean="0"/>
          </a:p>
          <a:p>
            <a:pPr lvl="1"/>
            <a:r>
              <a:rPr lang="fi-FI" dirty="0" err="1" smtClean="0"/>
              <a:t>Text</a:t>
            </a:r>
            <a:endParaRPr lang="fi-FI" dirty="0" smtClean="0"/>
          </a:p>
          <a:p>
            <a:pPr lvl="2"/>
            <a:r>
              <a:rPr lang="fi-FI" dirty="0" err="1" smtClean="0"/>
              <a:t>Text</a:t>
            </a:r>
            <a:endParaRPr lang="fi-FI" dirty="0" smtClean="0"/>
          </a:p>
          <a:p>
            <a:pPr lvl="3"/>
            <a:r>
              <a:rPr lang="fi-FI" dirty="0" err="1" smtClean="0"/>
              <a:t>Text</a:t>
            </a:r>
            <a:endParaRPr lang="fi-FI" dirty="0" smtClean="0"/>
          </a:p>
          <a:p>
            <a:pPr lvl="4"/>
            <a:r>
              <a:rPr lang="fi-FI" dirty="0" err="1" smtClean="0"/>
              <a:t>Text</a:t>
            </a:r>
            <a:endParaRPr lang="en-US" dirty="0"/>
          </a:p>
        </p:txBody>
      </p:sp>
      <p:sp>
        <p:nvSpPr>
          <p:cNvPr id="14" name="Kuvan paikkamerkki 13"/>
          <p:cNvSpPr>
            <a:spLocks noGrp="1"/>
          </p:cNvSpPr>
          <p:nvPr>
            <p:ph type="pic" sz="quarter" idx="11"/>
          </p:nvPr>
        </p:nvSpPr>
        <p:spPr>
          <a:xfrm>
            <a:off x="4764413" y="1990413"/>
            <a:ext cx="3786187" cy="4284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fi-FI" dirty="0"/>
          </a:p>
        </p:txBody>
      </p:sp>
      <p:pic>
        <p:nvPicPr>
          <p:cNvPr id="9" name="Picture 8" descr="Tunnistepalkki_1920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20" y="6671605"/>
            <a:ext cx="9195694" cy="221590"/>
          </a:xfrm>
          <a:prstGeom prst="rect">
            <a:avLst/>
          </a:prstGeom>
        </p:spPr>
      </p:pic>
      <p:sp>
        <p:nvSpPr>
          <p:cNvPr id="12" name="Date Placeholder 8"/>
          <p:cNvSpPr>
            <a:spLocks noGrp="1"/>
          </p:cNvSpPr>
          <p:nvPr>
            <p:ph type="dt" sz="half" idx="2"/>
          </p:nvPr>
        </p:nvSpPr>
        <p:spPr>
          <a:xfrm>
            <a:off x="6115050" y="6671605"/>
            <a:ext cx="206017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0D9AF3-C390-43EF-96B9-45A9B106F9CC}" type="datetime1">
              <a:rPr lang="fi-FI" smtClean="0"/>
              <a:t>28.10.2020</a:t>
            </a:fld>
            <a:endParaRPr lang="fi-FI" dirty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671605"/>
            <a:ext cx="298113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Author</a:t>
            </a:r>
            <a:endParaRPr lang="fi-FI" dirty="0"/>
          </a:p>
        </p:txBody>
      </p:sp>
      <p:sp>
        <p:nvSpPr>
          <p:cNvPr id="1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201302" y="6671605"/>
            <a:ext cx="94269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31DF19E-1F93-4850-829B-808F582AEB9F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08320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unnistepalkki_1920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20" y="6671605"/>
            <a:ext cx="9195694" cy="221590"/>
          </a:xfrm>
          <a:prstGeom prst="rect">
            <a:avLst/>
          </a:prstGeom>
        </p:spPr>
      </p:pic>
      <p:sp>
        <p:nvSpPr>
          <p:cNvPr id="7" name="Date Placeholder 8"/>
          <p:cNvSpPr>
            <a:spLocks noGrp="1"/>
          </p:cNvSpPr>
          <p:nvPr>
            <p:ph type="dt" sz="half" idx="2"/>
          </p:nvPr>
        </p:nvSpPr>
        <p:spPr>
          <a:xfrm>
            <a:off x="6115050" y="6671605"/>
            <a:ext cx="206017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6BF77BD-DA9A-451D-A179-A3A47118297C}" type="datetime1">
              <a:rPr lang="fi-FI" smtClean="0"/>
              <a:t>28.10.2020</a:t>
            </a:fld>
            <a:endParaRPr lang="fi-FI" dirty="0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671605"/>
            <a:ext cx="298113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Author</a:t>
            </a:r>
            <a:endParaRPr lang="fi-FI" dirty="0"/>
          </a:p>
        </p:txBody>
      </p:sp>
      <p:sp>
        <p:nvSpPr>
          <p:cNvPr id="13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201302" y="6671605"/>
            <a:ext cx="94269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31DF19E-1F93-4850-829B-808F582AEB9F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44985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unnistepalkki_1920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20" y="6671605"/>
            <a:ext cx="9195694" cy="221590"/>
          </a:xfrm>
          <a:prstGeom prst="rect">
            <a:avLst/>
          </a:prstGeom>
        </p:spPr>
      </p:pic>
      <p:sp>
        <p:nvSpPr>
          <p:cNvPr id="3" name="Date Placeholder 8"/>
          <p:cNvSpPr>
            <a:spLocks noGrp="1"/>
          </p:cNvSpPr>
          <p:nvPr>
            <p:ph type="dt" sz="half" idx="2"/>
          </p:nvPr>
        </p:nvSpPr>
        <p:spPr>
          <a:xfrm>
            <a:off x="6115050" y="6671605"/>
            <a:ext cx="206017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A970C6D-7C7F-4C22-A362-E89A335A8F09}" type="datetime1">
              <a:rPr lang="fi-FI" smtClean="0"/>
              <a:t>28.10.2020</a:t>
            </a:fld>
            <a:endParaRPr lang="fi-FI" dirty="0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671605"/>
            <a:ext cx="298113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Author</a:t>
            </a:r>
            <a:endParaRPr lang="fi-FI" dirty="0"/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201302" y="6671605"/>
            <a:ext cx="94269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31DF19E-1F93-4850-829B-808F582AEB9F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6812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5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Trebuchet MS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5_semantic_elements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5540991"/>
            <a:ext cx="6400800" cy="741129"/>
          </a:xfrm>
        </p:spPr>
        <p:txBody>
          <a:bodyPr/>
          <a:lstStyle/>
          <a:p>
            <a:r>
              <a:rPr lang="en-US" smtClean="0"/>
              <a:t>Mika Stenberg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6478" y="2265529"/>
            <a:ext cx="8911988" cy="2309506"/>
          </a:xfrm>
        </p:spPr>
        <p:txBody>
          <a:bodyPr>
            <a:noAutofit/>
          </a:bodyPr>
          <a:lstStyle/>
          <a:p>
            <a:r>
              <a:rPr lang="fi-FI" sz="4000" dirty="0" err="1" smtClean="0"/>
              <a:t>Responsive</a:t>
            </a:r>
            <a:r>
              <a:rPr lang="fi-FI" sz="4000" dirty="0" smtClean="0"/>
              <a:t> Design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0102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1273"/>
            <a:ext cx="7744102" cy="902524"/>
          </a:xfrm>
        </p:spPr>
        <p:txBody>
          <a:bodyPr>
            <a:normAutofit fontScale="90000"/>
          </a:bodyPr>
          <a:lstStyle/>
          <a:p>
            <a:r>
              <a:rPr lang="fi-FI" dirty="0" smtClean="0"/>
              <a:t>Tuntitehtävä: Muunna sivu </a:t>
            </a:r>
            <a:r>
              <a:rPr lang="fi-FI" dirty="0" err="1" smtClean="0"/>
              <a:t>responsiiviseksi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i-FI" dirty="0" smtClean="0"/>
              <a:t>Avaa </a:t>
            </a:r>
            <a:r>
              <a:rPr lang="fi-FI" dirty="0" smtClean="0"/>
              <a:t>harjoitustiedostot (</a:t>
            </a:r>
            <a:r>
              <a:rPr lang="fi-FI" dirty="0" err="1" smtClean="0"/>
              <a:t>zip</a:t>
            </a:r>
            <a:r>
              <a:rPr lang="fi-FI" dirty="0" smtClean="0"/>
              <a:t>). </a:t>
            </a:r>
            <a:r>
              <a:rPr lang="fi-FI" dirty="0" smtClean="0"/>
              <a:t>Pura sen sisältö tyhjään hakemistoon.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 smtClean="0"/>
              <a:t>Avaa sivu selaimessa (mieluiten </a:t>
            </a:r>
            <a:r>
              <a:rPr lang="fi-FI" dirty="0" err="1" smtClean="0"/>
              <a:t>Chrome</a:t>
            </a:r>
            <a:r>
              <a:rPr lang="fi-FI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 smtClean="0"/>
              <a:t>Tehtävänäsi on muuttaa staattinen HTML-sivu </a:t>
            </a:r>
            <a:r>
              <a:rPr lang="fi-FI" dirty="0" err="1" smtClean="0"/>
              <a:t>responsiiviseksi</a:t>
            </a:r>
            <a:endParaRPr lang="fi-FI" dirty="0" smtClean="0"/>
          </a:p>
          <a:p>
            <a:pPr marL="457200" indent="-457200">
              <a:buFont typeface="+mj-lt"/>
              <a:buAutoNum type="arabicPeriod"/>
            </a:pPr>
            <a:r>
              <a:rPr lang="fi-FI" dirty="0" smtClean="0"/>
              <a:t>Seuraa tehtäväsivulle kirjoitettuja ohjeita:</a:t>
            </a:r>
            <a:br>
              <a:rPr lang="fi-FI" dirty="0" smtClean="0"/>
            </a:br>
            <a:endParaRPr lang="fi-FI" dirty="0" smtClean="0"/>
          </a:p>
          <a:p>
            <a:pPr lvl="1"/>
            <a:r>
              <a:rPr lang="fi-FI" b="1" dirty="0"/>
              <a:t>Tutki sivun rakennetta.</a:t>
            </a:r>
          </a:p>
          <a:p>
            <a:pPr lvl="1"/>
            <a:r>
              <a:rPr lang="fi-FI" dirty="0"/>
              <a:t>Millaisia osia siinä on?</a:t>
            </a:r>
          </a:p>
          <a:p>
            <a:pPr lvl="1"/>
            <a:r>
              <a:rPr lang="fi-FI" dirty="0"/>
              <a:t>Tutki kehittäjän työkalulla osien mittoja, miten ne on määritelty?</a:t>
            </a:r>
          </a:p>
          <a:p>
            <a:pPr lvl="1"/>
            <a:r>
              <a:rPr lang="fi-FI" dirty="0"/>
              <a:t>Muokkaa tyylejä siten, että sivun lohkoista (div) tulee </a:t>
            </a:r>
            <a:r>
              <a:rPr lang="fi-FI" dirty="0" err="1"/>
              <a:t>responsiivisia</a:t>
            </a:r>
            <a:r>
              <a:rPr lang="fi-FI" dirty="0"/>
              <a:t>? Mieti samalla miksi teet sen mitä teet</a:t>
            </a:r>
            <a:r>
              <a:rPr lang="fi-FI" dirty="0" smtClean="0"/>
              <a:t>? (Vihje: </a:t>
            </a:r>
            <a:r>
              <a:rPr lang="fi-FI" dirty="0" err="1" smtClean="0"/>
              <a:t>fluid</a:t>
            </a:r>
            <a:r>
              <a:rPr lang="fi-FI" dirty="0" smtClean="0"/>
              <a:t> </a:t>
            </a:r>
            <a:r>
              <a:rPr lang="fi-FI" dirty="0" err="1" smtClean="0"/>
              <a:t>everything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Sivulla on yksi kuva ja muutama tekstikappale. Miten muuttaisit niiden tyylejä jotta tekstin ja kuvan koosta tulee </a:t>
            </a:r>
            <a:r>
              <a:rPr lang="fi-FI" dirty="0" err="1"/>
              <a:t>responsiivisia</a:t>
            </a:r>
            <a:r>
              <a:rPr lang="fi-FI" dirty="0"/>
              <a:t>?</a:t>
            </a:r>
          </a:p>
          <a:p>
            <a:pPr lvl="1"/>
            <a:r>
              <a:rPr lang="fi-FI" dirty="0"/>
              <a:t>Lisää sivuille media-</a:t>
            </a:r>
            <a:r>
              <a:rPr lang="fi-FI" dirty="0" err="1"/>
              <a:t>query</a:t>
            </a:r>
            <a:r>
              <a:rPr lang="fi-FI" dirty="0"/>
              <a:t>, joka asettelee palstat allekkain kun sivun leveys on alle 620px (esim. älypuhelimet)</a:t>
            </a:r>
          </a:p>
          <a:p>
            <a:pPr lvl="1"/>
            <a:r>
              <a:rPr lang="fi-FI" dirty="0"/>
              <a:t>Muuta lopuksi vielä sivun rakennetta siten, että käytät HTML5:n uusia </a:t>
            </a:r>
            <a:r>
              <a:rPr lang="fi-FI" dirty="0">
                <a:hlinkClick r:id="rId2"/>
              </a:rPr>
              <a:t>semanttisia elementtejä</a:t>
            </a:r>
            <a:r>
              <a:rPr lang="fi-FI" dirty="0"/>
              <a:t> kuten &lt;</a:t>
            </a:r>
            <a:r>
              <a:rPr lang="fi-FI" dirty="0" err="1"/>
              <a:t>header</a:t>
            </a:r>
            <a:r>
              <a:rPr lang="fi-FI" dirty="0"/>
              <a:t>&gt;, &lt;</a:t>
            </a:r>
            <a:r>
              <a:rPr lang="fi-FI" dirty="0" err="1"/>
              <a:t>footer</a:t>
            </a:r>
            <a:r>
              <a:rPr lang="fi-FI" dirty="0"/>
              <a:t>, &lt;</a:t>
            </a:r>
            <a:r>
              <a:rPr lang="fi-FI" dirty="0" err="1"/>
              <a:t>nav</a:t>
            </a:r>
            <a:r>
              <a:rPr lang="fi-FI" dirty="0"/>
              <a:t>&gt;, &lt;</a:t>
            </a:r>
            <a:r>
              <a:rPr lang="fi-FI" dirty="0" err="1"/>
              <a:t>section</a:t>
            </a:r>
            <a:r>
              <a:rPr lang="fi-FI" dirty="0"/>
              <a:t>&gt;, &lt;</a:t>
            </a:r>
            <a:r>
              <a:rPr lang="fi-FI" dirty="0" err="1"/>
              <a:t>article</a:t>
            </a:r>
            <a:r>
              <a:rPr lang="fi-FI" dirty="0"/>
              <a:t>&gt; ja &lt;</a:t>
            </a:r>
            <a:r>
              <a:rPr lang="fi-FI" dirty="0" err="1"/>
              <a:t>aside</a:t>
            </a:r>
            <a:r>
              <a:rPr lang="fi-FI" dirty="0"/>
              <a:t>&gt;..</a:t>
            </a:r>
          </a:p>
          <a:p>
            <a:pPr marL="457200" indent="-457200">
              <a:buFont typeface="+mj-lt"/>
              <a:buAutoNum type="arabicPeriod"/>
            </a:pPr>
            <a:endParaRPr lang="fi-FI" dirty="0" smtClean="0"/>
          </a:p>
          <a:p>
            <a:pPr marL="457200" indent="-457200">
              <a:buFont typeface="+mj-lt"/>
              <a:buAutoNum type="arabicPeriod"/>
            </a:pP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41B2EE-D725-4A9D-89ED-EE199EF2B081}" type="datetime1">
              <a:rPr lang="fi-FI" smtClean="0"/>
              <a:t>28.10.2020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Author</a:t>
            </a:r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1DF19E-1F93-4850-829B-808F582AEB9F}" type="slidenum">
              <a:rPr lang="fi-FI" smtClean="0"/>
              <a:pPr/>
              <a:t>10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5631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048" y="1137936"/>
            <a:ext cx="6999956" cy="902524"/>
          </a:xfrm>
        </p:spPr>
        <p:txBody>
          <a:bodyPr/>
          <a:lstStyle/>
          <a:p>
            <a:r>
              <a:rPr lang="fi-FI" dirty="0" err="1" smtClean="0"/>
              <a:t>Responsive</a:t>
            </a:r>
            <a:r>
              <a:rPr lang="fi-FI" dirty="0" smtClean="0"/>
              <a:t> Design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41B2EE-D725-4A9D-89ED-EE199EF2B081}" type="datetime1">
              <a:rPr lang="fi-FI" smtClean="0"/>
              <a:t>28.10.2020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Author</a:t>
            </a:r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1DF19E-1F93-4850-829B-808F582AEB9F}" type="slidenum">
              <a:rPr lang="fi-FI" smtClean="0"/>
              <a:pPr/>
              <a:t>2</a:t>
            </a:fld>
            <a:endParaRPr lang="fi-FI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How to design and </a:t>
            </a:r>
            <a:r>
              <a:rPr lang="fi-FI" dirty="0" err="1" smtClean="0"/>
              <a:t>develop</a:t>
            </a:r>
            <a:r>
              <a:rPr lang="fi-FI" dirty="0" smtClean="0"/>
              <a:t> for </a:t>
            </a:r>
            <a:r>
              <a:rPr lang="fi-FI" dirty="0" err="1" smtClean="0"/>
              <a:t>various</a:t>
            </a:r>
            <a:r>
              <a:rPr lang="fi-FI" dirty="0" smtClean="0"/>
              <a:t> </a:t>
            </a:r>
            <a:r>
              <a:rPr lang="fi-FI" dirty="0" err="1" smtClean="0"/>
              <a:t>screen</a:t>
            </a:r>
            <a:r>
              <a:rPr lang="fi-FI" dirty="0" smtClean="0"/>
              <a:t> </a:t>
            </a:r>
            <a:r>
              <a:rPr lang="fi-FI" dirty="0" err="1" smtClean="0"/>
              <a:t>sizes</a:t>
            </a:r>
            <a:endParaRPr lang="fi-FI" dirty="0" smtClean="0"/>
          </a:p>
          <a:p>
            <a:endParaRPr lang="fi-FI" dirty="0"/>
          </a:p>
        </p:txBody>
      </p:sp>
      <p:pic>
        <p:nvPicPr>
          <p:cNvPr id="1030" name="Picture 6" descr="Siz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79" y="2950876"/>
            <a:ext cx="6442469" cy="351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7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048" y="1137936"/>
            <a:ext cx="6999956" cy="902524"/>
          </a:xfrm>
        </p:spPr>
        <p:txBody>
          <a:bodyPr/>
          <a:lstStyle/>
          <a:p>
            <a:r>
              <a:rPr lang="fi-FI" dirty="0" err="1" smtClean="0"/>
              <a:t>Responsive</a:t>
            </a:r>
            <a:r>
              <a:rPr lang="fi-FI" dirty="0" smtClean="0"/>
              <a:t>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638" y="2040459"/>
            <a:ext cx="7646590" cy="4231753"/>
          </a:xfrm>
        </p:spPr>
        <p:txBody>
          <a:bodyPr/>
          <a:lstStyle/>
          <a:p>
            <a:r>
              <a:rPr lang="en-US" dirty="0"/>
              <a:t>Scale to any screen size </a:t>
            </a:r>
            <a:endParaRPr lang="en-US" dirty="0" smtClean="0"/>
          </a:p>
          <a:p>
            <a:r>
              <a:rPr lang="en-US" dirty="0" smtClean="0"/>
              <a:t>Single </a:t>
            </a:r>
            <a:r>
              <a:rPr lang="en-US" dirty="0"/>
              <a:t>set of HTML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CSS media queries and JavaScript to adapt to different screen sizes </a:t>
            </a:r>
            <a:endParaRPr lang="en-US" dirty="0" smtClean="0"/>
          </a:p>
          <a:p>
            <a:r>
              <a:rPr lang="en-US" dirty="0" smtClean="0"/>
              <a:t>www.bostonglobe.com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41B2EE-D725-4A9D-89ED-EE199EF2B081}" type="datetime1">
              <a:rPr lang="fi-FI" smtClean="0"/>
              <a:t>28.10.2020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Author</a:t>
            </a:r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1DF19E-1F93-4850-829B-808F582AEB9F}" type="slidenum">
              <a:rPr lang="fi-FI" smtClean="0"/>
              <a:pPr/>
              <a:t>3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2508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Demo</a:t>
            </a:r>
            <a:br>
              <a:rPr lang="fi-FI" dirty="0" smtClean="0"/>
            </a:br>
            <a:endParaRPr lang="fi-FI" dirty="0"/>
          </a:p>
        </p:txBody>
      </p:sp>
      <p:sp>
        <p:nvSpPr>
          <p:cNvPr id="3" name="Rectangle 2"/>
          <p:cNvSpPr/>
          <p:nvPr/>
        </p:nvSpPr>
        <p:spPr>
          <a:xfrm>
            <a:off x="611559" y="5507940"/>
            <a:ext cx="82605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/>
              <a:t>http://www.w3schools.com/w3css/tryw3css_templates_blog.htm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591" y="1545899"/>
            <a:ext cx="3687597" cy="3354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635" y="1545899"/>
            <a:ext cx="2012682" cy="2603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390" y="1545899"/>
            <a:ext cx="1206423" cy="354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6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Demo</a:t>
            </a:r>
            <a:br>
              <a:rPr lang="fi-FI" dirty="0" smtClean="0"/>
            </a:br>
            <a:endParaRPr lang="fi-FI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204864"/>
            <a:ext cx="4539407" cy="3022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88840"/>
            <a:ext cx="244471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550794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http://www.responsivewebdesign.co.uk/</a:t>
            </a:r>
          </a:p>
        </p:txBody>
      </p:sp>
    </p:spTree>
    <p:extLst>
      <p:ext uri="{BB962C8B-B14F-4D97-AF65-F5344CB8AC3E}">
        <p14:creationId xmlns:p14="http://schemas.microsoft.com/office/powerpoint/2010/main" val="314798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048" y="1137936"/>
            <a:ext cx="6999956" cy="902524"/>
          </a:xfrm>
        </p:spPr>
        <p:txBody>
          <a:bodyPr>
            <a:normAutofit/>
          </a:bodyPr>
          <a:lstStyle/>
          <a:p>
            <a:r>
              <a:rPr lang="en-US" dirty="0" smtClean="0"/>
              <a:t>Solution 1: </a:t>
            </a:r>
            <a:r>
              <a:rPr lang="en-US" dirty="0"/>
              <a:t>Flexible Everything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638" y="1717589"/>
            <a:ext cx="8615362" cy="4554623"/>
          </a:xfrm>
        </p:spPr>
        <p:txBody>
          <a:bodyPr/>
          <a:lstStyle/>
          <a:p>
            <a:r>
              <a:rPr lang="fi-FI" dirty="0" err="1" smtClean="0"/>
              <a:t>Flexible</a:t>
            </a:r>
            <a:r>
              <a:rPr lang="fi-FI" dirty="0" smtClean="0"/>
              <a:t> </a:t>
            </a:r>
            <a:r>
              <a:rPr lang="fi-FI" dirty="0" err="1" smtClean="0"/>
              <a:t>grids</a:t>
            </a:r>
            <a:endParaRPr lang="fi-FI" dirty="0" smtClean="0"/>
          </a:p>
          <a:p>
            <a:pPr lvl="1"/>
            <a:r>
              <a:rPr lang="fi-FI" dirty="0" err="1" smtClean="0"/>
              <a:t>Element</a:t>
            </a:r>
            <a:r>
              <a:rPr lang="fi-FI" dirty="0" smtClean="0"/>
              <a:t> </a:t>
            </a:r>
            <a:r>
              <a:rPr lang="fi-FI" dirty="0" err="1" smtClean="0"/>
              <a:t>widths</a:t>
            </a:r>
            <a:r>
              <a:rPr lang="fi-FI" dirty="0" smtClean="0"/>
              <a:t> in </a:t>
            </a:r>
            <a:r>
              <a:rPr lang="fi-FI" dirty="0" err="1" smtClean="0"/>
              <a:t>percent</a:t>
            </a:r>
            <a:r>
              <a:rPr lang="fi-FI" dirty="0" smtClean="0"/>
              <a:t> (%)</a:t>
            </a:r>
          </a:p>
          <a:p>
            <a:pPr lvl="1"/>
            <a:r>
              <a:rPr lang="fi-FI" dirty="0" err="1" smtClean="0"/>
              <a:t>Relational</a:t>
            </a:r>
            <a:r>
              <a:rPr lang="fi-FI" dirty="0" smtClean="0"/>
              <a:t> to </a:t>
            </a:r>
            <a:r>
              <a:rPr lang="fi-FI" dirty="0" err="1" smtClean="0"/>
              <a:t>their</a:t>
            </a:r>
            <a:r>
              <a:rPr lang="fi-FI" dirty="0" smtClean="0"/>
              <a:t> </a:t>
            </a:r>
            <a:r>
              <a:rPr lang="fi-FI" dirty="0" err="1" smtClean="0"/>
              <a:t>parent</a:t>
            </a:r>
            <a:r>
              <a:rPr lang="fi-FI" dirty="0" smtClean="0"/>
              <a:t> </a:t>
            </a:r>
            <a:r>
              <a:rPr lang="fi-FI" dirty="0" err="1" smtClean="0"/>
              <a:t>containers</a:t>
            </a:r>
            <a:endParaRPr lang="fi-FI" dirty="0"/>
          </a:p>
          <a:p>
            <a:pPr marL="457200" lvl="1" indent="0">
              <a:buNone/>
            </a:pPr>
            <a:endParaRPr lang="fi-FI" dirty="0" smtClean="0"/>
          </a:p>
          <a:p>
            <a:r>
              <a:rPr lang="fi-FI" dirty="0" err="1" smtClean="0"/>
              <a:t>Flexible</a:t>
            </a:r>
            <a:r>
              <a:rPr lang="fi-FI" dirty="0" smtClean="0"/>
              <a:t> </a:t>
            </a:r>
            <a:r>
              <a:rPr lang="fi-FI" dirty="0" err="1"/>
              <a:t>Images</a:t>
            </a:r>
            <a:r>
              <a:rPr lang="fi-FI" dirty="0"/>
              <a:t> </a:t>
            </a:r>
          </a:p>
          <a:p>
            <a:pPr lvl="1"/>
            <a:r>
              <a:rPr lang="en-US" dirty="0" err="1"/>
              <a:t>img</a:t>
            </a:r>
            <a:r>
              <a:rPr lang="en-US" dirty="0"/>
              <a:t> { max-width: 100</a:t>
            </a:r>
            <a:r>
              <a:rPr lang="en-US" dirty="0" smtClean="0"/>
              <a:t>%; } /* Fill the parent container */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Media Queries</a:t>
            </a:r>
          </a:p>
          <a:p>
            <a:pPr lvl="1"/>
            <a:r>
              <a:rPr lang="en-US" dirty="0" smtClean="0"/>
              <a:t>Change layout when the page runs out </a:t>
            </a:r>
          </a:p>
          <a:p>
            <a:pPr lvl="1"/>
            <a:r>
              <a:rPr lang="en-US" dirty="0" smtClean="0"/>
              <a:t>From many to fewer columns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41B2EE-D725-4A9D-89ED-EE199EF2B081}" type="datetime1">
              <a:rPr lang="fi-FI" smtClean="0"/>
              <a:t>28.10.2020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Author</a:t>
            </a:r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1DF19E-1F93-4850-829B-808F582AEB9F}" type="slidenum">
              <a:rPr lang="fi-FI" smtClean="0"/>
              <a:pPr/>
              <a:t>6</a:t>
            </a:fld>
            <a:endParaRPr lang="fi-FI" dirty="0"/>
          </a:p>
        </p:txBody>
      </p:sp>
      <p:sp>
        <p:nvSpPr>
          <p:cNvPr id="14" name="TextBox 13"/>
          <p:cNvSpPr txBox="1"/>
          <p:nvPr/>
        </p:nvSpPr>
        <p:spPr>
          <a:xfrm>
            <a:off x="647379" y="6348798"/>
            <a:ext cx="9045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i="1" dirty="0" smtClean="0"/>
              <a:t>https</a:t>
            </a:r>
            <a:r>
              <a:rPr lang="fi-FI" sz="1600" i="1" dirty="0"/>
              <a:t>://www.smashingmagazine.com/2011/01/guidelines-for-responsive-web-design/</a:t>
            </a:r>
          </a:p>
        </p:txBody>
      </p:sp>
    </p:spTree>
    <p:extLst>
      <p:ext uri="{BB962C8B-B14F-4D97-AF65-F5344CB8AC3E}">
        <p14:creationId xmlns:p14="http://schemas.microsoft.com/office/powerpoint/2010/main" val="17182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048" y="1137936"/>
            <a:ext cx="6999956" cy="902524"/>
          </a:xfrm>
        </p:spPr>
        <p:txBody>
          <a:bodyPr>
            <a:normAutofit/>
          </a:bodyPr>
          <a:lstStyle/>
          <a:p>
            <a:r>
              <a:rPr lang="en-US" dirty="0" smtClean="0"/>
              <a:t>Solution</a:t>
            </a:r>
            <a:r>
              <a:rPr lang="en-US" dirty="0"/>
              <a:t>: Flexible Everything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73" y="1790788"/>
            <a:ext cx="4166323" cy="4103385"/>
          </a:xfrm>
        </p:spPr>
        <p:txBody>
          <a:bodyPr/>
          <a:lstStyle/>
          <a:p>
            <a:r>
              <a:rPr lang="fi-FI" sz="2100" dirty="0" err="1"/>
              <a:t>Element</a:t>
            </a:r>
            <a:r>
              <a:rPr lang="fi-FI" sz="2100" dirty="0"/>
              <a:t> </a:t>
            </a:r>
            <a:r>
              <a:rPr lang="fi-FI" sz="2100" dirty="0" err="1"/>
              <a:t>widths</a:t>
            </a:r>
            <a:r>
              <a:rPr lang="fi-FI" sz="2100" dirty="0"/>
              <a:t> in </a:t>
            </a:r>
            <a:r>
              <a:rPr lang="fi-FI" sz="2100" dirty="0" err="1"/>
              <a:t>percent</a:t>
            </a:r>
            <a:r>
              <a:rPr lang="fi-FI" sz="2100" dirty="0"/>
              <a:t> (%)</a:t>
            </a:r>
          </a:p>
          <a:p>
            <a:r>
              <a:rPr lang="fi-FI" sz="2100" dirty="0" err="1"/>
              <a:t>Relational</a:t>
            </a:r>
            <a:r>
              <a:rPr lang="fi-FI" sz="2100" dirty="0"/>
              <a:t> to </a:t>
            </a:r>
            <a:r>
              <a:rPr lang="fi-FI" sz="2100" dirty="0" err="1"/>
              <a:t>their</a:t>
            </a:r>
            <a:r>
              <a:rPr lang="fi-FI" sz="2100" dirty="0"/>
              <a:t> </a:t>
            </a:r>
            <a:r>
              <a:rPr lang="fi-FI" sz="2100" dirty="0" err="1"/>
              <a:t>parent</a:t>
            </a:r>
            <a:r>
              <a:rPr lang="fi-FI" sz="2100" dirty="0"/>
              <a:t> </a:t>
            </a:r>
            <a:r>
              <a:rPr lang="fi-FI" sz="2100" dirty="0" err="1" smtClean="0"/>
              <a:t>containers</a:t>
            </a:r>
            <a:endParaRPr lang="fi-FI" sz="2100" dirty="0" smtClean="0"/>
          </a:p>
          <a:p>
            <a:endParaRPr lang="fi-FI" sz="2100" dirty="0" smtClean="0"/>
          </a:p>
          <a:p>
            <a:r>
              <a:rPr lang="fi-FI" sz="2100" dirty="0" smtClean="0"/>
              <a:t>#</a:t>
            </a:r>
            <a:r>
              <a:rPr lang="fi-FI" sz="2100" dirty="0" err="1"/>
              <a:t>wrap</a:t>
            </a:r>
            <a:r>
              <a:rPr lang="fi-FI" sz="2100" dirty="0"/>
              <a:t> {</a:t>
            </a:r>
            <a:r>
              <a:rPr lang="fi-FI" sz="2100" dirty="0" err="1"/>
              <a:t>max-width</a:t>
            </a:r>
            <a:r>
              <a:rPr lang="fi-FI" sz="2100" dirty="0"/>
              <a:t>: </a:t>
            </a:r>
            <a:r>
              <a:rPr lang="fi-FI" sz="2100" dirty="0" smtClean="0"/>
              <a:t>960 </a:t>
            </a:r>
            <a:r>
              <a:rPr lang="fi-FI" sz="2100" dirty="0" err="1"/>
              <a:t>px</a:t>
            </a:r>
            <a:r>
              <a:rPr lang="fi-FI" sz="2100" dirty="0"/>
              <a:t> };</a:t>
            </a:r>
          </a:p>
          <a:p>
            <a:r>
              <a:rPr lang="fi-FI" sz="2100" dirty="0"/>
              <a:t>#</a:t>
            </a:r>
            <a:r>
              <a:rPr lang="fi-FI" sz="2100" dirty="0" err="1"/>
              <a:t>header</a:t>
            </a:r>
            <a:r>
              <a:rPr lang="fi-FI" sz="2100" dirty="0"/>
              <a:t> {   </a:t>
            </a:r>
            <a:r>
              <a:rPr lang="fi-FI" sz="2100" dirty="0" err="1"/>
              <a:t>width</a:t>
            </a:r>
            <a:r>
              <a:rPr lang="fi-FI" sz="2100" dirty="0"/>
              <a:t>: </a:t>
            </a:r>
            <a:r>
              <a:rPr lang="fi-FI" sz="2100" dirty="0" smtClean="0"/>
              <a:t>31.25%;   </a:t>
            </a:r>
          </a:p>
          <a:p>
            <a:r>
              <a:rPr lang="fi-FI" sz="2100" dirty="0" smtClean="0"/>
              <a:t>/* 300/ 960px </a:t>
            </a:r>
            <a:r>
              <a:rPr lang="fi-FI" sz="2100" dirty="0"/>
              <a:t>= </a:t>
            </a:r>
            <a:r>
              <a:rPr lang="fi-FI" sz="2100" dirty="0" smtClean="0"/>
              <a:t>0.3125 </a:t>
            </a:r>
            <a:r>
              <a:rPr lang="fi-FI" sz="2100" dirty="0"/>
              <a:t>*/ }</a:t>
            </a:r>
          </a:p>
          <a:p>
            <a:pPr marL="457200" lvl="1" indent="0">
              <a:buNone/>
            </a:pPr>
            <a:endParaRPr lang="en-US" sz="2100" dirty="0"/>
          </a:p>
          <a:p>
            <a:endParaRPr lang="en-US" sz="2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41B2EE-D725-4A9D-89ED-EE199EF2B081}" type="datetime1">
              <a:rPr lang="fi-FI" smtClean="0"/>
              <a:t>28.10.2020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Author</a:t>
            </a:r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1DF19E-1F93-4850-829B-808F582AEB9F}" type="slidenum">
              <a:rPr lang="fi-FI" smtClean="0"/>
              <a:pPr/>
              <a:t>7</a:t>
            </a:fld>
            <a:endParaRPr lang="fi-FI" dirty="0"/>
          </a:p>
        </p:txBody>
      </p:sp>
      <p:sp>
        <p:nvSpPr>
          <p:cNvPr id="14" name="TextBox 13"/>
          <p:cNvSpPr txBox="1"/>
          <p:nvPr/>
        </p:nvSpPr>
        <p:spPr>
          <a:xfrm>
            <a:off x="528638" y="6022212"/>
            <a:ext cx="8319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i="1" dirty="0" err="1" smtClean="0"/>
              <a:t>Source</a:t>
            </a:r>
            <a:r>
              <a:rPr lang="fi-FI" sz="1600" i="1" dirty="0" smtClean="0"/>
              <a:t>: https</a:t>
            </a:r>
            <a:r>
              <a:rPr lang="fi-FI" sz="1600" i="1" dirty="0"/>
              <a:t>://www.webdesign.org/img_articles/21388/04.png</a:t>
            </a:r>
          </a:p>
        </p:txBody>
      </p:sp>
      <p:pic>
        <p:nvPicPr>
          <p:cNvPr id="5122" name="Picture 2" descr="Kuvahaun tulos haulle responsive design form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055" y="2040460"/>
            <a:ext cx="4376457" cy="349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048" y="646099"/>
            <a:ext cx="6999956" cy="902524"/>
          </a:xfrm>
        </p:spPr>
        <p:txBody>
          <a:bodyPr>
            <a:normAutofit/>
          </a:bodyPr>
          <a:lstStyle/>
          <a:p>
            <a:r>
              <a:rPr lang="fi-FI" dirty="0" err="1" smtClean="0"/>
              <a:t>Solution</a:t>
            </a:r>
            <a:r>
              <a:rPr lang="fi-FI" dirty="0" smtClean="0"/>
              <a:t> 2: Media </a:t>
            </a:r>
            <a:r>
              <a:rPr lang="fi-FI" dirty="0" err="1"/>
              <a:t>Queries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638" y="2040459"/>
            <a:ext cx="2955967" cy="4231753"/>
          </a:xfrm>
        </p:spPr>
        <p:txBody>
          <a:bodyPr/>
          <a:lstStyle/>
          <a:p>
            <a:r>
              <a:rPr lang="en-US" sz="2000" dirty="0" smtClean="0"/>
              <a:t>CSS can serve different styles for different screen sizes and orientation 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Based on screen size, we can customize the look and feel for different devices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41B2EE-D725-4A9D-89ED-EE199EF2B081}" type="datetime1">
              <a:rPr lang="fi-FI" smtClean="0"/>
              <a:t>28.10.2020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Author</a:t>
            </a:r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1DF19E-1F93-4850-829B-808F582AEB9F}" type="slidenum">
              <a:rPr lang="fi-FI" smtClean="0"/>
              <a:pPr/>
              <a:t>8</a:t>
            </a:fld>
            <a:endParaRPr lang="fi-FI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163" y="1445309"/>
            <a:ext cx="4675488" cy="456037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5967" y="6005681"/>
            <a:ext cx="84680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600" dirty="0" err="1" smtClean="0"/>
              <a:t>Sample</a:t>
            </a:r>
            <a:r>
              <a:rPr lang="fi-FI" sz="1600" dirty="0" smtClean="0"/>
              <a:t> </a:t>
            </a:r>
            <a:r>
              <a:rPr lang="fi-FI" sz="1600" dirty="0" err="1" smtClean="0"/>
              <a:t>list</a:t>
            </a:r>
            <a:r>
              <a:rPr lang="fi-FI" sz="1600" dirty="0" smtClean="0"/>
              <a:t> of </a:t>
            </a:r>
            <a:r>
              <a:rPr lang="fi-FI" sz="1600" dirty="0" err="1" smtClean="0"/>
              <a:t>devices</a:t>
            </a:r>
            <a:r>
              <a:rPr lang="fi-FI" sz="1600" dirty="0" smtClean="0"/>
              <a:t>: </a:t>
            </a:r>
            <a:br>
              <a:rPr lang="fi-FI" sz="1600" dirty="0" smtClean="0"/>
            </a:br>
            <a:r>
              <a:rPr lang="fi-FI" sz="1600" dirty="0" smtClean="0"/>
              <a:t>https</a:t>
            </a:r>
            <a:r>
              <a:rPr lang="fi-FI" sz="1600" dirty="0"/>
              <a:t>://css-tricks.com/snippets/css/media-queries-for-standard-devices/</a:t>
            </a:r>
          </a:p>
        </p:txBody>
      </p:sp>
    </p:spTree>
    <p:extLst>
      <p:ext uri="{BB962C8B-B14F-4D97-AF65-F5344CB8AC3E}">
        <p14:creationId xmlns:p14="http://schemas.microsoft.com/office/powerpoint/2010/main" val="75445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048" y="1137936"/>
            <a:ext cx="6999956" cy="902524"/>
          </a:xfrm>
        </p:spPr>
        <p:txBody>
          <a:bodyPr>
            <a:normAutofit/>
          </a:bodyPr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486" y="2040459"/>
            <a:ext cx="8462074" cy="4231753"/>
          </a:xfrm>
        </p:spPr>
        <p:txBody>
          <a:bodyPr/>
          <a:lstStyle/>
          <a:p>
            <a:r>
              <a:rPr lang="en-US" sz="1800" dirty="0" smtClean="0"/>
              <a:t>Multiple Image resolutions</a:t>
            </a:r>
          </a:p>
          <a:p>
            <a:pPr lvl="1"/>
            <a:r>
              <a:rPr lang="fi-FI" sz="1800" dirty="0" smtClean="0"/>
              <a:t>&lt;</a:t>
            </a:r>
            <a:r>
              <a:rPr lang="fi-FI" sz="1800" dirty="0" err="1"/>
              <a:t>img</a:t>
            </a:r>
            <a:r>
              <a:rPr lang="fi-FI" sz="1800" dirty="0"/>
              <a:t> </a:t>
            </a:r>
            <a:r>
              <a:rPr lang="fi-FI" sz="1800" dirty="0" err="1"/>
              <a:t>src</a:t>
            </a:r>
            <a:r>
              <a:rPr lang="fi-FI" sz="1800" dirty="0"/>
              <a:t>="small.jpg" </a:t>
            </a:r>
            <a:r>
              <a:rPr lang="fi-FI" sz="1800" dirty="0" err="1"/>
              <a:t>srcset</a:t>
            </a:r>
            <a:r>
              <a:rPr lang="fi-FI" sz="1800" dirty="0"/>
              <a:t>="medium.jpg 1000w, large.jpg 2000w</a:t>
            </a:r>
            <a:r>
              <a:rPr lang="fi-FI" sz="1800" dirty="0" smtClean="0"/>
              <a:t>"&gt;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OR USE THE PICTURE TAG: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fi-FI" sz="1800" dirty="0" smtClean="0"/>
              <a:t>&lt;</a:t>
            </a:r>
            <a:r>
              <a:rPr lang="fi-FI" sz="1800" dirty="0" err="1"/>
              <a:t>picture</a:t>
            </a:r>
            <a:r>
              <a:rPr lang="fi-FI" sz="1800" dirty="0"/>
              <a:t>&gt;</a:t>
            </a:r>
            <a:br>
              <a:rPr lang="fi-FI" sz="1800" dirty="0"/>
            </a:br>
            <a:r>
              <a:rPr lang="fi-FI" sz="1800" dirty="0"/>
              <a:t>  &lt;</a:t>
            </a:r>
            <a:r>
              <a:rPr lang="fi-FI" sz="1800" dirty="0" err="1"/>
              <a:t>source</a:t>
            </a:r>
            <a:r>
              <a:rPr lang="fi-FI" sz="1800" dirty="0"/>
              <a:t> </a:t>
            </a:r>
            <a:r>
              <a:rPr lang="fi-FI" sz="1800" dirty="0" err="1"/>
              <a:t>srcset</a:t>
            </a:r>
            <a:r>
              <a:rPr lang="fi-FI" sz="1800" dirty="0"/>
              <a:t>="img_smallflower.jpg" media="(</a:t>
            </a:r>
            <a:r>
              <a:rPr lang="fi-FI" sz="1800" dirty="0" err="1"/>
              <a:t>max-width</a:t>
            </a:r>
            <a:r>
              <a:rPr lang="fi-FI" sz="1800" dirty="0"/>
              <a:t>: 600px)"&gt;</a:t>
            </a:r>
            <a:br>
              <a:rPr lang="fi-FI" sz="1800" dirty="0"/>
            </a:br>
            <a:r>
              <a:rPr lang="fi-FI" sz="1800" dirty="0"/>
              <a:t>  &lt;</a:t>
            </a:r>
            <a:r>
              <a:rPr lang="fi-FI" sz="1800" dirty="0" err="1"/>
              <a:t>source</a:t>
            </a:r>
            <a:r>
              <a:rPr lang="fi-FI" sz="1800" dirty="0"/>
              <a:t> </a:t>
            </a:r>
            <a:r>
              <a:rPr lang="fi-FI" sz="1800" dirty="0" err="1"/>
              <a:t>srcset</a:t>
            </a:r>
            <a:r>
              <a:rPr lang="fi-FI" sz="1800" dirty="0"/>
              <a:t>="img_flowers.jpg" media="(</a:t>
            </a:r>
            <a:r>
              <a:rPr lang="fi-FI" sz="1800" dirty="0" err="1"/>
              <a:t>max-width</a:t>
            </a:r>
            <a:r>
              <a:rPr lang="fi-FI" sz="1800" dirty="0"/>
              <a:t>: 1500px)"&gt;</a:t>
            </a:r>
            <a:br>
              <a:rPr lang="fi-FI" sz="1800" dirty="0"/>
            </a:br>
            <a:r>
              <a:rPr lang="fi-FI" sz="1800" dirty="0"/>
              <a:t>  &lt;</a:t>
            </a:r>
            <a:r>
              <a:rPr lang="fi-FI" sz="1800" dirty="0" err="1"/>
              <a:t>source</a:t>
            </a:r>
            <a:r>
              <a:rPr lang="fi-FI" sz="1800" dirty="0"/>
              <a:t> </a:t>
            </a:r>
            <a:r>
              <a:rPr lang="fi-FI" sz="1800" dirty="0" err="1"/>
              <a:t>srcset</a:t>
            </a:r>
            <a:r>
              <a:rPr lang="fi-FI" sz="1800" dirty="0"/>
              <a:t>="flowers.jpg"&gt;</a:t>
            </a:r>
            <a:br>
              <a:rPr lang="fi-FI" sz="1800" dirty="0"/>
            </a:br>
            <a:r>
              <a:rPr lang="fi-FI" sz="1800" dirty="0"/>
              <a:t>  &lt;</a:t>
            </a:r>
            <a:r>
              <a:rPr lang="fi-FI" sz="1800" dirty="0" err="1"/>
              <a:t>img</a:t>
            </a:r>
            <a:r>
              <a:rPr lang="fi-FI" sz="1800" dirty="0"/>
              <a:t> </a:t>
            </a:r>
            <a:r>
              <a:rPr lang="fi-FI" sz="1800" dirty="0" err="1"/>
              <a:t>src</a:t>
            </a:r>
            <a:r>
              <a:rPr lang="fi-FI" sz="1800" dirty="0"/>
              <a:t>="img_smallflower.jpg" alt="</a:t>
            </a:r>
            <a:r>
              <a:rPr lang="fi-FI" sz="1800" dirty="0" err="1"/>
              <a:t>Flowers</a:t>
            </a:r>
            <a:r>
              <a:rPr lang="fi-FI" sz="1800" dirty="0"/>
              <a:t>"&gt;</a:t>
            </a:r>
            <a:br>
              <a:rPr lang="fi-FI" sz="1800" dirty="0"/>
            </a:br>
            <a:r>
              <a:rPr lang="fi-FI" sz="1800" dirty="0"/>
              <a:t>&lt;/</a:t>
            </a:r>
            <a:r>
              <a:rPr lang="fi-FI" sz="1800" dirty="0" err="1"/>
              <a:t>picture</a:t>
            </a:r>
            <a:r>
              <a:rPr lang="fi-FI" sz="1800" dirty="0" smtClean="0"/>
              <a:t>&gt;</a:t>
            </a:r>
            <a:br>
              <a:rPr lang="fi-FI" sz="1800" dirty="0" smtClean="0"/>
            </a:br>
            <a:endParaRPr lang="en-US" sz="1800" dirty="0" smtClean="0"/>
          </a:p>
          <a:p>
            <a:r>
              <a:rPr lang="en-US" sz="1800" dirty="0"/>
              <a:t>Stop iPhone </a:t>
            </a:r>
            <a:r>
              <a:rPr lang="en-US" sz="1800" dirty="0" smtClean="0"/>
              <a:t>Image Resizing</a:t>
            </a:r>
          </a:p>
          <a:p>
            <a:pPr lvl="1"/>
            <a:r>
              <a:rPr lang="en-US" sz="1800" dirty="0"/>
              <a:t>&lt;meta name="viewport" content="width=device-width; initial-scale=1.0"&gt;</a:t>
            </a:r>
          </a:p>
          <a:p>
            <a:endParaRPr lang="en-US" sz="1800" dirty="0"/>
          </a:p>
          <a:p>
            <a:pPr lvl="1"/>
            <a:endParaRPr lang="en-US" sz="1800" dirty="0"/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41B2EE-D725-4A9D-89ED-EE199EF2B081}" type="datetime1">
              <a:rPr lang="fi-FI" smtClean="0"/>
              <a:t>28.10.2020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Author</a:t>
            </a:r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1DF19E-1F93-4850-829B-808F582AEB9F}" type="slidenum">
              <a:rPr lang="fi-FI" smtClean="0"/>
              <a:pPr/>
              <a:t>9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1828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Laurea">
      <a:dk1>
        <a:srgbClr val="003464"/>
      </a:dk1>
      <a:lt1>
        <a:sysClr val="window" lastClr="FFFFFF"/>
      </a:lt1>
      <a:dk2>
        <a:srgbClr val="009FDA"/>
      </a:dk2>
      <a:lt2>
        <a:srgbClr val="C7B37F"/>
      </a:lt2>
      <a:accent1>
        <a:srgbClr val="D10074"/>
      </a:accent1>
      <a:accent2>
        <a:srgbClr val="E98300"/>
      </a:accent2>
      <a:accent3>
        <a:srgbClr val="6E267B"/>
      </a:accent3>
      <a:accent4>
        <a:srgbClr val="FDC82F"/>
      </a:accent4>
      <a:accent5>
        <a:srgbClr val="7AB800"/>
      </a:accent5>
      <a:accent6>
        <a:srgbClr val="A30050"/>
      </a:accent6>
      <a:hlink>
        <a:srgbClr val="009FDA"/>
      </a:hlink>
      <a:folHlink>
        <a:srgbClr val="6E267B"/>
      </a:folHlink>
    </a:clrScheme>
    <a:fontScheme name="Laurea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6219650F6A8AA34FBBC1247511C99B25" ma:contentTypeVersion="1" ma:contentTypeDescription="Luo uusi asiakirja." ma:contentTypeScope="" ma:versionID="68ec7669d8fe9c14ddde4421463962f5">
  <xsd:schema xmlns:xsd="http://www.w3.org/2001/XMLSchema" xmlns:xs="http://www.w3.org/2001/XMLSchema" xmlns:p="http://schemas.microsoft.com/office/2006/metadata/properties" xmlns:ns1="http://schemas.microsoft.com/sharepoint/v3" xmlns:ns2="221378d5-6720-4d36-bc3c-e640af19466d" targetNamespace="http://schemas.microsoft.com/office/2006/metadata/properties" ma:root="true" ma:fieldsID="7a9fb6624cd65c90da1dc805ec2381bc" ns1:_="" ns2:_="">
    <xsd:import namespace="http://schemas.microsoft.com/sharepoint/v3"/>
    <xsd:import namespace="221378d5-6720-4d36-bc3c-e640af19466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Tiedostomuoto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joituksen alkamispäivämäärä" ma:description="Ajoituksen alkamispäivämäärä on julkaisuominaisuuden luoma sivustosarake. Sillä määritetään päivämäärä ja kellonaika, jolloin vierailijat näkevät sivuston ensimmäisen kerran." ma:hidden="true" ma:internalName="PublishingStartDate">
      <xsd:simpleType>
        <xsd:restriction base="dms:Unknown"/>
      </xsd:simpleType>
    </xsd:element>
    <xsd:element name="PublishingExpirationDate" ma:index="9" nillable="true" ma:displayName="Ajoituksen päättymispäivämäärä" ma:description="Ajoituksen päättymispäivämäärä on julkaisuominaisuuden luoma sivustosarake. Sillä määritetään päivämäärä ja kellonaika, jolloin vierailijat eivät enää näe tätä sivustoa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1378d5-6720-4d36-bc3c-e640af19466d" elementFormDefault="qualified">
    <xsd:import namespace="http://schemas.microsoft.com/office/2006/documentManagement/types"/>
    <xsd:import namespace="http://schemas.microsoft.com/office/infopath/2007/PartnerControls"/>
    <xsd:element name="Tiedostomuoto" ma:index="10" ma:displayName="Tiedostomuoto" ma:default="Word" ma:format="Dropdown" ma:internalName="Tiedostomuoto">
      <xsd:simpleType>
        <xsd:restriction base="dms:Choice">
          <xsd:enumeration value="Word"/>
          <xsd:enumeration value="PowerPoint"/>
          <xsd:enumeration value="Excel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Tiedostomuoto xmlns="221378d5-6720-4d36-bc3c-e640af19466d">PowerPoint</Tiedostomuoto>
  </documentManagement>
</p:properties>
</file>

<file path=customXml/itemProps1.xml><?xml version="1.0" encoding="utf-8"?>
<ds:datastoreItem xmlns:ds="http://schemas.openxmlformats.org/officeDocument/2006/customXml" ds:itemID="{4D901174-2AD7-46CE-919E-534164C37A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310C6A-A195-4356-98BE-7B91802A5C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21378d5-6720-4d36-bc3c-e640af1946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352B68-8CBF-499C-B9C1-2A6A4E7081F1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21378d5-6720-4d36-bc3c-e640af19466d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4140</TotalTime>
  <Words>476</Words>
  <Application>Microsoft Office PowerPoint</Application>
  <PresentationFormat>On-screen Show (4:3)</PresentationFormat>
  <Paragraphs>77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Office Theme</vt:lpstr>
      <vt:lpstr>PowerPoint Presentation</vt:lpstr>
      <vt:lpstr>Responsive Design</vt:lpstr>
      <vt:lpstr>Responsive Design</vt:lpstr>
      <vt:lpstr>Demo </vt:lpstr>
      <vt:lpstr>Demo </vt:lpstr>
      <vt:lpstr>Solution 1: Flexible Everything</vt:lpstr>
      <vt:lpstr>Solution: Flexible Everything</vt:lpstr>
      <vt:lpstr>Solution 2: Media Queries</vt:lpstr>
      <vt:lpstr>Other considerations</vt:lpstr>
      <vt:lpstr>Tuntitehtävä: Muunna sivu responsiiviseksi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 Laurea Powerpoint</dc:title>
  <dc:creator>default</dc:creator>
  <cp:lastModifiedBy>Mika Stenberg</cp:lastModifiedBy>
  <cp:revision>218</cp:revision>
  <dcterms:created xsi:type="dcterms:W3CDTF">2013-06-10T10:41:23Z</dcterms:created>
  <dcterms:modified xsi:type="dcterms:W3CDTF">2020-10-28T14:16:56Z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0x0101006219650F6A8AA34FBBC1247511C99B25</vt:lpwstr>
  </property>
  <property fmtid="{D5CDD505-2E9C-101B-9397-08002B2CF9AE}" pid="3" name="TaxonomyTextField_LaureaDocumentLanguage">
    <vt:lpwstr>1035;#Suomi|d889c693-5748-4b1f-9ba0-044f617dea1e</vt:lpwstr>
  </property>
  <property fmtid="{D5CDD505-2E9C-101B-9397-08002B2CF9AE}" pid="4" name="TaxonomyTextField_LaureaConfidentiality">
    <vt:lpwstr>1035;#Sisäinen|0da39d2c-72bb-4345-9ac0-c64d6ac7ed4a</vt:lpwstr>
  </property>
  <property fmtid="{D5CDD505-2E9C-101B-9397-08002B2CF9AE}" pid="5" name="TaxCatchAll">
    <vt:lpwstr>2;#1035;;#Suomi|d889c693-5748-4b1f-9ba0-044f617dea1e;#1;#1035;;#Sisäinen|0da39d2c-72bb-4345-9ac0-c64d6ac7ed4a</vt:lpwstr>
  </property>
  <property fmtid="{D5CDD505-2E9C-101B-9397-08002B2CF9AE}" pid="6" name="LaureaConfidentiality">
    <vt:lpwstr>1;#1035;#Sisäinen|0da39d2c-72bb-4345-9ac0-c64d6ac7ed4a</vt:lpwstr>
  </property>
  <property fmtid="{D5CDD505-2E9C-101B-9397-08002B2CF9AE}" pid="7" name="Order">
    <vt:r8>1600</vt:r8>
  </property>
  <property fmtid="{D5CDD505-2E9C-101B-9397-08002B2CF9AE}" pid="8" name="TemplateUrl">
    <vt:lpwstr/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LaureaDocumentLanguage">
    <vt:lpwstr>2;#1035;#Suomi|d889c693-5748-4b1f-9ba0-044f617dea1e</vt:lpwstr>
  </property>
  <property fmtid="{D5CDD505-2E9C-101B-9397-08002B2CF9AE}" pid="12" name="_SourceUrl">
    <vt:lpwstr/>
  </property>
  <property fmtid="{D5CDD505-2E9C-101B-9397-08002B2CF9AE}" pid="13" name="_SharedFileIndex">
    <vt:lpwstr/>
  </property>
</Properties>
</file>