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70" r:id="rId8"/>
    <p:sldId id="264" r:id="rId9"/>
    <p:sldId id="271" r:id="rId10"/>
    <p:sldId id="266" r:id="rId11"/>
    <p:sldId id="269" r:id="rId12"/>
    <p:sldId id="26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-54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EBD5F-952E-BE4A-98E7-8526BABAE2EA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B97B9-863B-DD4E-AE6A-7FDF6829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1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Sports analytics: A broad term the refers to the use of quantitative methods to inform decision making in sports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Quantitative methods can come in a wide variety of forms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thesis: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explains the concepts of linear algebra behind a quantitative system known as the Massey Method 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highlights some modifications and applications of the method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tests the Massey Method’s predictive capabilities in search of the perfect March Madness bracket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Transition: We start with an outline of the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B97B9-863B-DD4E-AE6A-7FDF6829AA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7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computer model to generate Massey ratings for NCAA men’s basketball teams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the accuracy of Massey ratings in predicting 2024 March Madness outcomes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to ESPN’s Bracket Challenge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Transition: Where did the project start?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B97B9-863B-DD4E-AE6A-7FDF6829AA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17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 a Python program to import data, populate matrix entries, perform matrix operations, and output results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Outcome predictions based on which team has the higher Massey rating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Separate brackets created for each Massey weighting scheme – to see how they would perform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Points added up according to ESPN’s tournament challenge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Transition: What were the results?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B97B9-863B-DD4E-AE6A-7FDF6829AA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50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ESPN’s tournament challenge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– 1220 pts – 93</a:t>
            </a:r>
            <a:r>
              <a:rPr lang="en-US" sz="12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Bi-Weekly Step – 1220 pts – 93</a:t>
            </a:r>
            <a:r>
              <a:rPr lang="en-US" sz="12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performed the highest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other weighted and unweighted methods following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Insights: 50</a:t>
            </a:r>
            <a:r>
              <a:rPr lang="en-US" sz="12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percentile = 670 pts   </a:t>
            </a:r>
            <a:r>
              <a:rPr lang="en-US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bracket = 1810 pts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and Bi-Weekly step would have ranked 6</a:t>
            </a:r>
            <a:r>
              <a:rPr lang="en-US" sz="12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 of 83 brackets submitted to Christendom’s bracket challenge in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B97B9-863B-DD4E-AE6A-7FDF6829AA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90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Massey ratings have clear predictive capabilities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there are always opportunities to increase the accuracy of the model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Factors: Home field advantage, strength of schedule, player injury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“If you challenge conventional wisdom, you will find ways to do things much better than they are currently done.”  -Michael Lewis, </a:t>
            </a:r>
            <a:r>
              <a:rPr lang="en-US" sz="1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Moneyball 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B97B9-863B-DD4E-AE6A-7FDF6829AA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Kenneth Massey – undergraduate thesis – Bluefield College – 1997 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sports rating system that uses past season data and concepts of linear algebra to generate ratings for teams that represent their relative strength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Transition: Where do we start? A system of linear equations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B97B9-863B-DD4E-AE6A-7FDF6829AA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4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equation represents a game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represent team ratings – dependent on point differential of each game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example: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r_1 – r_2 = 6 reads – Team 1 beat Team 2 by 6 points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this system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Team 1 beat Team 2 by 6 points and Team 2 beat Team 3 by 3 points, we would naturally conclude that Team 1 would beat Team 3 by 9 points in a future matchup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r_3 - r_1 = 1 is introduced to the system – violating transitivity – natural unpredictability in sports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Transition: How can we easily represent this system?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B97B9-863B-DD4E-AE6A-7FDF6829AA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0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#4: Step 2: A Matrix Representation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equivalent representation in matrix form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off some entries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Transition: The question presents itself; how can we solve the system since it violates transitivity?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B97B9-863B-DD4E-AE6A-7FDF6829AA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5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#5: Step 3: Applying Projections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Instead, we apply a linear algebra concept known as least squares approximation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 an approximate solution using projections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there is a solution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It’s not full rank -&gt; not invertible -&gt; always a null vector (1,1,…,1) -&gt; infinitely many solutions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Transition: How can we ensure a unique solution?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B97B9-863B-DD4E-AE6A-7FDF6829AA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2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Massey’s Solution: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Replace final row with 1’s -&gt; full rank -&gt; ensures a unique solution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Replace final entry with a 0 -&gt; centers ratings around 0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Transition: What is the result?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B97B9-863B-DD4E-AE6A-7FDF6829AA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7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Solving the matrix system yields Massey ratings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Representation: 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example: Team 4 would be expected to beat Team 2 by 4.25 pts in a future matchup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Transition: These ratings are helpful in indicating outcomes of future matchups. Is there any way to make them more accurate?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B97B9-863B-DD4E-AE6A-7FDF6829AA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44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Weighting is a systematic process of increasing a particular game’s contribution to a team’s ratings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can take into account a variety of factors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common weighting scheme – temporalized weighting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Essentially weighting games based on what time in the season they occur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late season games a better indicator of a team’s true strength?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are examples of a few common temporalized weighting schemes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 linear function’s emphasis</a:t>
            </a:r>
          </a:p>
          <a:p>
            <a:pPr marL="1143000" marR="0" lvl="2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 step-function’s emphasis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Transition: What are some applications of the Massey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B97B9-863B-DD4E-AE6A-7FDF6829AA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7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How can we put the Massey Method and weighting schemes into practice?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B97B9-863B-DD4E-AE6A-7FDF6829AA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4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6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6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8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1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39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8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8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0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0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4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8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62B26-1E85-AB39-9BA8-4818E427E4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688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C4AFE-C51B-ED53-8F40-BE9251155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The Massey Method &amp; March Madness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AF64A-8B00-1A81-96B0-68AC215D4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/>
              <a:t>An Application of Linear Algebra to Sports Analytics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4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BB2-BE93-CF47-5739-3060F6C7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73" y="1371600"/>
            <a:ext cx="3250069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Project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A5162B-AC50-1BC3-93FA-F84C3160216A}"/>
              </a:ext>
            </a:extLst>
          </p:cNvPr>
          <p:cNvSpPr txBox="1"/>
          <p:nvPr/>
        </p:nvSpPr>
        <p:spPr>
          <a:xfrm>
            <a:off x="939433" y="2992489"/>
            <a:ext cx="10608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Create a computer model to generate Massey ratings for NCAA men’s basketball teams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C537A-5E08-9D56-2DAE-687391D90696}"/>
              </a:ext>
            </a:extLst>
          </p:cNvPr>
          <p:cNvSpPr txBox="1"/>
          <p:nvPr/>
        </p:nvSpPr>
        <p:spPr>
          <a:xfrm>
            <a:off x="939433" y="3880272"/>
            <a:ext cx="9832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Test the accuracy of Massey ratings in predicting 2024 March Madness outcomes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63CD09-DDEE-0182-2369-6F9B47E7E7FF}"/>
              </a:ext>
            </a:extLst>
          </p:cNvPr>
          <p:cNvSpPr txBox="1"/>
          <p:nvPr/>
        </p:nvSpPr>
        <p:spPr>
          <a:xfrm>
            <a:off x="939433" y="4768055"/>
            <a:ext cx="4984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Compare to ESPN’s Bracket Challenge</a:t>
            </a:r>
          </a:p>
        </p:txBody>
      </p:sp>
      <p:pic>
        <p:nvPicPr>
          <p:cNvPr id="21" name="Picture 20" descr="A black and white logo&#10;&#10;Description automatically generated">
            <a:extLst>
              <a:ext uri="{FF2B5EF4-FFF2-40B4-BE49-F238E27FC236}">
                <a16:creationId xmlns:a16="http://schemas.microsoft.com/office/drawing/2014/main" id="{24854F46-BA7A-F9EB-B204-E6E54E7B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363" y="706301"/>
            <a:ext cx="3694582" cy="157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2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96A3-AEFA-2B40-1F29-65B80383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Out Brackets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3EC0D3-AD32-5434-3878-EE0367A6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994659"/>
            <a:ext cx="8728772" cy="646331"/>
          </a:xfrm>
        </p:spPr>
        <p:txBody>
          <a:bodyPr/>
          <a:lstStyle/>
          <a:p>
            <a:r>
              <a:rPr lang="en-US" b="1" dirty="0"/>
              <a:t>Outcome predictions based on which team has the higher Massey rating</a:t>
            </a:r>
          </a:p>
          <a:p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21FF9-98CE-FE4C-7263-C392182B795D}"/>
              </a:ext>
            </a:extLst>
          </p:cNvPr>
          <p:cNvSpPr txBox="1"/>
          <p:nvPr/>
        </p:nvSpPr>
        <p:spPr>
          <a:xfrm>
            <a:off x="640079" y="4075312"/>
            <a:ext cx="7827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Separate brackets created for each Massey weighting scheme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1541E-2241-85F2-78A9-CC5057D3179E}"/>
              </a:ext>
            </a:extLst>
          </p:cNvPr>
          <p:cNvSpPr txBox="1"/>
          <p:nvPr/>
        </p:nvSpPr>
        <p:spPr>
          <a:xfrm>
            <a:off x="640079" y="5086289"/>
            <a:ext cx="8189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Points added up according to ESPN’s tournament challenge</a:t>
            </a:r>
          </a:p>
        </p:txBody>
      </p:sp>
      <p:pic>
        <p:nvPicPr>
          <p:cNvPr id="17" name="Picture 16" descr="A black rectangular object with rectangles&#10;&#10;Description automatically generated">
            <a:extLst>
              <a:ext uri="{FF2B5EF4-FFF2-40B4-BE49-F238E27FC236}">
                <a16:creationId xmlns:a16="http://schemas.microsoft.com/office/drawing/2014/main" id="{7F76A9E2-5EDF-B187-4718-D4991ECDD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150" y="284110"/>
            <a:ext cx="4088463" cy="232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8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5D98-57D6-133F-2DFB-F4D7DF43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logo of a wolf&#10;&#10;Description automatically generated">
            <a:extLst>
              <a:ext uri="{FF2B5EF4-FFF2-40B4-BE49-F238E27FC236}">
                <a16:creationId xmlns:a16="http://schemas.microsoft.com/office/drawing/2014/main" id="{E2FF473E-D873-0FBB-FFFF-AB0281903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94235" y="493873"/>
            <a:ext cx="2257686" cy="2852736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282DE9-49BB-4FC7-983A-5CB75CCEE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21040"/>
              </p:ext>
            </p:extLst>
          </p:nvPr>
        </p:nvGraphicFramePr>
        <p:xfrm>
          <a:off x="903158" y="2608427"/>
          <a:ext cx="8150901" cy="319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967">
                  <a:extLst>
                    <a:ext uri="{9D8B030D-6E8A-4147-A177-3AD203B41FA5}">
                      <a16:colId xmlns:a16="http://schemas.microsoft.com/office/drawing/2014/main" val="4017682291"/>
                    </a:ext>
                  </a:extLst>
                </a:gridCol>
                <a:gridCol w="2716967">
                  <a:extLst>
                    <a:ext uri="{9D8B030D-6E8A-4147-A177-3AD203B41FA5}">
                      <a16:colId xmlns:a16="http://schemas.microsoft.com/office/drawing/2014/main" val="3721933159"/>
                    </a:ext>
                  </a:extLst>
                </a:gridCol>
                <a:gridCol w="2716967">
                  <a:extLst>
                    <a:ext uri="{9D8B030D-6E8A-4147-A177-3AD203B41FA5}">
                      <a16:colId xmlns:a16="http://schemas.microsoft.com/office/drawing/2014/main" val="3434085764"/>
                    </a:ext>
                  </a:extLst>
                </a:gridCol>
              </a:tblGrid>
              <a:tr h="532128">
                <a:tc>
                  <a:txBody>
                    <a:bodyPr/>
                    <a:lstStyle/>
                    <a:p>
                      <a:r>
                        <a:rPr lang="en-US" sz="2000" b="1" dirty="0"/>
                        <a:t>Rating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Raw Score (ESPN)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724786"/>
                  </a:ext>
                </a:extLst>
              </a:tr>
              <a:tr h="532128">
                <a:tc>
                  <a:txBody>
                    <a:bodyPr/>
                    <a:lstStyle/>
                    <a:p>
                      <a:r>
                        <a:rPr lang="en-US" sz="2000" b="1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1220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93rd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11347"/>
                  </a:ext>
                </a:extLst>
              </a:tr>
              <a:tr h="532128">
                <a:tc>
                  <a:txBody>
                    <a:bodyPr/>
                    <a:lstStyle/>
                    <a:p>
                      <a:r>
                        <a:rPr lang="en-US" sz="2000" b="1" dirty="0"/>
                        <a:t>Bi-Weekly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1220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93rd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26614"/>
                  </a:ext>
                </a:extLst>
              </a:tr>
              <a:tr h="532128">
                <a:tc>
                  <a:txBody>
                    <a:bodyPr/>
                    <a:lstStyle/>
                    <a:p>
                      <a:r>
                        <a:rPr lang="en-US" sz="2000" b="1" dirty="0"/>
                        <a:t>Logarithmic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1210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91st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92555"/>
                  </a:ext>
                </a:extLst>
              </a:tr>
              <a:tr h="532128">
                <a:tc>
                  <a:txBody>
                    <a:bodyPr/>
                    <a:lstStyle/>
                    <a:p>
                      <a:r>
                        <a:rPr lang="en-US" sz="2000" b="1" dirty="0"/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920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72nd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57564"/>
                  </a:ext>
                </a:extLst>
              </a:tr>
              <a:tr h="532128">
                <a:tc>
                  <a:txBody>
                    <a:bodyPr/>
                    <a:lstStyle/>
                    <a:p>
                      <a:r>
                        <a:rPr lang="en-US" sz="2000" b="1" dirty="0"/>
                        <a:t>Unweighted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770 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61st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87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43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9DFC8-E0CC-4DF3-8ACB-9C3E7690A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E9CA-336A-0EB8-940D-74D630F9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F5D6B15-F01C-661C-A7E7-9F5817A38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071" y="2505608"/>
            <a:ext cx="6119060" cy="514162"/>
          </a:xfrm>
        </p:spPr>
        <p:txBody>
          <a:bodyPr>
            <a:normAutofit/>
          </a:bodyPr>
          <a:lstStyle/>
          <a:p>
            <a:r>
              <a:rPr lang="en-US" b="1" dirty="0"/>
              <a:t>Massey ratings have predictive capabilities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9A2A33E-1FA5-E84A-DF4E-E3756B31D159}"/>
              </a:ext>
            </a:extLst>
          </p:cNvPr>
          <p:cNvSpPr txBox="1">
            <a:spLocks/>
          </p:cNvSpPr>
          <p:nvPr/>
        </p:nvSpPr>
        <p:spPr>
          <a:xfrm>
            <a:off x="1301070" y="3472471"/>
            <a:ext cx="6523795" cy="51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Opportunities to increase the accuracy of the model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3D4712A7-8E6F-4889-5F67-7C364139CD8C}"/>
              </a:ext>
            </a:extLst>
          </p:cNvPr>
          <p:cNvSpPr txBox="1">
            <a:spLocks/>
          </p:cNvSpPr>
          <p:nvPr/>
        </p:nvSpPr>
        <p:spPr>
          <a:xfrm>
            <a:off x="1301069" y="4439333"/>
            <a:ext cx="8682380" cy="82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“If you challenge conventional wisdom, you will find ways to do things much better than they are currently done.”  –Michael Lewis, </a:t>
            </a:r>
            <a:r>
              <a:rPr lang="en-US" b="1" i="1" dirty="0"/>
              <a:t>Moneyball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278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87761-D17F-A0D8-0663-6B1CFC92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 dirty="0"/>
              <a:t>The Massey Method</a:t>
            </a:r>
          </a:p>
        </p:txBody>
      </p:sp>
      <p:pic>
        <p:nvPicPr>
          <p:cNvPr id="5" name="Picture 4" descr="Group of people holding strings">
            <a:extLst>
              <a:ext uri="{FF2B5EF4-FFF2-40B4-BE49-F238E27FC236}">
                <a16:creationId xmlns:a16="http://schemas.microsoft.com/office/drawing/2014/main" id="{3F4F9D43-0FF5-382A-92D6-49A691B511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068" r="6816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F74D-1BC1-48FA-F41F-A0E54FDC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sports rating system that uses past season data and concepts of linear algebra to generate ratings for teams that represent their relative strength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C287-9B7A-341F-9727-6EEE261F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A System of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391B64-030C-5593-1E72-DB8D7425A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3711" y="2468881"/>
                <a:ext cx="3691152" cy="35661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391B64-030C-5593-1E72-DB8D7425A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3711" y="2468881"/>
                <a:ext cx="3691152" cy="356616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0D795C-AFD2-D1D4-08B3-3ACF2D054094}"/>
              </a:ext>
            </a:extLst>
          </p:cNvPr>
          <p:cNvSpPr/>
          <p:nvPr/>
        </p:nvSpPr>
        <p:spPr>
          <a:xfrm>
            <a:off x="2728913" y="2586038"/>
            <a:ext cx="2100262" cy="442912"/>
          </a:xfrm>
          <a:prstGeom prst="roundRect">
            <a:avLst/>
          </a:prstGeom>
          <a:noFill/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D6B7EB-DD16-4D10-80A9-0589416C8FE0}"/>
              </a:ext>
            </a:extLst>
          </p:cNvPr>
          <p:cNvCxnSpPr/>
          <p:nvPr/>
        </p:nvCxnSpPr>
        <p:spPr>
          <a:xfrm>
            <a:off x="5003800" y="2807494"/>
            <a:ext cx="1081743" cy="0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35FF5C-0A5C-1334-82DC-7007C68E0086}"/>
              </a:ext>
            </a:extLst>
          </p:cNvPr>
          <p:cNvSpPr txBox="1"/>
          <p:nvPr/>
        </p:nvSpPr>
        <p:spPr>
          <a:xfrm>
            <a:off x="6420065" y="2586038"/>
            <a:ext cx="4508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Team 1 beat Team 2 by 6 points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CDF53-B20B-4521-9C34-81BA5B2B85BA}"/>
              </a:ext>
            </a:extLst>
          </p:cNvPr>
          <p:cNvSpPr txBox="1"/>
          <p:nvPr/>
        </p:nvSpPr>
        <p:spPr>
          <a:xfrm>
            <a:off x="6420065" y="4585556"/>
            <a:ext cx="296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Violates transitivity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5C2754-9F53-B86D-570C-82358D3715F8}"/>
              </a:ext>
            </a:extLst>
          </p:cNvPr>
          <p:cNvSpPr/>
          <p:nvPr/>
        </p:nvSpPr>
        <p:spPr>
          <a:xfrm>
            <a:off x="2719810" y="4604309"/>
            <a:ext cx="2100262" cy="442912"/>
          </a:xfrm>
          <a:prstGeom prst="roundRect">
            <a:avLst/>
          </a:prstGeom>
          <a:noFill/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B1D4B3-2949-6655-1423-CC2B6DA25E58}"/>
              </a:ext>
            </a:extLst>
          </p:cNvPr>
          <p:cNvCxnSpPr/>
          <p:nvPr/>
        </p:nvCxnSpPr>
        <p:spPr>
          <a:xfrm>
            <a:off x="5014257" y="4825765"/>
            <a:ext cx="1081743" cy="0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53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642F8-87D6-2407-651D-2CF0FCD3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73" y="1371600"/>
            <a:ext cx="3250069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Step 2: A Matrix Representation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number equation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6874D029-1E4A-13AC-9273-962B4ABEC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723" y="1145309"/>
            <a:ext cx="7086286" cy="4644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E043C8-F8DF-1DEA-4D40-0C06D2B40D8E}"/>
              </a:ext>
            </a:extLst>
          </p:cNvPr>
          <p:cNvSpPr txBox="1"/>
          <p:nvPr/>
        </p:nvSpPr>
        <p:spPr>
          <a:xfrm>
            <a:off x="712835" y="4781421"/>
            <a:ext cx="3731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 Equivalent Representation in Matrix Form</a:t>
            </a:r>
          </a:p>
        </p:txBody>
      </p:sp>
    </p:spTree>
    <p:extLst>
      <p:ext uri="{BB962C8B-B14F-4D97-AF65-F5344CB8AC3E}">
        <p14:creationId xmlns:p14="http://schemas.microsoft.com/office/powerpoint/2010/main" val="212786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18BF2-3B3B-FDB6-495B-44DDF1CB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US" dirty="0"/>
              <a:t>Step 3: Applying Projections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number and number lines&#10;&#10;Description automatically generated with medium confidence">
            <a:extLst>
              <a:ext uri="{FF2B5EF4-FFF2-40B4-BE49-F238E27FC236}">
                <a16:creationId xmlns:a16="http://schemas.microsoft.com/office/drawing/2014/main" id="{529B35A0-3BBF-D2C0-9153-B7CFC5E07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" y="2966307"/>
            <a:ext cx="5648193" cy="295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21F09476-065D-D246-58A8-6080EE04E9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71063" y="3478141"/>
                <a:ext cx="4659945" cy="1977391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Calculating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US" sz="2400" b="1" i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sz="2400" b="1" i="0">
                        <a:latin typeface="Cambria Math" panose="02040503050406030204" pitchFamily="18" charset="0"/>
                      </a:rPr>
                      <m:t>𝐌𝐫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sz="2400" b="1" dirty="0"/>
              </a:p>
              <a:p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Too many solutions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21F09476-065D-D246-58A8-6080EE04E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1063" y="3478141"/>
                <a:ext cx="4659945" cy="1977391"/>
              </a:xfrm>
              <a:blipFill>
                <a:blip r:embed="rId4"/>
                <a:stretch>
                  <a:fillRect l="-1897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1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C9A-FDAF-A2A7-DD95-9181BD8E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Step 4: The Massey Matrix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4F95543-2CE8-43E9-C807-F43483BB8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257" y="3906996"/>
            <a:ext cx="4036850" cy="610479"/>
          </a:xfrm>
        </p:spPr>
        <p:txBody>
          <a:bodyPr>
            <a:normAutofit/>
          </a:bodyPr>
          <a:lstStyle/>
          <a:p>
            <a:r>
              <a:rPr lang="en-US" sz="2400" b="1" dirty="0"/>
              <a:t>Replace final row with 1s</a:t>
            </a:r>
          </a:p>
        </p:txBody>
      </p:sp>
      <p:pic>
        <p:nvPicPr>
          <p:cNvPr id="9" name="Content Placeholder 8" descr="A number and number lines&#10;&#10;Description automatically generated with medium confidence">
            <a:extLst>
              <a:ext uri="{FF2B5EF4-FFF2-40B4-BE49-F238E27FC236}">
                <a16:creationId xmlns:a16="http://schemas.microsoft.com/office/drawing/2014/main" id="{CB1E0C7B-379F-D551-A1BB-14D150219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075" y="1854393"/>
            <a:ext cx="5648193" cy="2881264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9635C85-FC4B-0EF5-8F9D-D1934CFA120B}"/>
              </a:ext>
            </a:extLst>
          </p:cNvPr>
          <p:cNvSpPr/>
          <p:nvPr/>
        </p:nvSpPr>
        <p:spPr>
          <a:xfrm>
            <a:off x="5861154" y="4002374"/>
            <a:ext cx="2373017" cy="419724"/>
          </a:xfrm>
          <a:prstGeom prst="roundRect">
            <a:avLst/>
          </a:prstGeom>
          <a:noFill/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AAFE639-B8A8-9359-A9E9-992A616B45ED}"/>
              </a:ext>
            </a:extLst>
          </p:cNvPr>
          <p:cNvSpPr/>
          <p:nvPr/>
        </p:nvSpPr>
        <p:spPr>
          <a:xfrm>
            <a:off x="10058400" y="4002374"/>
            <a:ext cx="524656" cy="419724"/>
          </a:xfrm>
          <a:prstGeom prst="roundRect">
            <a:avLst/>
          </a:prstGeom>
          <a:noFill/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4100E8-0DD3-7151-3FAB-76E8A9F8C5F7}"/>
              </a:ext>
            </a:extLst>
          </p:cNvPr>
          <p:cNvCxnSpPr>
            <a:cxnSpLocks/>
          </p:cNvCxnSpPr>
          <p:nvPr/>
        </p:nvCxnSpPr>
        <p:spPr>
          <a:xfrm flipH="1">
            <a:off x="4706911" y="4212236"/>
            <a:ext cx="703164" cy="0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B8E37F-C818-5C65-2207-738D27A51B1E}"/>
              </a:ext>
            </a:extLst>
          </p:cNvPr>
          <p:cNvCxnSpPr>
            <a:cxnSpLocks/>
          </p:cNvCxnSpPr>
          <p:nvPr/>
        </p:nvCxnSpPr>
        <p:spPr>
          <a:xfrm flipH="1">
            <a:off x="9596203" y="5353987"/>
            <a:ext cx="703164" cy="0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00A54E-2497-E30E-0DDC-40D0FF0AF32C}"/>
              </a:ext>
            </a:extLst>
          </p:cNvPr>
          <p:cNvCxnSpPr/>
          <p:nvPr/>
        </p:nvCxnSpPr>
        <p:spPr>
          <a:xfrm>
            <a:off x="10299367" y="4669875"/>
            <a:ext cx="0" cy="684112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3746D5F-6F93-E309-98C5-7F1DAD085CB2}"/>
              </a:ext>
            </a:extLst>
          </p:cNvPr>
          <p:cNvSpPr txBox="1"/>
          <p:nvPr/>
        </p:nvSpPr>
        <p:spPr>
          <a:xfrm>
            <a:off x="5564699" y="5123154"/>
            <a:ext cx="3975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Replace final entry with a 0</a:t>
            </a:r>
          </a:p>
        </p:txBody>
      </p:sp>
    </p:spTree>
    <p:extLst>
      <p:ext uri="{BB962C8B-B14F-4D97-AF65-F5344CB8AC3E}">
        <p14:creationId xmlns:p14="http://schemas.microsoft.com/office/powerpoint/2010/main" val="309261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A00EE-4FCF-E927-3626-F49BE3CE1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EF0F-3186-215E-5160-521666F2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5: Calculate Massey Ratings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38E36-43FF-7F20-5B66-7005C8DB0B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96174" y="2468881"/>
                <a:ext cx="2100262" cy="25528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=−0.5</m:t>
                    </m:r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=−2.25</m:t>
                    </m:r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=3.75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38E36-43FF-7F20-5B66-7005C8DB0B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96174" y="2468881"/>
                <a:ext cx="2100262" cy="255282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1844F7F-34FE-6D29-5B31-F9F345DB859A}"/>
              </a:ext>
            </a:extLst>
          </p:cNvPr>
          <p:cNvSpPr/>
          <p:nvPr/>
        </p:nvSpPr>
        <p:spPr>
          <a:xfrm>
            <a:off x="2767720" y="2616756"/>
            <a:ext cx="2100262" cy="442912"/>
          </a:xfrm>
          <a:prstGeom prst="roundRect">
            <a:avLst/>
          </a:prstGeom>
          <a:noFill/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391407-F223-4A28-A9AB-3AC62800E07A}"/>
              </a:ext>
            </a:extLst>
          </p:cNvPr>
          <p:cNvCxnSpPr>
            <a:cxnSpLocks/>
          </p:cNvCxnSpPr>
          <p:nvPr/>
        </p:nvCxnSpPr>
        <p:spPr>
          <a:xfrm>
            <a:off x="5014257" y="2868778"/>
            <a:ext cx="1081743" cy="461016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1DAFE4-BAC0-5029-3AD4-47FD358AF00C}"/>
              </a:ext>
            </a:extLst>
          </p:cNvPr>
          <p:cNvSpPr txBox="1"/>
          <p:nvPr/>
        </p:nvSpPr>
        <p:spPr>
          <a:xfrm>
            <a:off x="6601234" y="3329794"/>
            <a:ext cx="4599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Team 4 expected to beat Team 1 by 3.75-(-0.5) = 4.25 pts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BDAC4-D2FD-967A-9C35-ABFFD8807C8E}"/>
              </a:ext>
            </a:extLst>
          </p:cNvPr>
          <p:cNvSpPr/>
          <p:nvPr/>
        </p:nvSpPr>
        <p:spPr>
          <a:xfrm>
            <a:off x="2767720" y="4463045"/>
            <a:ext cx="2100262" cy="442912"/>
          </a:xfrm>
          <a:prstGeom prst="roundRect">
            <a:avLst/>
          </a:prstGeom>
          <a:noFill/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0B2884-F7B6-9DB4-8426-F5554198B228}"/>
              </a:ext>
            </a:extLst>
          </p:cNvPr>
          <p:cNvCxnSpPr>
            <a:cxnSpLocks/>
          </p:cNvCxnSpPr>
          <p:nvPr/>
        </p:nvCxnSpPr>
        <p:spPr>
          <a:xfrm flipV="1">
            <a:off x="5014257" y="4332157"/>
            <a:ext cx="1071286" cy="330519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79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E075C-6637-603D-DEFD-E3905ACD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73" y="1371600"/>
            <a:ext cx="2384440" cy="117420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Weighting</a:t>
            </a:r>
            <a:br>
              <a:rPr lang="en-US" sz="4100" dirty="0"/>
            </a:br>
            <a:r>
              <a:rPr lang="en-US" sz="4100" dirty="0"/>
              <a:t>Schemes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E6F6975-7901-7C16-5643-136F3FDE80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6027" y="824384"/>
            <a:ext cx="7772400" cy="533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8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31BB4-64A9-87E1-0493-C072C3427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F77B-B8B0-2277-DCED-54094227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Applications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50BFCF-AFA7-D2A8-A66F-515E486DD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071" y="2914838"/>
            <a:ext cx="5114718" cy="514162"/>
          </a:xfrm>
        </p:spPr>
        <p:txBody>
          <a:bodyPr/>
          <a:lstStyle/>
          <a:p>
            <a:r>
              <a:rPr lang="en-US" b="1" dirty="0"/>
              <a:t>Bowl Championship Series (1998-2013)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370225-46E8-94BF-4B22-E52D8BEE5839}"/>
              </a:ext>
            </a:extLst>
          </p:cNvPr>
          <p:cNvSpPr txBox="1">
            <a:spLocks/>
          </p:cNvSpPr>
          <p:nvPr/>
        </p:nvSpPr>
        <p:spPr>
          <a:xfrm>
            <a:off x="1301071" y="4494051"/>
            <a:ext cx="6523795" cy="51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FiveThirtyEight NCAA basketball power ratings</a:t>
            </a:r>
          </a:p>
        </p:txBody>
      </p:sp>
      <p:pic>
        <p:nvPicPr>
          <p:cNvPr id="13" name="Picture 12" descr="A logo of a football championship&#10;&#10;Description automatically generated">
            <a:extLst>
              <a:ext uri="{FF2B5EF4-FFF2-40B4-BE49-F238E27FC236}">
                <a16:creationId xmlns:a16="http://schemas.microsoft.com/office/drawing/2014/main" id="{141BDD5A-3B36-480C-89A2-C1DCB38486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9FA"/>
              </a:clrFrom>
              <a:clrTo>
                <a:srgbClr val="F8F9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20224" y="2276569"/>
            <a:ext cx="2298700" cy="1790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2AE833-9EE9-5C11-7837-0E6A9B77F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076" y="4491053"/>
            <a:ext cx="3951695" cy="5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4881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1D3382B-B2BF-4C4A-96B5-D2EA08CB222E}">
  <we:reference id="wa200007130" version="1.0.0.1" store="en-U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1073</Words>
  <Application>Microsoft Macintosh PowerPoint</Application>
  <PresentationFormat>Widescreen</PresentationFormat>
  <Paragraphs>141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Arial</vt:lpstr>
      <vt:lpstr>Calibri</vt:lpstr>
      <vt:lpstr>Cambria Math</vt:lpstr>
      <vt:lpstr>Courier New</vt:lpstr>
      <vt:lpstr>Grandview Display</vt:lpstr>
      <vt:lpstr>Symbol</vt:lpstr>
      <vt:lpstr>Wingdings</vt:lpstr>
      <vt:lpstr>DashVTI</vt:lpstr>
      <vt:lpstr>The Massey Method &amp; March Madness</vt:lpstr>
      <vt:lpstr>The Massey Method</vt:lpstr>
      <vt:lpstr>Step 1: A System of Linear Equations</vt:lpstr>
      <vt:lpstr>Step 2: A Matrix Representation</vt:lpstr>
      <vt:lpstr>Step 3: Applying Projections</vt:lpstr>
      <vt:lpstr>Step 4: The Massey Matrix</vt:lpstr>
      <vt:lpstr>Step 5: Calculate Massey Ratings</vt:lpstr>
      <vt:lpstr>Weighting Schemes</vt:lpstr>
      <vt:lpstr>Modern Applications</vt:lpstr>
      <vt:lpstr>Project</vt:lpstr>
      <vt:lpstr>Filling Out Brackets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Townsend</dc:creator>
  <cp:lastModifiedBy>Michael Townsend</cp:lastModifiedBy>
  <cp:revision>5</cp:revision>
  <dcterms:created xsi:type="dcterms:W3CDTF">2025-05-03T19:47:47Z</dcterms:created>
  <dcterms:modified xsi:type="dcterms:W3CDTF">2025-05-06T19:49:50Z</dcterms:modified>
</cp:coreProperties>
</file>