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6" r:id="rId2"/>
    <p:sldMasterId id="2147483711" r:id="rId3"/>
  </p:sldMasterIdLst>
  <p:notesMasterIdLst>
    <p:notesMasterId r:id="rId7"/>
  </p:notesMasterIdLst>
  <p:handoutMasterIdLst>
    <p:handoutMasterId r:id="rId8"/>
  </p:handoutMasterIdLst>
  <p:sldIdLst>
    <p:sldId id="351" r:id="rId4"/>
    <p:sldId id="407" r:id="rId5"/>
    <p:sldId id="406" r:id="rId6"/>
  </p:sldIdLst>
  <p:sldSz cx="9144000" cy="5143500" type="screen16x9"/>
  <p:notesSz cx="10234613" cy="7104063"/>
  <p:custDataLst>
    <p:tags r:id="rId9"/>
  </p:custDataLst>
  <p:defaultTextStyle>
    <a:defPPr>
      <a:defRPr lang="en-US"/>
    </a:defPPr>
    <a:lvl1pPr marL="0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303">
          <p15:clr>
            <a:srgbClr val="A4A3A4"/>
          </p15:clr>
        </p15:guide>
        <p15:guide id="4" pos="7636">
          <p15:clr>
            <a:srgbClr val="A4A3A4"/>
          </p15:clr>
        </p15:guide>
        <p15:guide id="7" orient="horz" pos="2820" userDrawn="1">
          <p15:clr>
            <a:srgbClr val="A4A3A4"/>
          </p15:clr>
        </p15:guide>
        <p15:guide id="11" orient="horz" pos="372" userDrawn="1">
          <p15:clr>
            <a:srgbClr val="A4A3A4"/>
          </p15:clr>
        </p15:guide>
        <p15:guide id="12" orient="horz" pos="2244" userDrawn="1">
          <p15:clr>
            <a:srgbClr val="A4A3A4"/>
          </p15:clr>
        </p15:guide>
        <p15:guide id="15" pos="409" userDrawn="1">
          <p15:clr>
            <a:srgbClr val="A4A3A4"/>
          </p15:clr>
        </p15:guide>
        <p15:guide id="17" pos="5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elie Barthere" initials="AB" lastIdx="1" clrIdx="0">
    <p:extLst>
      <p:ext uri="{19B8F6BF-5375-455C-9EA6-DF929625EA0E}">
        <p15:presenceInfo xmlns:p15="http://schemas.microsoft.com/office/powerpoint/2012/main" userId="2b4d82acbd4b830b" providerId="Windows Live"/>
      </p:ext>
    </p:extLst>
  </p:cmAuthor>
  <p:cmAuthor id="2" name="Fernando Martinelli" initials="FM" lastIdx="1" clrIdx="1">
    <p:extLst>
      <p:ext uri="{19B8F6BF-5375-455C-9EA6-DF929625EA0E}">
        <p15:presenceInfo xmlns:p15="http://schemas.microsoft.com/office/powerpoint/2012/main" userId="3c1163f127ade5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17375E"/>
    <a:srgbClr val="130F40"/>
    <a:srgbClr val="B3D9FB"/>
    <a:srgbClr val="33CC33"/>
    <a:srgbClr val="70A4F6"/>
    <a:srgbClr val="130F36"/>
    <a:srgbClr val="66A6FF"/>
    <a:srgbClr val="89F7FE"/>
    <a:srgbClr val="5F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6" autoAdjust="0"/>
    <p:restoredTop sz="95204" autoAdjust="0"/>
  </p:normalViewPr>
  <p:slideViewPr>
    <p:cSldViewPr snapToObjects="1">
      <p:cViewPr>
        <p:scale>
          <a:sx n="400" d="100"/>
          <a:sy n="400" d="100"/>
        </p:scale>
        <p:origin x="-5225" y="-5499"/>
      </p:cViewPr>
      <p:guideLst>
        <p:guide orient="horz" pos="5303"/>
        <p:guide pos="7636"/>
        <p:guide orient="horz" pos="2820"/>
        <p:guide orient="horz" pos="372"/>
        <p:guide orient="horz" pos="2244"/>
        <p:guide pos="409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2291" d="500000"/>
        <a:sy n="522291" d="500000"/>
      </p:scale>
      <p:origin x="0" y="0"/>
    </p:cViewPr>
  </p:sorterViewPr>
  <p:notesViewPr>
    <p:cSldViewPr snapToObjects="1" showGuides="1">
      <p:cViewPr varScale="1">
        <p:scale>
          <a:sx n="60" d="100"/>
          <a:sy n="60" d="100"/>
        </p:scale>
        <p:origin x="-2196" y="-84"/>
      </p:cViewPr>
      <p:guideLst>
        <p:guide orient="horz" pos="2238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4044-8EF7-26912D3420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6-485B-A35B-FAB4840050FD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00-4044-8EF7-26912D34201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0-4044-8EF7-26912D342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BD-4176-AC4A-71FAA7FA3AE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BD-4176-AC4A-71FAA7FA3AE4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BD-4176-AC4A-71FAA7FA3AE4}"/>
              </c:ext>
            </c:extLst>
          </c:dPt>
          <c:dPt>
            <c:idx val="3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00-4968-9DF0-BEDFB5B2D850}"/>
              </c:ext>
            </c:extLst>
          </c:dPt>
          <c:cat>
            <c:strRef>
              <c:f>Sheet1!$A$2:$A$5</c:f>
              <c:strCache>
                <c:ptCount val="4"/>
                <c:pt idx="0">
                  <c:v>ETH</c:v>
                </c:pt>
                <c:pt idx="1">
                  <c:v>ZRX</c:v>
                </c:pt>
                <c:pt idx="2">
                  <c:v>BAT</c:v>
                </c:pt>
                <c:pt idx="3">
                  <c:v>MKR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15</c:v>
                </c:pt>
                <c:pt idx="2">
                  <c:v>27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BD-4176-AC4A-71FAA7FA3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8-42EA-9B77-0631323F3A4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78-42EA-9B77-0631323F3A4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78-42EA-9B77-0631323F3A42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78-42EA-9B77-0631323F3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4044-8EF7-26912D3420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D-4416-99F6-DD49101DEDC8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00-4044-8EF7-26912D34201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0-4044-8EF7-26912D342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F0-42DC-BC07-FED78E08BC74}"/>
              </c:ext>
            </c:extLst>
          </c:dPt>
          <c:cat>
            <c:strRef>
              <c:f>Sheet1!$A$2:$A$5</c:f>
              <c:strCache>
                <c:ptCount val="4"/>
                <c:pt idx="0">
                  <c:v>OMG</c:v>
                </c:pt>
                <c:pt idx="1">
                  <c:v>REP</c:v>
                </c:pt>
                <c:pt idx="2">
                  <c:v>BAT</c:v>
                </c:pt>
                <c:pt idx="3">
                  <c:v>ETH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BD-4176-AC4A-71FAA7FA3AE4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BD-4176-AC4A-71FAA7FA3AE4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BD-4176-AC4A-71FAA7FA3A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00-4968-9DF0-BEDFB5B2D850}"/>
              </c:ext>
            </c:extLst>
          </c:dPt>
          <c:cat>
            <c:strRef>
              <c:f>Sheet1!$A$2:$A$5</c:f>
              <c:strCache>
                <c:ptCount val="4"/>
                <c:pt idx="0">
                  <c:v>ETH</c:v>
                </c:pt>
                <c:pt idx="1">
                  <c:v>ZRX</c:v>
                </c:pt>
                <c:pt idx="2">
                  <c:v>ZRX</c:v>
                </c:pt>
                <c:pt idx="3">
                  <c:v>MKR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</c:v>
                </c:pt>
                <c:pt idx="2">
                  <c:v>27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BD-4176-AC4A-71FAA7FA3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8-42EA-9B77-0631323F3A4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78-42EA-9B77-0631323F3A4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78-42EA-9B77-0631323F3A42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78-42EA-9B77-0631323F3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0-4044-8EF7-26912D342014}"/>
              </c:ext>
            </c:extLst>
          </c:dPt>
          <c:dPt>
            <c:idx val="1"/>
            <c:bubble3D val="0"/>
            <c:spPr>
              <a:solidFill>
                <a:srgbClr val="3185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D-4416-99F6-DD49101DEDC8}"/>
              </c:ext>
            </c:extLst>
          </c:dPt>
          <c:dPt>
            <c:idx val="2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00-4044-8EF7-26912D34201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0-4044-8EF7-26912D342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cat>
            <c:strRef>
              <c:f>Sheet1!$A$2:$A$4</c:f>
              <c:strCache>
                <c:ptCount val="3"/>
                <c:pt idx="0">
                  <c:v>ETH</c:v>
                </c:pt>
                <c:pt idx="1">
                  <c:v>ZRX</c:v>
                </c:pt>
                <c:pt idx="2">
                  <c:v>MKR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C-4362-954B-1B29770E68F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C-4362-954B-1B29770E68F4}"/>
              </c:ext>
            </c:extLst>
          </c:dPt>
          <c:dPt>
            <c:idx val="2"/>
            <c:bubble3D val="0"/>
            <c:spPr>
              <a:solidFill>
                <a:srgbClr val="3185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FC-4362-954B-1B29770E68F4}"/>
              </c:ext>
            </c:extLst>
          </c:dPt>
          <c:dPt>
            <c:idx val="3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F0-42DC-BC07-FED78E08BC74}"/>
              </c:ext>
            </c:extLst>
          </c:dPt>
          <c:cat>
            <c:strRef>
              <c:f>Sheet1!$A$2:$A$5</c:f>
              <c:strCache>
                <c:ptCount val="4"/>
                <c:pt idx="0">
                  <c:v>OMG</c:v>
                </c:pt>
                <c:pt idx="1">
                  <c:v>REP</c:v>
                </c:pt>
                <c:pt idx="2">
                  <c:v>BAT</c:v>
                </c:pt>
                <c:pt idx="3">
                  <c:v>ETH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C-4362-954B-1B29770E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l">
              <a:defRPr sz="9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r">
              <a:defRPr sz="900"/>
            </a:lvl1pPr>
          </a:lstStyle>
          <a:p>
            <a:fld id="{5EA3D135-E2E4-4277-B1D4-865BF53A1D41}" type="datetimeFigureOut">
              <a:rPr lang="en-IN" smtClean="0"/>
              <a:t>07-08-2019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l">
              <a:defRPr sz="9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r">
              <a:defRPr sz="900"/>
            </a:lvl1pPr>
          </a:lstStyle>
          <a:p>
            <a:fld id="{A9EC12CC-2F31-4C46-B247-A60CF071D3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8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/>
          <a:lstStyle>
            <a:lvl1pPr algn="r">
              <a:defRPr sz="900"/>
            </a:lvl1pPr>
          </a:lstStyle>
          <a:p>
            <a:fld id="{743F3D5C-8B60-414A-B36D-4EAC08F89814}" type="datetimeFigureOut">
              <a:rPr lang="en-GB" smtClean="0"/>
              <a:t>07/08/2019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659" tIns="34829" rIns="69659" bIns="3482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212" y="3373967"/>
            <a:ext cx="8188190" cy="3197060"/>
          </a:xfrm>
          <a:prstGeom prst="rect">
            <a:avLst/>
          </a:prstGeom>
        </p:spPr>
        <p:txBody>
          <a:bodyPr vert="horz" lIns="69659" tIns="34829" rIns="69659" bIns="348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949" y="6747935"/>
            <a:ext cx="4435166" cy="354972"/>
          </a:xfrm>
          <a:prstGeom prst="rect">
            <a:avLst/>
          </a:prstGeom>
        </p:spPr>
        <p:txBody>
          <a:bodyPr vert="horz" lIns="69659" tIns="34829" rIns="69659" bIns="34829" rtlCol="0" anchor="b"/>
          <a:lstStyle>
            <a:lvl1pPr algn="r">
              <a:defRPr sz="900"/>
            </a:lvl1pPr>
          </a:lstStyle>
          <a:p>
            <a:fld id="{63470BAF-594A-4B93-AFAB-4E4ADD836A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Left: Liquidity supply side and value accrual mechanism to Fund Managers and ourselves</a:t>
            </a:r>
          </a:p>
          <a:p>
            <a:r>
              <a:rPr lang="de-DE" dirty="0"/>
              <a:t>Right: Liquidity demand side and auto-rebalancing mechanism this is all about</a:t>
            </a:r>
          </a:p>
          <a:p>
            <a:endParaRPr lang="de-DE" dirty="0"/>
          </a:p>
          <a:p>
            <a:r>
              <a:rPr lang="de-DE" dirty="0"/>
              <a:t>Balancer protocol could enable the go-to structure of index funds for the smart contract era because it not only allows liquidity providers to put their diversified portfolios on cruise-control (which is what index funds do), but ads to it a very powerful revenue generating mechanism (like a decentralized exchange), which itself has a wider significance for the industry as we will see.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0BAF-594A-4B93-AFAB-4E4ADD836AD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62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Left: Liquidity supply side and value accrual mechanism to Fund Managers and ourselves</a:t>
            </a:r>
          </a:p>
          <a:p>
            <a:r>
              <a:rPr lang="de-DE" dirty="0"/>
              <a:t>Right: Liquidity demand side and auto-rebalancing mechanism this is all about</a:t>
            </a:r>
          </a:p>
          <a:p>
            <a:endParaRPr lang="de-DE" dirty="0"/>
          </a:p>
          <a:p>
            <a:r>
              <a:rPr lang="de-DE" dirty="0"/>
              <a:t>Balancer protocol could enable the go-to structure of index funds for the smart contract era because it not only allows liquidity providers to put their diversified portfolios on cruise-control (which is what index funds do), but ads to it a very powerful revenue generating mechanism (like a decentralized exchange), which itself has a wider significance for the industry as we will see.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0BAF-594A-4B93-AFAB-4E4ADD836AD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37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Left: Liquidity supply side and value accrual mechanism to Fund Managers and ourselves</a:t>
            </a:r>
          </a:p>
          <a:p>
            <a:r>
              <a:rPr lang="de-DE" dirty="0"/>
              <a:t>Right: Liquidity demand side and auto-rebalancing mechanism this is all about</a:t>
            </a:r>
          </a:p>
          <a:p>
            <a:endParaRPr lang="de-DE" dirty="0"/>
          </a:p>
          <a:p>
            <a:r>
              <a:rPr lang="de-DE" dirty="0"/>
              <a:t>Balancer protocol could enable the go-to structure of index funds for the smart contract era because it not only allows liquidity providers to put their diversified portfolios on cruise-control (which is what index funds do), but ads to it a very powerful revenue generating mechanism (like a decentralized exchange), which itself has a wider significance for the industry as we will see.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0BAF-594A-4B93-AFAB-4E4ADD836AD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7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7.xml"/><Relationship Id="rId7" Type="http://schemas.openxmlformats.org/officeDocument/2006/relationships/image" Target="../media/image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tags" Target="../tags/tag33.xml"/><Relationship Id="rId7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39.xml"/><Relationship Id="rId7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2.xml"/><Relationship Id="rId9" Type="http://schemas.microsoft.com/office/2007/relationships/hdphoto" Target="../media/hdphoto7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1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3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5.xml"/><Relationship Id="rId7" Type="http://schemas.openxmlformats.org/officeDocument/2006/relationships/oleObject" Target="../embeddings/oleObject25.bin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0.png"/><Relationship Id="rId2" Type="http://schemas.openxmlformats.org/officeDocument/2006/relationships/tags" Target="../tags/tag4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5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6.png"/><Relationship Id="rId2" Type="http://schemas.openxmlformats.org/officeDocument/2006/relationships/tags" Target="../tags/tag5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4.xml"/><Relationship Id="rId7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tags" Target="../tags/tag58.xml"/><Relationship Id="rId7" Type="http://schemas.openxmlformats.org/officeDocument/2006/relationships/image" Target="../media/image19.png"/><Relationship Id="rId2" Type="http://schemas.openxmlformats.org/officeDocument/2006/relationships/tags" Target="../tags/tag5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tags" Target="../tags/tag60.xml"/><Relationship Id="rId7" Type="http://schemas.openxmlformats.org/officeDocument/2006/relationships/image" Target="../media/image20.png"/><Relationship Id="rId2" Type="http://schemas.openxmlformats.org/officeDocument/2006/relationships/tags" Target="../tags/tag5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62.xml"/><Relationship Id="rId7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Relationship Id="rId9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4.xml"/><Relationship Id="rId7" Type="http://schemas.openxmlformats.org/officeDocument/2006/relationships/oleObject" Target="../embeddings/oleObject21.bin"/><Relationship Id="rId2" Type="http://schemas.openxmlformats.org/officeDocument/2006/relationships/tags" Target="../tags/tag6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66.xml"/><Relationship Id="rId7" Type="http://schemas.openxmlformats.org/officeDocument/2006/relationships/image" Target="../media/image1.emf"/><Relationship Id="rId2" Type="http://schemas.openxmlformats.org/officeDocument/2006/relationships/tags" Target="../tags/tag6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Relationship Id="rId9" Type="http://schemas.microsoft.com/office/2007/relationships/hdphoto" Target="../media/hdphoto7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oleObject" Target="../embeddings/oleObject23.bin"/><Relationship Id="rId2" Type="http://schemas.openxmlformats.org/officeDocument/2006/relationships/tags" Target="../tags/tag6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0.xml"/><Relationship Id="rId7" Type="http://schemas.openxmlformats.org/officeDocument/2006/relationships/oleObject" Target="../embeddings/oleObject2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7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78326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2235" y="2880360"/>
            <a:ext cx="7679531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42113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906" y="2880360"/>
            <a:ext cx="8358188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0BC4-66AA-4269-B001-98A2CDC6F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BF710-8597-4F23-9BE0-482898463B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24" y="1647826"/>
            <a:ext cx="1993351" cy="1077305"/>
          </a:xfrm>
          <a:prstGeom prst="rect">
            <a:avLst/>
          </a:prstGeom>
        </p:spPr>
      </p:pic>
      <p:pic>
        <p:nvPicPr>
          <p:cNvPr id="15" name="Picture 2" descr="\\server\D\Neyveli callouts\2018\November\Nov 12\Job 30 – Jonathan Gabler - O2I-MBV - TEMPLATE DESIGNING WORK!!!\BlockScience Presentation\Logo\Logo_1.png">
            <a:extLst>
              <a:ext uri="{FF2B5EF4-FFF2-40B4-BE49-F238E27FC236}">
                <a16:creationId xmlns:a16="http://schemas.microsoft.com/office/drawing/2014/main" id="{F97BF6C3-7D90-4FF1-9066-C6381E902A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7620000" y="4499255"/>
            <a:ext cx="926552" cy="4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886778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16522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" r="1"/>
          <a:stretch/>
        </p:blipFill>
        <p:spPr>
          <a:xfrm>
            <a:off x="820738" y="1218525"/>
            <a:ext cx="1932398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16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357322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1486" y="1423169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1486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1486" y="3812835"/>
            <a:ext cx="4115469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8109" y="3589113"/>
            <a:ext cx="1795815" cy="85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51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556753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7170" cy="35394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3017837"/>
          </a:xfrm>
        </p:spPr>
        <p:txBody>
          <a:bodyPr/>
          <a:lstStyle>
            <a:lvl2pPr marL="360363" indent="-180975"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57742-C3BB-4F17-A6DE-407F1C1D5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5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6778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8731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600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316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4051" y="1161149"/>
            <a:ext cx="7776000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CEE45-53D9-4A86-8F7E-79DF5B049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6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108762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389312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124E4-71CD-4FD3-8D32-AE98D0A76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649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188409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372616" y="-1306182"/>
            <a:ext cx="5066765" cy="6857507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724333" y="914337"/>
            <a:ext cx="2512420" cy="315527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" y="4510788"/>
            <a:ext cx="1821180" cy="55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85603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2CE38-09F9-4D55-8DD7-B14248329B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59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34459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09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772328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24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521305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1957894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00095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20507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738" y="1218525"/>
            <a:ext cx="1991121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072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744979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392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794164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00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209325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3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4178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FBC56-D97D-412D-AF70-FEBFD75E0D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09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999461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5702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85334-0C90-4DCD-A2B8-FB59EADCE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92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906" y="2880360"/>
            <a:ext cx="8358188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982840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0BC4-66AA-4269-B001-98A2CDC6F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65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0738" y="2246455"/>
            <a:ext cx="7521575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0738" y="3000375"/>
            <a:ext cx="7521574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0738" y="3969445"/>
            <a:ext cx="4165221" cy="470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" r="1"/>
          <a:stretch/>
        </p:blipFill>
        <p:spPr>
          <a:xfrm>
            <a:off x="820738" y="1218525"/>
            <a:ext cx="1932398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7311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1486" y="1423169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1486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70A4F6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1486" y="3812835"/>
            <a:ext cx="4115469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130F3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8109" y="3589113"/>
            <a:ext cx="1795815" cy="85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233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7170" cy="35394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3017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57742-C3BB-4F17-A6DE-407F1C1D5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541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6778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777600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316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4051" y="1161149"/>
            <a:ext cx="7776000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CEE45-53D9-4A86-8F7E-79DF5B049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3408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389312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124E4-71CD-4FD3-8D32-AE98D0A76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05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4559712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284" y="1422400"/>
            <a:ext cx="7521029" cy="7137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1284" y="2177089"/>
            <a:ext cx="7521029" cy="420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66A6FF"/>
                </a:solidFill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21284" y="3812066"/>
            <a:ext cx="4154843" cy="4700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300">
                <a:solidFill>
                  <a:srgbClr val="89F7F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083B4F-8587-4E41-9F2C-4BC95652B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6498" y="3589113"/>
            <a:ext cx="1795815" cy="8511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AAD4-2F84-48F4-8DBB-4E2651951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73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372616" y="-1306182"/>
            <a:ext cx="5066765" cy="6857507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724333" y="914337"/>
            <a:ext cx="2512420" cy="315527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" y="4510788"/>
            <a:ext cx="1821180" cy="55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85603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2CE38-09F9-4D55-8DD7-B14248329B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730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38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85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1957894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905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80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45885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130F36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158656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rgbClr val="70A4F6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329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3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4178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FBC56-D97D-412D-AF70-FEBFD75E0D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706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-15069"/>
            <a:ext cx="9143999" cy="51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6" descr="\\server\F\Client Documents\O2I - MBV\Jonathan Gabler\2018\November\Nov 12\Job 30 – Jonathan Gabler - O2I-MBV - TEMPLATE DESIGNING WORK!!!\BlockScience Presentation\Background\Background_whit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8"/>
          <a:stretch/>
        </p:blipFill>
        <p:spPr bwMode="auto">
          <a:xfrm>
            <a:off x="0" y="4610100"/>
            <a:ext cx="9143999" cy="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130F36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1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335547" y="941941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1" y="1161149"/>
            <a:ext cx="3570287" cy="3017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85334-0C90-4DCD-A2B8-FB59EADCE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02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9938038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pic>
        <p:nvPicPr>
          <p:cNvPr id="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7777170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572896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4053" y="1161149"/>
            <a:ext cx="7777170" cy="2998788"/>
          </a:xfrm>
          <a:prstGeom prst="rect">
            <a:avLst/>
          </a:prstGeom>
        </p:spPr>
        <p:txBody>
          <a:bodyPr/>
          <a:lstStyle>
            <a:lvl5pPr marL="1008000" indent="0">
              <a:buFont typeface="Avenir" pitchFamily="2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B925-FA58-4AE7-B7FB-F68989355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345504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855127">
            <a:off x="5608399" y="1081916"/>
            <a:ext cx="2707414" cy="2817456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4053" y="1161149"/>
            <a:ext cx="3836987" cy="248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1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572896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B4112-9E26-48FA-BA68-D456E7169B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14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489005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9" name="Rounded Rectangle"/>
          <p:cNvSpPr/>
          <p:nvPr userDrawn="1"/>
        </p:nvSpPr>
        <p:spPr>
          <a:xfrm rot="13500000">
            <a:off x="6035057" y="-763404"/>
            <a:ext cx="5033214" cy="6710952"/>
          </a:xfrm>
          <a:prstGeom prst="roundRect">
            <a:avLst>
              <a:gd name="adj" fmla="val 124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1887" tIns="31887" rIns="31887" bIns="31887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052" y="444371"/>
            <a:ext cx="5112245" cy="3539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josh-calabrese-246845-unsplash.jpg"/>
          <p:cNvSpPr>
            <a:spLocks noGrp="1"/>
          </p:cNvSpPr>
          <p:nvPr>
            <p:ph type="pic" sz="quarter" idx="14"/>
          </p:nvPr>
        </p:nvSpPr>
        <p:spPr>
          <a:xfrm rot="2700000">
            <a:off x="5691147" y="1367899"/>
            <a:ext cx="2444691" cy="3259588"/>
          </a:xfrm>
          <a:prstGeom prst="rect">
            <a:avLst/>
          </a:prstGeom>
        </p:spPr>
        <p:txBody>
          <a:bodyPr lIns="57396" tIns="28698" rIns="57396" bIns="28698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endParaRPr dirty="0"/>
          </a:p>
        </p:txBody>
      </p:sp>
      <p:pic>
        <p:nvPicPr>
          <p:cNvPr id="11" name="Picture 3" descr="\\server\D\Neyveli callouts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4" y="4497389"/>
            <a:ext cx="1955553" cy="5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74053" y="1161149"/>
            <a:ext cx="3397250" cy="25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AB73C-3E72-4E18-9B3B-F9BB26E524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ADFA29D-5BFF-4166-8714-6B1EF8602B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5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056303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491473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44" y="2279363"/>
            <a:ext cx="7445313" cy="584775"/>
          </a:xfrm>
        </p:spPr>
        <p:txBody>
          <a:bodyPr anchor="ctr"/>
          <a:lstStyle>
            <a:lvl1pPr algn="ctr">
              <a:defRPr sz="3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43" descr="\\server\F\Client Documents\O2I - MBV\Jonathan Gabler\2018\November\Nov 12\Job 30 – Jonathan Gabler - O2I-MBV - TEMPLATE DESIGNING WORK!!!\BlockScience Presentation\Background\Backgroun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1929269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3600" b="1" i="0" baseline="0" dirty="0">
              <a:latin typeface="Avenir Black"/>
              <a:ea typeface="Arial Unicode MS"/>
              <a:cs typeface="Arial"/>
              <a:sym typeface="Avenir Black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95955" y="1630307"/>
            <a:ext cx="8552090" cy="114810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3600" b="1" i="0">
                <a:solidFill>
                  <a:srgbClr val="89F7FE"/>
                </a:solidFill>
                <a:latin typeface="+mj-lt"/>
                <a:cs typeface="Arial"/>
              </a:defRPr>
            </a:lvl1pPr>
          </a:lstStyle>
          <a:p>
            <a:r>
              <a:rPr lang="en-IN" dirty="0"/>
              <a:t>LOREM IPSUM DOLOR</a:t>
            </a:r>
            <a:endParaRPr dirty="0"/>
          </a:p>
        </p:txBody>
      </p:sp>
      <p:sp>
        <p:nvSpPr>
          <p:cNvPr id="32" name="Holder 3"/>
          <p:cNvSpPr txBox="1">
            <a:spLocks/>
          </p:cNvSpPr>
          <p:nvPr userDrawn="1"/>
        </p:nvSpPr>
        <p:spPr>
          <a:xfrm>
            <a:off x="1371600" y="3844766"/>
            <a:ext cx="6400800" cy="5409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algn="ctr">
              <a:defRPr sz="2000" b="0" i="0">
                <a:solidFill>
                  <a:srgbClr val="66A6FF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69617" y="3600139"/>
            <a:ext cx="4204766" cy="68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Helvetica Neue" panose="02000806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2" descr="\\server\D\Neyveli callouts\2018\November\Nov 12\Job 30 – Jonathan Gabler - O2I-MBV - TEMPLATE DESIGNING WORK!!!\BlockScience Presentation\Logo\Logo_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9220" r="9417" b="10780"/>
          <a:stretch/>
        </p:blipFill>
        <p:spPr bwMode="auto">
          <a:xfrm>
            <a:off x="3640822" y="490812"/>
            <a:ext cx="1862356" cy="9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ags" Target="../tags/tag20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ags" Target="../tags/tag19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6" Type="http://schemas.openxmlformats.org/officeDocument/2006/relationships/vmlDrawing" Target="../drawings/vmlDrawing11.vml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23" Type="http://schemas.microsoft.com/office/2007/relationships/hdphoto" Target="../media/hdphoto2.wdp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ags" Target="../tags/tag47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ags" Target="../tags/tag46.xml"/><Relationship Id="rId2" Type="http://schemas.openxmlformats.org/officeDocument/2006/relationships/slideLayout" Target="../slideLayouts/slideLayout25.xml"/><Relationship Id="rId16" Type="http://schemas.openxmlformats.org/officeDocument/2006/relationships/vmlDrawing" Target="../drawings/vmlDrawing26.vml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23" Type="http://schemas.microsoft.com/office/2007/relationships/hdphoto" Target="../media/hdphoto1.wdp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42195894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pic>
        <p:nvPicPr>
          <p:cNvPr id="2299" name="Picture 251" descr="\\server\F\Client Documents\O2I - MBV\Jonathan Gabler\2018\November\Nov 12\Job 30 – Jonathan Gabler - O2I-MBV - TEMPLATE DESIGNING WORK!!!\BlockScience Presentation\Background\Background_2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3539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AA8AE-FA5E-4C93-91D9-6F992D6B6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A29D-5BFF-4166-8714-6B1EF8602BD7}" type="slidenum">
              <a:rPr lang="LID4096" smtClean="0"/>
              <a:pPr/>
              <a:t>‹#›</a:t>
            </a:fld>
            <a:endParaRPr 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72" r:id="rId5"/>
    <p:sldLayoutId id="2147483673" r:id="rId6"/>
    <p:sldLayoutId id="2147483674" r:id="rId7"/>
    <p:sldLayoutId id="2147483664" r:id="rId8"/>
    <p:sldLayoutId id="2147483669" r:id="rId9"/>
  </p:sldLayoutIdLst>
  <p:hf hdr="0" ftr="0" dt="0"/>
  <p:txStyles>
    <p:titleStyle>
      <a:lvl1pPr>
        <a:defRPr sz="2000">
          <a:solidFill>
            <a:srgbClr val="89F7FE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19"/>
        </a:buBlip>
        <a:defRPr sz="1800">
          <a:solidFill>
            <a:srgbClr val="66A6FF"/>
          </a:solidFill>
          <a:latin typeface="+mn-lt"/>
          <a:ea typeface="+mn-ea"/>
          <a:cs typeface="+mn-cs"/>
        </a:defRPr>
      </a:lvl1pPr>
      <a:lvl2pPr marL="504000" indent="-252000">
        <a:spcBef>
          <a:spcPts val="600"/>
        </a:spcBef>
        <a:buFont typeface="Arial" panose="020B0604020202020204" pitchFamily="34" charset="0"/>
        <a:buChar char="•"/>
        <a:defRPr>
          <a:solidFill>
            <a:srgbClr val="66A6FF"/>
          </a:solidFill>
          <a:latin typeface="+mn-lt"/>
          <a:ea typeface="+mn-ea"/>
          <a:cs typeface="+mn-cs"/>
        </a:defRPr>
      </a:lvl2pPr>
      <a:lvl3pPr marL="789750" indent="-285750">
        <a:spcBef>
          <a:spcPts val="600"/>
        </a:spcBef>
        <a:buFont typeface="Avenir" panose="02000503040000020003" pitchFamily="2" charset="0"/>
        <a:buChar char="Ð"/>
        <a:defRPr lang="en-GB" noProof="0" dirty="0" smtClean="0">
          <a:solidFill>
            <a:srgbClr val="66A6FF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GB" sz="1800" baseline="0" noProof="0" dirty="0" smtClean="0">
          <a:solidFill>
            <a:srgbClr val="66A6FF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>
          <a:solidFill>
            <a:srgbClr val="66A6FF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92516106"/>
              </p:ext>
            </p:ext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1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7543800" y="4678045"/>
            <a:ext cx="1212223" cy="3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9D762-8D80-48E1-9798-6EE6FAB4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CD30-02E3-43BF-9B50-B3A65A7C9611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92599-F51B-4FBB-BDDC-CC7099C2074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10164"/>
            <a:ext cx="1066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6" r:id="rId5"/>
    <p:sldLayoutId id="2147483681" r:id="rId6"/>
    <p:sldLayoutId id="2147483682" r:id="rId7"/>
    <p:sldLayoutId id="2147483684" r:id="rId8"/>
    <p:sldLayoutId id="2147483685" r:id="rId9"/>
    <p:sldLayoutId id="2147483709" r:id="rId10"/>
    <p:sldLayoutId id="2147483689" r:id="rId11"/>
    <p:sldLayoutId id="2147483708" r:id="rId12"/>
    <p:sldLayoutId id="2147483710" r:id="rId13"/>
    <p:sldLayoutId id="2147483705" r:id="rId14"/>
  </p:sldLayoutIdLst>
  <p:hf hdr="0" ftr="0" dt="0"/>
  <p:txStyles>
    <p:titleStyle>
      <a:lvl1pPr>
        <a:defRPr sz="3200">
          <a:solidFill>
            <a:srgbClr val="130F36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25"/>
        </a:buBlip>
        <a:defRPr sz="1800">
          <a:solidFill>
            <a:srgbClr val="130F40"/>
          </a:solidFill>
          <a:latin typeface="+mn-lt"/>
          <a:ea typeface="+mn-ea"/>
          <a:cs typeface="+mn-cs"/>
        </a:defRPr>
      </a:lvl1pPr>
      <a:lvl2pPr marL="504000" indent="-252000">
        <a:spcBef>
          <a:spcPts val="600"/>
        </a:spcBef>
        <a:buFont typeface="Arial" panose="020B0604020202020204" pitchFamily="34" charset="0"/>
        <a:buChar char="•"/>
        <a:defRPr sz="1800">
          <a:solidFill>
            <a:srgbClr val="130F40"/>
          </a:solidFill>
          <a:latin typeface="+mn-lt"/>
          <a:ea typeface="+mn-ea"/>
          <a:cs typeface="+mn-cs"/>
        </a:defRPr>
      </a:lvl2pPr>
      <a:lvl3pPr marL="756000" indent="-252000">
        <a:spcBef>
          <a:spcPts val="600"/>
        </a:spcBef>
        <a:buFont typeface="Avenir" panose="02000503040000020003" pitchFamily="2" charset="0"/>
        <a:buChar char="Ð"/>
        <a:defRPr sz="1800">
          <a:solidFill>
            <a:srgbClr val="130F40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US" sz="1800" dirty="0" smtClean="0">
          <a:solidFill>
            <a:srgbClr val="130F40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 sz="1800">
          <a:solidFill>
            <a:srgbClr val="130F40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20" descr="\\server\F\Client Documents\O2I - MBV\Jonathan Gabler\2018\November\Nov 12\Job 30 – Jonathan Gabler - O2I-MBV - TEMPLATE DESIGNING WORK!!!\BlockScience Presentation\Background\Background_white_2.pn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16" y="838"/>
          <a:ext cx="1117" cy="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7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24" name="Object 23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" y="838"/>
                        <a:ext cx="1117" cy="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111621" cy="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latin typeface="Avenir Black"/>
              <a:ea typeface="Arial Unicode MS"/>
              <a:cs typeface="+mn-cs"/>
              <a:sym typeface="Avenir Black"/>
            </a:endParaRPr>
          </a:p>
        </p:txBody>
      </p:sp>
      <p:sp>
        <p:nvSpPr>
          <p:cNvPr id="25" name="Title Placeholder 24"/>
          <p:cNvSpPr>
            <a:spLocks noGrp="1"/>
          </p:cNvSpPr>
          <p:nvPr>
            <p:ph type="title"/>
          </p:nvPr>
        </p:nvSpPr>
        <p:spPr>
          <a:xfrm>
            <a:off x="674053" y="444371"/>
            <a:ext cx="777717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219" descr="\\server\F\Client Documents\O2I - MBV\Jonathan Gabler\2018\November\Nov 12\Job 30 – Jonathan Gabler - O2I-MBV - TEMPLATE DESIGNING WORK!!!\BlockScience Presentation\Logo\Logo_3.png"/>
          <p:cNvPicPr>
            <a:picLocks noChangeAspect="1" noChangeArrowheads="1"/>
          </p:cNvPicPr>
          <p:nvPr userDrawn="1"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 bwMode="auto">
          <a:xfrm>
            <a:off x="6691331" y="4421888"/>
            <a:ext cx="1759892" cy="5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4053" y="1161149"/>
            <a:ext cx="7777170" cy="3017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9D762-8D80-48E1-9798-6EE6FAB4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39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CD30-02E3-43BF-9B50-B3A65A7C9611}" type="slidenum">
              <a:rPr lang="LID4096" smtClean="0"/>
              <a:pPr/>
              <a:t>‹#›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30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>
        <a:defRPr sz="2000">
          <a:solidFill>
            <a:srgbClr val="130F36"/>
          </a:solidFill>
          <a:latin typeface="+mj-lt"/>
          <a:ea typeface="+mj-ea"/>
          <a:cs typeface="+mj-cs"/>
        </a:defRPr>
      </a:lvl1pPr>
    </p:titleStyle>
    <p:bodyStyle>
      <a:lvl1pPr marL="252000" indent="-252000">
        <a:spcBef>
          <a:spcPts val="600"/>
        </a:spcBef>
        <a:buFontTx/>
        <a:buBlip>
          <a:blip r:embed="rId24"/>
        </a:buBlip>
        <a:defRPr sz="1800">
          <a:solidFill>
            <a:srgbClr val="130F40"/>
          </a:solidFill>
          <a:latin typeface="+mn-lt"/>
          <a:ea typeface="+mn-ea"/>
          <a:cs typeface="+mn-cs"/>
        </a:defRPr>
      </a:lvl1pPr>
      <a:lvl2pPr marL="360363" indent="-180975">
        <a:spcBef>
          <a:spcPts val="600"/>
        </a:spcBef>
        <a:buFont typeface="Arial" panose="020B0604020202020204" pitchFamily="34" charset="0"/>
        <a:buChar char="•"/>
        <a:defRPr sz="1600">
          <a:solidFill>
            <a:srgbClr val="130F40"/>
          </a:solidFill>
          <a:latin typeface="+mn-lt"/>
          <a:ea typeface="+mn-ea"/>
          <a:cs typeface="+mn-cs"/>
        </a:defRPr>
      </a:lvl2pPr>
      <a:lvl3pPr marL="756000" indent="-252000">
        <a:spcBef>
          <a:spcPts val="600"/>
        </a:spcBef>
        <a:buFont typeface="Avenir" panose="02000503040000020003" pitchFamily="2" charset="0"/>
        <a:buChar char="Ð"/>
        <a:defRPr sz="1800">
          <a:solidFill>
            <a:srgbClr val="130F40"/>
          </a:solidFill>
          <a:latin typeface="+mn-lt"/>
          <a:ea typeface="+mn-ea"/>
          <a:cs typeface="+mn-cs"/>
        </a:defRPr>
      </a:lvl3pPr>
      <a:lvl4pPr marL="1008000" indent="-252000">
        <a:spcBef>
          <a:spcPts val="600"/>
        </a:spcBef>
        <a:buFont typeface="Wingdings" panose="05000000000000000000" pitchFamily="2" charset="2"/>
        <a:buChar char="§"/>
        <a:defRPr lang="en-US" sz="1800" dirty="0" smtClean="0">
          <a:solidFill>
            <a:srgbClr val="130F40"/>
          </a:solidFill>
          <a:latin typeface="+mn-lt"/>
          <a:ea typeface="+mn-ea"/>
          <a:cs typeface="+mn-cs"/>
        </a:defRPr>
      </a:lvl4pPr>
      <a:lvl5pPr marL="1260000" indent="-252000">
        <a:spcBef>
          <a:spcPts val="600"/>
        </a:spcBef>
        <a:defRPr sz="1800">
          <a:solidFill>
            <a:srgbClr val="130F40"/>
          </a:solidFill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chart" Target="../charts/chart6.xml"/><Relationship Id="rId4" Type="http://schemas.openxmlformats.org/officeDocument/2006/relationships/image" Target="../media/image23.svg"/><Relationship Id="rId9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10" Type="http://schemas.openxmlformats.org/officeDocument/2006/relationships/chart" Target="../charts/chart11.xml"/><Relationship Id="rId4" Type="http://schemas.openxmlformats.org/officeDocument/2006/relationships/image" Target="../media/image23.svg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944E-F85E-4DAD-A84C-97DB0957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09074B-A988-4A9F-AA5D-31C06DA7EE1A}"/>
              </a:ext>
            </a:extLst>
          </p:cNvPr>
          <p:cNvGrpSpPr/>
          <p:nvPr/>
        </p:nvGrpSpPr>
        <p:grpSpPr>
          <a:xfrm>
            <a:off x="627517" y="1105230"/>
            <a:ext cx="3158342" cy="3276401"/>
            <a:chOff x="627517" y="1105230"/>
            <a:chExt cx="3158342" cy="3276401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77D7443C-C81A-442B-933B-DF12708750BD}"/>
                </a:ext>
              </a:extLst>
            </p:cNvPr>
            <p:cNvSpPr txBox="1">
              <a:spLocks/>
            </p:cNvSpPr>
            <p:nvPr/>
          </p:nvSpPr>
          <p:spPr>
            <a:xfrm>
              <a:off x="627517" y="1105230"/>
              <a:ext cx="1327706" cy="65140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400" b="1" kern="0" dirty="0"/>
                <a:t>Today</a:t>
              </a:r>
              <a:r>
                <a:rPr lang="de-DE" sz="1400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  <a:r>
                <a:rPr lang="de-DE" sz="1400" b="1" kern="0" dirty="0"/>
                <a:t>s siloed </a:t>
              </a:r>
              <a:br>
                <a:rPr lang="de-DE" sz="1400" b="1" kern="0" dirty="0"/>
              </a:br>
              <a:r>
                <a:rPr lang="de-DE" sz="1400" b="1" kern="0" dirty="0"/>
                <a:t>tokens...</a:t>
              </a:r>
            </a:p>
            <a:p>
              <a:pPr marL="0" indent="0" algn="ctr" defTabSz="914400">
                <a:buFontTx/>
                <a:buNone/>
              </a:pPr>
              <a:endParaRPr lang="LID4096" sz="1200" b="1" kern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4956CC-5F4B-4646-B9D2-242522038FD4}"/>
                </a:ext>
              </a:extLst>
            </p:cNvPr>
            <p:cNvSpPr/>
            <p:nvPr/>
          </p:nvSpPr>
          <p:spPr>
            <a:xfrm>
              <a:off x="914400" y="3589560"/>
              <a:ext cx="685791" cy="6857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ZRX</a:t>
              </a:r>
              <a:endParaRPr lang="pt-BR" sz="1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D67CD3-059B-4F30-850F-1B9674C46B97}"/>
                </a:ext>
              </a:extLst>
            </p:cNvPr>
            <p:cNvSpPr/>
            <p:nvPr/>
          </p:nvSpPr>
          <p:spPr>
            <a:xfrm>
              <a:off x="761991" y="2417053"/>
              <a:ext cx="990610" cy="990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WETH</a:t>
              </a:r>
              <a:endParaRPr lang="pt-BR" sz="1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234FA5-9EF3-4A8B-879C-39660B4E6CE7}"/>
                </a:ext>
              </a:extLst>
            </p:cNvPr>
            <p:cNvSpPr/>
            <p:nvPr/>
          </p:nvSpPr>
          <p:spPr>
            <a:xfrm>
              <a:off x="990592" y="1701749"/>
              <a:ext cx="533408" cy="53340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900" dirty="0"/>
                <a:t>MKR</a:t>
              </a:r>
              <a:endParaRPr lang="pt-BR" sz="900" dirty="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5582A78E-1F20-4326-925F-083F41EC4A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1098828"/>
                </p:ext>
              </p:extLst>
            </p:nvPr>
          </p:nvGraphicFramePr>
          <p:xfrm>
            <a:off x="2119985" y="2047837"/>
            <a:ext cx="1665874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13950A-AEE1-4B5D-B073-BB4BA36CA061}"/>
                </a:ext>
              </a:extLst>
            </p:cNvPr>
            <p:cNvSpPr/>
            <p:nvPr/>
          </p:nvSpPr>
          <p:spPr>
            <a:xfrm>
              <a:off x="2971800" y="2725012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WETH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4FDDB6-DB78-41D5-836B-7CA319847CE6}"/>
                </a:ext>
              </a:extLst>
            </p:cNvPr>
            <p:cNvSpPr/>
            <p:nvPr/>
          </p:nvSpPr>
          <p:spPr>
            <a:xfrm>
              <a:off x="2474973" y="2395550"/>
              <a:ext cx="4555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MKR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12D15F-A831-4041-AA16-FB7B903FB6AA}"/>
                </a:ext>
              </a:extLst>
            </p:cNvPr>
            <p:cNvSpPr/>
            <p:nvPr/>
          </p:nvSpPr>
          <p:spPr>
            <a:xfrm>
              <a:off x="2402968" y="2958558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ZRX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AutoShape 1">
              <a:extLst>
                <a:ext uri="{FF2B5EF4-FFF2-40B4-BE49-F238E27FC236}">
                  <a16:creationId xmlns:a16="http://schemas.microsoft.com/office/drawing/2014/main" id="{53B75DDE-FE71-4ED2-9BBB-77EF60747DF3}"/>
                </a:ext>
              </a:extLst>
            </p:cNvPr>
            <p:cNvSpPr>
              <a:spLocks/>
            </p:cNvSpPr>
            <p:nvPr/>
          </p:nvSpPr>
          <p:spPr bwMode="auto">
            <a:xfrm rot="12152702">
              <a:off x="1636133" y="2023151"/>
              <a:ext cx="839627" cy="128626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0" name="AutoShape 1">
              <a:extLst>
                <a:ext uri="{FF2B5EF4-FFF2-40B4-BE49-F238E27FC236}">
                  <a16:creationId xmlns:a16="http://schemas.microsoft.com/office/drawing/2014/main" id="{9A8A74FC-7906-4013-ACEA-A4DC5B076AD4}"/>
                </a:ext>
              </a:extLst>
            </p:cNvPr>
            <p:cNvSpPr>
              <a:spLocks/>
            </p:cNvSpPr>
            <p:nvPr/>
          </p:nvSpPr>
          <p:spPr bwMode="auto">
            <a:xfrm rot="9269259" flipV="1">
              <a:off x="1663104" y="3802960"/>
              <a:ext cx="959744" cy="160718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" name="AutoShape 1">
              <a:extLst>
                <a:ext uri="{FF2B5EF4-FFF2-40B4-BE49-F238E27FC236}">
                  <a16:creationId xmlns:a16="http://schemas.microsoft.com/office/drawing/2014/main" id="{D3D4F3D2-83E0-497A-AE9E-3D6CABFFD6AA}"/>
                </a:ext>
              </a:extLst>
            </p:cNvPr>
            <p:cNvSpPr>
              <a:spLocks/>
            </p:cNvSpPr>
            <p:nvPr/>
          </p:nvSpPr>
          <p:spPr bwMode="auto">
            <a:xfrm rot="10503560" flipV="1">
              <a:off x="1784337" y="3043824"/>
              <a:ext cx="435787" cy="45719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044" y="21599"/>
                    <a:pt x="6844" y="21599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defTabSz="143463">
                <a:defRPr/>
              </a:pPr>
              <a:endParaRPr lang="es-ES" sz="400" kern="0" dirty="0">
                <a:solidFill>
                  <a:prstClr val="white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4F294569-41EB-47D6-B61D-DE1D2078AF55}"/>
                </a:ext>
              </a:extLst>
            </p:cNvPr>
            <p:cNvSpPr txBox="1">
              <a:spLocks/>
            </p:cNvSpPr>
            <p:nvPr/>
          </p:nvSpPr>
          <p:spPr>
            <a:xfrm>
              <a:off x="2172044" y="1105230"/>
              <a:ext cx="1561756" cy="53340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400" b="1" kern="0" dirty="0"/>
                <a:t>...become Balancer pools</a:t>
              </a:r>
            </a:p>
            <a:p>
              <a:pPr marL="0" indent="0" algn="ctr" defTabSz="914400">
                <a:buFontTx/>
                <a:buNone/>
              </a:pPr>
              <a:endParaRPr lang="LID4096" sz="1200" b="1" kern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4BD87C-CE49-48A3-B2AE-0F5C6B79CE76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1881175"/>
              <a:ext cx="0" cy="2252541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08A52908-8C22-4803-A54D-B9B52401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36383" y="3713469"/>
              <a:ext cx="668162" cy="668162"/>
            </a:xfrm>
            <a:prstGeom prst="rect">
              <a:avLst/>
            </a:prstGeom>
          </p:spPr>
        </p:pic>
        <p:sp>
          <p:nvSpPr>
            <p:cNvPr id="50" name="Text Placeholder 2">
              <a:extLst>
                <a:ext uri="{FF2B5EF4-FFF2-40B4-BE49-F238E27FC236}">
                  <a16:creationId xmlns:a16="http://schemas.microsoft.com/office/drawing/2014/main" id="{C5DFBDD5-D70D-4691-8BB2-9194FC2E56A9}"/>
                </a:ext>
              </a:extLst>
            </p:cNvPr>
            <p:cNvSpPr txBox="1">
              <a:spLocks/>
            </p:cNvSpPr>
            <p:nvPr/>
          </p:nvSpPr>
          <p:spPr>
            <a:xfrm>
              <a:off x="2731108" y="3807710"/>
              <a:ext cx="598692" cy="30003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3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600" b="1" kern="0" dirty="0"/>
                <a:t>Pool Owner</a:t>
              </a:r>
            </a:p>
            <a:p>
              <a:pPr marL="0" indent="0" algn="ctr" defTabSz="914400">
                <a:buFontTx/>
                <a:buNone/>
              </a:pPr>
              <a:endParaRPr lang="LID4096" sz="1400" b="1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2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944E-F85E-4DAD-A84C-97DB0957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2</a:t>
            </a:fld>
            <a:endParaRPr lang="LID4096"/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00BDCF85-C58B-4B33-8B96-2A5E296B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6692" y="3591183"/>
            <a:ext cx="668162" cy="668162"/>
          </a:xfrm>
          <a:prstGeom prst="rect">
            <a:avLst/>
          </a:prstGeom>
        </p:spPr>
      </p:pic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ECDC7D4-CD3D-4804-A03D-1E19314DDD4A}"/>
              </a:ext>
            </a:extLst>
          </p:cNvPr>
          <p:cNvSpPr txBox="1">
            <a:spLocks/>
          </p:cNvSpPr>
          <p:nvPr/>
        </p:nvSpPr>
        <p:spPr>
          <a:xfrm>
            <a:off x="6217200" y="3803624"/>
            <a:ext cx="598692" cy="3000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>
              <a:spcBef>
                <a:spcPts val="600"/>
              </a:spcBef>
              <a:buFontTx/>
              <a:buBlip>
                <a:blip r:embed="rId5"/>
              </a:buBlip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1pPr>
            <a:lvl2pPr marL="504000" indent="-2520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2pPr>
            <a:lvl3pPr marL="756000" indent="-252000">
              <a:spcBef>
                <a:spcPts val="600"/>
              </a:spcBef>
              <a:buFont typeface="Avenir" panose="02000503040000020003" pitchFamily="2" charset="0"/>
              <a:buChar char="Ð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3pPr>
            <a:lvl4pPr marL="1008000" indent="-252000">
              <a:spcBef>
                <a:spcPts val="600"/>
              </a:spcBef>
              <a:buFont typeface="Wingdings" panose="05000000000000000000" pitchFamily="2" charset="2"/>
              <a:buChar char="§"/>
              <a:defRPr lang="en-US" sz="1800" dirty="0" smtClean="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4pPr>
            <a:lvl5pPr marL="1260000" indent="-252000">
              <a:spcBef>
                <a:spcPts val="600"/>
              </a:spcBef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Tx/>
              <a:buNone/>
            </a:pPr>
            <a:r>
              <a:rPr lang="de-DE" sz="1600" b="1" kern="0" dirty="0"/>
              <a:t>Trader</a:t>
            </a:r>
          </a:p>
          <a:p>
            <a:pPr marL="0" indent="0" algn="ctr" defTabSz="914400">
              <a:buFontTx/>
              <a:buNone/>
            </a:pPr>
            <a:endParaRPr lang="LID4096" sz="1400" b="1" kern="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58A9F2-8DCF-490D-87FD-6DF179239FA4}"/>
              </a:ext>
            </a:extLst>
          </p:cNvPr>
          <p:cNvGrpSpPr/>
          <p:nvPr/>
        </p:nvGrpSpPr>
        <p:grpSpPr>
          <a:xfrm>
            <a:off x="5104223" y="1851350"/>
            <a:ext cx="1329272" cy="886181"/>
            <a:chOff x="1706326" y="1731405"/>
            <a:chExt cx="2493192" cy="1662128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ABC86303-F1BB-4BA4-AD12-1EF08094CFAA}"/>
                </a:ext>
              </a:extLst>
            </p:cNvPr>
            <p:cNvGraphicFramePr/>
            <p:nvPr/>
          </p:nvGraphicFramePr>
          <p:xfrm>
            <a:off x="1706326" y="1731405"/>
            <a:ext cx="2493192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6DDCCD-879B-4B9B-B283-500FDE3695D9}"/>
                </a:ext>
              </a:extLst>
            </p:cNvPr>
            <p:cNvSpPr/>
            <p:nvPr/>
          </p:nvSpPr>
          <p:spPr>
            <a:xfrm>
              <a:off x="2920671" y="2368232"/>
              <a:ext cx="653034" cy="404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ETH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4F2C4F-2E5C-4ED2-AD48-095B31ED362B}"/>
                </a:ext>
              </a:extLst>
            </p:cNvPr>
            <p:cNvSpPr/>
            <p:nvPr/>
          </p:nvSpPr>
          <p:spPr>
            <a:xfrm>
              <a:off x="2474972" y="2079118"/>
              <a:ext cx="577871" cy="317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</a:rPr>
                <a:t>MKR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8CD7B7-BABE-433B-B08B-7D644E9AF3EF}"/>
                </a:ext>
              </a:extLst>
            </p:cNvPr>
            <p:cNvSpPr/>
            <p:nvPr/>
          </p:nvSpPr>
          <p:spPr>
            <a:xfrm>
              <a:off x="2359360" y="2542285"/>
              <a:ext cx="641007" cy="404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ZRX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68B1D8-6B37-4172-A3DD-5F2B86751296}"/>
              </a:ext>
            </a:extLst>
          </p:cNvPr>
          <p:cNvGrpSpPr/>
          <p:nvPr/>
        </p:nvGrpSpPr>
        <p:grpSpPr>
          <a:xfrm>
            <a:off x="5620438" y="2521012"/>
            <a:ext cx="1329272" cy="886181"/>
            <a:chOff x="1706326" y="1731405"/>
            <a:chExt cx="2493192" cy="1662128"/>
          </a:xfrm>
        </p:grpSpPr>
        <p:graphicFrame>
          <p:nvGraphicFramePr>
            <p:cNvPr id="60" name="Chart 59">
              <a:extLst>
                <a:ext uri="{FF2B5EF4-FFF2-40B4-BE49-F238E27FC236}">
                  <a16:creationId xmlns:a16="http://schemas.microsoft.com/office/drawing/2014/main" id="{FE693BEF-500C-4619-908F-03F1FF7FEBDB}"/>
                </a:ext>
              </a:extLst>
            </p:cNvPr>
            <p:cNvGraphicFramePr/>
            <p:nvPr/>
          </p:nvGraphicFramePr>
          <p:xfrm>
            <a:off x="1706326" y="1731405"/>
            <a:ext cx="2493192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3F22C3-E36D-44B4-A684-A30000079564}"/>
                </a:ext>
              </a:extLst>
            </p:cNvPr>
            <p:cNvSpPr/>
            <p:nvPr/>
          </p:nvSpPr>
          <p:spPr>
            <a:xfrm>
              <a:off x="2853001" y="2178565"/>
              <a:ext cx="668069" cy="404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BNT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4EAC9D-A608-4BA0-A5F0-788F17D1D6EE}"/>
                </a:ext>
              </a:extLst>
            </p:cNvPr>
            <p:cNvSpPr/>
            <p:nvPr/>
          </p:nvSpPr>
          <p:spPr>
            <a:xfrm>
              <a:off x="2786346" y="2699939"/>
              <a:ext cx="556823" cy="317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</a:rPr>
                <a:t>GNT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10BE74-7EE7-4558-867B-A574F75EAC6E}"/>
                </a:ext>
              </a:extLst>
            </p:cNvPr>
            <p:cNvSpPr/>
            <p:nvPr/>
          </p:nvSpPr>
          <p:spPr>
            <a:xfrm>
              <a:off x="2332139" y="2272004"/>
              <a:ext cx="622968" cy="404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DAI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99C507-40B0-4C76-BB7C-1317A4FE8FFD}"/>
              </a:ext>
            </a:extLst>
          </p:cNvPr>
          <p:cNvGrpSpPr/>
          <p:nvPr/>
        </p:nvGrpSpPr>
        <p:grpSpPr>
          <a:xfrm>
            <a:off x="6027306" y="1549573"/>
            <a:ext cx="1644593" cy="1096395"/>
            <a:chOff x="1706326" y="1731405"/>
            <a:chExt cx="2493192" cy="1662128"/>
          </a:xfrm>
        </p:grpSpPr>
        <p:graphicFrame>
          <p:nvGraphicFramePr>
            <p:cNvPr id="65" name="Chart 64">
              <a:extLst>
                <a:ext uri="{FF2B5EF4-FFF2-40B4-BE49-F238E27FC236}">
                  <a16:creationId xmlns:a16="http://schemas.microsoft.com/office/drawing/2014/main" id="{A04D8A49-DDE5-4DDE-A2ED-4DC792BF2190}"/>
                </a:ext>
              </a:extLst>
            </p:cNvPr>
            <p:cNvGraphicFramePr/>
            <p:nvPr/>
          </p:nvGraphicFramePr>
          <p:xfrm>
            <a:off x="1706326" y="1731405"/>
            <a:ext cx="2493192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456BDFE-A030-47E8-82AE-8A870B1F3BE6}"/>
                </a:ext>
              </a:extLst>
            </p:cNvPr>
            <p:cNvSpPr/>
            <p:nvPr/>
          </p:nvSpPr>
          <p:spPr>
            <a:xfrm>
              <a:off x="2925160" y="2160158"/>
              <a:ext cx="520538" cy="326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REP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5F1720-259C-42E7-8EF6-A91BB12C39BA}"/>
                </a:ext>
              </a:extLst>
            </p:cNvPr>
            <p:cNvSpPr/>
            <p:nvPr/>
          </p:nvSpPr>
          <p:spPr>
            <a:xfrm>
              <a:off x="2901817" y="2648572"/>
              <a:ext cx="571569" cy="303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OMG</a:t>
              </a:r>
              <a:endParaRPr lang="pt-BR" sz="7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C66C3AA-CAB1-4BDB-80BE-68F207711FE8}"/>
                </a:ext>
              </a:extLst>
            </p:cNvPr>
            <p:cNvSpPr/>
            <p:nvPr/>
          </p:nvSpPr>
          <p:spPr>
            <a:xfrm>
              <a:off x="2366315" y="2501198"/>
              <a:ext cx="559420" cy="373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DAI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E41EC8-7FA4-407A-A583-D44BB13DE976}"/>
                </a:ext>
              </a:extLst>
            </p:cNvPr>
            <p:cNvSpPr/>
            <p:nvPr/>
          </p:nvSpPr>
          <p:spPr>
            <a:xfrm>
              <a:off x="2461996" y="2085947"/>
              <a:ext cx="496236" cy="303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00" dirty="0">
                  <a:solidFill>
                    <a:schemeClr val="bg1"/>
                  </a:solidFill>
                </a:rPr>
                <a:t>BAT</a:t>
              </a:r>
              <a:endParaRPr lang="pt-BR" sz="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3B51B648-22F7-4191-BCFD-0AB325FD27C6}"/>
              </a:ext>
            </a:extLst>
          </p:cNvPr>
          <p:cNvGraphicFramePr/>
          <p:nvPr/>
        </p:nvGraphicFramePr>
        <p:xfrm>
          <a:off x="6600588" y="2306069"/>
          <a:ext cx="2207940" cy="147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EDF1A217-FF3B-449C-A506-7E01C6335F45}"/>
              </a:ext>
            </a:extLst>
          </p:cNvPr>
          <p:cNvSpPr/>
          <p:nvPr/>
        </p:nvSpPr>
        <p:spPr>
          <a:xfrm rot="11910989">
            <a:off x="6542878" y="3101475"/>
            <a:ext cx="1109535" cy="1109535"/>
          </a:xfrm>
          <a:prstGeom prst="pie">
            <a:avLst>
              <a:gd name="adj1" fmla="val 15085037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9C956586-F57E-4C99-8A8D-A4B4DD86B4E5}"/>
              </a:ext>
            </a:extLst>
          </p:cNvPr>
          <p:cNvSpPr/>
          <p:nvPr/>
        </p:nvSpPr>
        <p:spPr>
          <a:xfrm rot="19005749">
            <a:off x="7083450" y="3646452"/>
            <a:ext cx="575527" cy="233623"/>
          </a:xfrm>
          <a:prstGeom prst="leftRightArrow">
            <a:avLst>
              <a:gd name="adj1" fmla="val 50000"/>
              <a:gd name="adj2" fmla="val 4392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3233AB2C-8C7D-4625-AD5A-D041707F1D3C}"/>
              </a:ext>
            </a:extLst>
          </p:cNvPr>
          <p:cNvSpPr txBox="1">
            <a:spLocks/>
          </p:cNvSpPr>
          <p:nvPr/>
        </p:nvSpPr>
        <p:spPr>
          <a:xfrm>
            <a:off x="7437674" y="3833686"/>
            <a:ext cx="598692" cy="3000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>
              <a:spcBef>
                <a:spcPts val="600"/>
              </a:spcBef>
              <a:buFontTx/>
              <a:buBlip>
                <a:blip r:embed="rId5"/>
              </a:buBlip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1pPr>
            <a:lvl2pPr marL="504000" indent="-2520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2pPr>
            <a:lvl3pPr marL="756000" indent="-252000">
              <a:spcBef>
                <a:spcPts val="600"/>
              </a:spcBef>
              <a:buFont typeface="Avenir" panose="02000503040000020003" pitchFamily="2" charset="0"/>
              <a:buChar char="Ð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3pPr>
            <a:lvl4pPr marL="1008000" indent="-252000">
              <a:spcBef>
                <a:spcPts val="600"/>
              </a:spcBef>
              <a:buFont typeface="Wingdings" panose="05000000000000000000" pitchFamily="2" charset="2"/>
              <a:buChar char="§"/>
              <a:defRPr lang="en-US" sz="1800" dirty="0" smtClean="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4pPr>
            <a:lvl5pPr marL="1260000" indent="-252000">
              <a:spcBef>
                <a:spcPts val="600"/>
              </a:spcBef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Tx/>
              <a:buNone/>
            </a:pPr>
            <a:r>
              <a:rPr lang="de-DE" sz="1400" b="1" kern="0" dirty="0"/>
              <a:t>Trade</a:t>
            </a:r>
            <a:r>
              <a:rPr lang="de-DE" sz="1400" b="1" kern="0" baseline="30000" dirty="0"/>
              <a:t>(2)</a:t>
            </a:r>
            <a:endParaRPr lang="LID4096" sz="1200" b="1" kern="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B3A35-ED2C-4B0F-B21B-392DA53AB733}"/>
              </a:ext>
            </a:extLst>
          </p:cNvPr>
          <p:cNvSpPr/>
          <p:nvPr/>
        </p:nvSpPr>
        <p:spPr>
          <a:xfrm>
            <a:off x="7780529" y="291197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ZIL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AAAC65-27E9-4ECE-9BB4-EA4A1D09E9F4}"/>
              </a:ext>
            </a:extLst>
          </p:cNvPr>
          <p:cNvSpPr/>
          <p:nvPr/>
        </p:nvSpPr>
        <p:spPr>
          <a:xfrm>
            <a:off x="7265812" y="2676083"/>
            <a:ext cx="482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TUSD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3D78D5-4D53-4004-93FB-75070B53E0D1}"/>
              </a:ext>
            </a:extLst>
          </p:cNvPr>
          <p:cNvSpPr/>
          <p:nvPr/>
        </p:nvSpPr>
        <p:spPr>
          <a:xfrm>
            <a:off x="7172527" y="3078900"/>
            <a:ext cx="461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PAX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5742FC19-22AA-4917-9853-98DB3B21BDCC}"/>
              </a:ext>
            </a:extLst>
          </p:cNvPr>
          <p:cNvSpPr txBox="1">
            <a:spLocks/>
          </p:cNvSpPr>
          <p:nvPr/>
        </p:nvSpPr>
        <p:spPr>
          <a:xfrm>
            <a:off x="5768859" y="1083046"/>
            <a:ext cx="2057400" cy="295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>
              <a:spcBef>
                <a:spcPts val="600"/>
              </a:spcBef>
              <a:buFontTx/>
              <a:buBlip>
                <a:blip r:embed="rId5"/>
              </a:buBlip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1pPr>
            <a:lvl2pPr marL="504000" indent="-2520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2pPr>
            <a:lvl3pPr marL="756000" indent="-252000">
              <a:spcBef>
                <a:spcPts val="600"/>
              </a:spcBef>
              <a:buFont typeface="Avenir" panose="02000503040000020003" pitchFamily="2" charset="0"/>
              <a:buChar char="Ð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3pPr>
            <a:lvl4pPr marL="1008000" indent="-252000">
              <a:spcBef>
                <a:spcPts val="600"/>
              </a:spcBef>
              <a:buFont typeface="Wingdings" panose="05000000000000000000" pitchFamily="2" charset="2"/>
              <a:buChar char="§"/>
              <a:defRPr lang="en-US" sz="1800" dirty="0" smtClean="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4pPr>
            <a:lvl5pPr marL="1260000" indent="-252000">
              <a:spcBef>
                <a:spcPts val="600"/>
              </a:spcBef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Tx/>
              <a:buNone/>
            </a:pPr>
            <a:r>
              <a:rPr lang="de-DE" sz="1400" b="1" kern="0" dirty="0"/>
              <a:t>Balancer common liquidity pool</a:t>
            </a:r>
            <a:r>
              <a:rPr lang="de-DE" sz="1400" b="1" kern="0" baseline="30000" dirty="0"/>
              <a:t>(1)</a:t>
            </a:r>
            <a:endParaRPr lang="de-DE" sz="1400" b="1" kern="0" dirty="0"/>
          </a:p>
          <a:p>
            <a:pPr marL="0" indent="0" algn="ctr" defTabSz="914400">
              <a:buFontTx/>
              <a:buNone/>
            </a:pPr>
            <a:endParaRPr lang="LID4096" sz="1200" b="1" kern="0" dirty="0"/>
          </a:p>
        </p:txBody>
      </p: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068AB511-48F4-4F39-934E-88BC3B13A0C5}"/>
              </a:ext>
            </a:extLst>
          </p:cNvPr>
          <p:cNvGraphicFramePr/>
          <p:nvPr/>
        </p:nvGraphicFramePr>
        <p:xfrm>
          <a:off x="7409495" y="1704214"/>
          <a:ext cx="1041726" cy="55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16495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8027-0168-486D-89CB-1F931155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1" y="444371"/>
            <a:ext cx="7777170" cy="353943"/>
          </a:xfrm>
        </p:spPr>
        <p:txBody>
          <a:bodyPr/>
          <a:lstStyle/>
          <a:p>
            <a:r>
              <a:rPr lang="de-DE" dirty="0"/>
              <a:t>Smart order routing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944E-F85E-4DAD-A84C-97DB0957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8CD30-02E3-43BF-9B50-B3A65A7C9611}" type="slidenum">
              <a:rPr lang="LID4096" smtClean="0"/>
              <a:t>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CBE0DA-5BBD-4AF1-BFC0-9E764BE7278E}"/>
              </a:ext>
            </a:extLst>
          </p:cNvPr>
          <p:cNvGrpSpPr/>
          <p:nvPr/>
        </p:nvGrpSpPr>
        <p:grpSpPr>
          <a:xfrm>
            <a:off x="541622" y="2344855"/>
            <a:ext cx="668162" cy="870678"/>
            <a:chOff x="5656692" y="3591183"/>
            <a:chExt cx="668162" cy="870678"/>
          </a:xfrm>
        </p:grpSpPr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00BDCF85-C58B-4B33-8B96-2A5E296BA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56692" y="3591183"/>
              <a:ext cx="668162" cy="668162"/>
            </a:xfrm>
            <a:prstGeom prst="rect">
              <a:avLst/>
            </a:prstGeom>
          </p:spPr>
        </p:pic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CECDC7D4-CD3D-4804-A03D-1E19314DDD4A}"/>
                </a:ext>
              </a:extLst>
            </p:cNvPr>
            <p:cNvSpPr txBox="1">
              <a:spLocks/>
            </p:cNvSpPr>
            <p:nvPr/>
          </p:nvSpPr>
          <p:spPr>
            <a:xfrm>
              <a:off x="5691427" y="4161831"/>
              <a:ext cx="598692" cy="30003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52000" indent="-252000">
                <a:spcBef>
                  <a:spcPts val="600"/>
                </a:spcBef>
                <a:buFontTx/>
                <a:buBlip>
                  <a:blip r:embed="rId5"/>
                </a:buBlip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1pPr>
              <a:lvl2pPr marL="504000" indent="-252000">
                <a:spcBef>
                  <a:spcPts val="600"/>
                </a:spcBef>
                <a:buFont typeface="Arial" panose="020B0604020202020204" pitchFamily="34" charset="0"/>
                <a:buChar char="•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2pPr>
              <a:lvl3pPr marL="756000" indent="-252000">
                <a:spcBef>
                  <a:spcPts val="600"/>
                </a:spcBef>
                <a:buFont typeface="Avenir" panose="02000503040000020003" pitchFamily="2" charset="0"/>
                <a:buChar char="Ð"/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3pPr>
              <a:lvl4pPr marL="1008000" indent="-252000">
                <a:spcBef>
                  <a:spcPts val="600"/>
                </a:spcBef>
                <a:buFont typeface="Wingdings" panose="05000000000000000000" pitchFamily="2" charset="2"/>
                <a:buChar char="§"/>
                <a:defRPr lang="en-US" sz="1800" dirty="0" smtClean="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4pPr>
              <a:lvl5pPr marL="1260000" indent="-252000">
                <a:spcBef>
                  <a:spcPts val="600"/>
                </a:spcBef>
                <a:defRPr sz="1800">
                  <a:solidFill>
                    <a:srgbClr val="130F40"/>
                  </a:solidFill>
                  <a:latin typeface="+mn-lt"/>
                  <a:ea typeface="+mn-ea"/>
                  <a:cs typeface="+mn-cs"/>
                </a:defRPr>
              </a:lvl5pPr>
              <a:lvl6pPr marL="1434922">
                <a:defRPr>
                  <a:latin typeface="+mn-lt"/>
                  <a:ea typeface="+mn-ea"/>
                  <a:cs typeface="+mn-cs"/>
                </a:defRPr>
              </a:lvl6pPr>
              <a:lvl7pPr marL="1721907">
                <a:defRPr>
                  <a:latin typeface="+mn-lt"/>
                  <a:ea typeface="+mn-ea"/>
                  <a:cs typeface="+mn-cs"/>
                </a:defRPr>
              </a:lvl7pPr>
              <a:lvl8pPr marL="2008891">
                <a:defRPr>
                  <a:latin typeface="+mn-lt"/>
                  <a:ea typeface="+mn-ea"/>
                  <a:cs typeface="+mn-cs"/>
                </a:defRPr>
              </a:lvl8pPr>
              <a:lvl9pPr marL="2295876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FontTx/>
                <a:buNone/>
              </a:pPr>
              <a:r>
                <a:rPr lang="de-DE" sz="1600" b="1" kern="0" dirty="0"/>
                <a:t>Trader</a:t>
              </a:r>
            </a:p>
            <a:p>
              <a:pPr marL="0" indent="0" algn="ctr" defTabSz="914400">
                <a:buFontTx/>
                <a:buNone/>
              </a:pPr>
              <a:endParaRPr lang="LID4096" sz="1400" b="1" kern="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58A9F2-8DCF-490D-87FD-6DF179239FA4}"/>
              </a:ext>
            </a:extLst>
          </p:cNvPr>
          <p:cNvGrpSpPr/>
          <p:nvPr/>
        </p:nvGrpSpPr>
        <p:grpSpPr>
          <a:xfrm>
            <a:off x="3602865" y="2344855"/>
            <a:ext cx="1329272" cy="886181"/>
            <a:chOff x="1706326" y="1731405"/>
            <a:chExt cx="2493192" cy="1662128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ABC86303-F1BB-4BA4-AD12-1EF08094CF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8424864"/>
                </p:ext>
              </p:extLst>
            </p:nvPr>
          </p:nvGraphicFramePr>
          <p:xfrm>
            <a:off x="1706326" y="1731405"/>
            <a:ext cx="2493192" cy="16621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6DDCCD-879B-4B9B-B283-500FDE3695D9}"/>
                </a:ext>
              </a:extLst>
            </p:cNvPr>
            <p:cNvSpPr/>
            <p:nvPr/>
          </p:nvSpPr>
          <p:spPr>
            <a:xfrm>
              <a:off x="2920671" y="2368232"/>
              <a:ext cx="346483" cy="404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FE693BEF-500C-4619-908F-03F1FF7FE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165135"/>
              </p:ext>
            </p:extLst>
          </p:nvPr>
        </p:nvGraphicFramePr>
        <p:xfrm>
          <a:off x="4938862" y="2134238"/>
          <a:ext cx="864054" cy="886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A04D8A49-DDE5-4DDE-A2ED-4DC792BF2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34218"/>
              </p:ext>
            </p:extLst>
          </p:nvPr>
        </p:nvGraphicFramePr>
        <p:xfrm>
          <a:off x="3868717" y="1549573"/>
          <a:ext cx="1644593" cy="1096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3B51B648-22F7-4191-BCFD-0AB325FD2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646330"/>
              </p:ext>
            </p:extLst>
          </p:nvPr>
        </p:nvGraphicFramePr>
        <p:xfrm>
          <a:off x="3952010" y="3004790"/>
          <a:ext cx="1478006" cy="147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5742FC19-22AA-4917-9853-98DB3B21BDCC}"/>
              </a:ext>
            </a:extLst>
          </p:cNvPr>
          <p:cNvSpPr txBox="1">
            <a:spLocks/>
          </p:cNvSpPr>
          <p:nvPr/>
        </p:nvSpPr>
        <p:spPr>
          <a:xfrm>
            <a:off x="3610270" y="1324816"/>
            <a:ext cx="2057400" cy="295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>
              <a:spcBef>
                <a:spcPts val="600"/>
              </a:spcBef>
              <a:buFontTx/>
              <a:buBlip>
                <a:blip r:embed="rId5"/>
              </a:buBlip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1pPr>
            <a:lvl2pPr marL="504000" indent="-2520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2pPr>
            <a:lvl3pPr marL="756000" indent="-252000">
              <a:spcBef>
                <a:spcPts val="600"/>
              </a:spcBef>
              <a:buFont typeface="Avenir" panose="02000503040000020003" pitchFamily="2" charset="0"/>
              <a:buChar char="Ð"/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3pPr>
            <a:lvl4pPr marL="1008000" indent="-252000">
              <a:spcBef>
                <a:spcPts val="600"/>
              </a:spcBef>
              <a:buFont typeface="Wingdings" panose="05000000000000000000" pitchFamily="2" charset="2"/>
              <a:buChar char="§"/>
              <a:defRPr lang="en-US" sz="1800" dirty="0" smtClean="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4pPr>
            <a:lvl5pPr marL="1260000" indent="-252000">
              <a:spcBef>
                <a:spcPts val="600"/>
              </a:spcBef>
              <a:defRPr sz="1800">
                <a:solidFill>
                  <a:srgbClr val="130F40"/>
                </a:solidFill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Tx/>
              <a:buNone/>
            </a:pPr>
            <a:r>
              <a:rPr lang="de-DE" sz="1400" b="1" kern="0" dirty="0"/>
              <a:t>Balancer Pools</a:t>
            </a:r>
            <a:endParaRPr lang="LID4096" sz="1200" b="1" kern="0" dirty="0"/>
          </a:p>
        </p:txBody>
      </p: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068AB511-48F4-4F39-934E-88BC3B13A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24872"/>
              </p:ext>
            </p:extLst>
          </p:nvPr>
        </p:nvGraphicFramePr>
        <p:xfrm>
          <a:off x="4398490" y="2629610"/>
          <a:ext cx="1041726" cy="55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7755A-082D-431B-B0D6-9E57300BAB51}"/>
              </a:ext>
            </a:extLst>
          </p:cNvPr>
          <p:cNvSpPr/>
          <p:nvPr/>
        </p:nvSpPr>
        <p:spPr>
          <a:xfrm>
            <a:off x="2065967" y="2311791"/>
            <a:ext cx="929787" cy="88618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SOR</a:t>
            </a:r>
            <a:br>
              <a:rPr lang="en-US" sz="1800" dirty="0"/>
            </a:br>
            <a:r>
              <a:rPr lang="en-US" sz="1000" dirty="0"/>
              <a:t>(smart order routing)</a:t>
            </a:r>
            <a:endParaRPr lang="pt-BR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63E176-EDB8-49F3-B979-166DBA1BE099}"/>
              </a:ext>
            </a:extLst>
          </p:cNvPr>
          <p:cNvSpPr/>
          <p:nvPr/>
        </p:nvSpPr>
        <p:spPr>
          <a:xfrm>
            <a:off x="1296373" y="2517436"/>
            <a:ext cx="684827" cy="130514"/>
          </a:xfrm>
          <a:prstGeom prst="right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0CEB-62CD-4F7F-A25A-1A06698A0D05}"/>
              </a:ext>
            </a:extLst>
          </p:cNvPr>
          <p:cNvSpPr txBox="1"/>
          <p:nvPr/>
        </p:nvSpPr>
        <p:spPr>
          <a:xfrm>
            <a:off x="1283287" y="2344855"/>
            <a:ext cx="681277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dirty="0">
                <a:solidFill>
                  <a:srgbClr val="130F36"/>
                </a:solidFill>
                <a:latin typeface="+mn-lt"/>
              </a:rPr>
              <a:t>100 Token A</a:t>
            </a:r>
            <a:endParaRPr lang="pt-BR" sz="1050" dirty="0">
              <a:solidFill>
                <a:srgbClr val="130F36"/>
              </a:solidFill>
              <a:latin typeface="+mn-lt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D790C05-C815-4AC5-A193-6680F09748ED}"/>
              </a:ext>
            </a:extLst>
          </p:cNvPr>
          <p:cNvCxnSpPr>
            <a:cxnSpLocks/>
          </p:cNvCxnSpPr>
          <p:nvPr/>
        </p:nvCxnSpPr>
        <p:spPr>
          <a:xfrm flipV="1">
            <a:off x="2995754" y="1759787"/>
            <a:ext cx="1469840" cy="789058"/>
          </a:xfrm>
          <a:prstGeom prst="curvedConnector3">
            <a:avLst>
              <a:gd name="adj1" fmla="val 14155"/>
            </a:avLst>
          </a:prstGeom>
          <a:ln w="1905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9D3FB2D-AC4B-4EBB-84A9-FCD7EA800EBF}"/>
              </a:ext>
            </a:extLst>
          </p:cNvPr>
          <p:cNvCxnSpPr>
            <a:cxnSpLocks/>
          </p:cNvCxnSpPr>
          <p:nvPr/>
        </p:nvCxnSpPr>
        <p:spPr>
          <a:xfrm flipV="1">
            <a:off x="2995754" y="2552158"/>
            <a:ext cx="1071427" cy="69024"/>
          </a:xfrm>
          <a:prstGeom prst="curvedConnector3">
            <a:avLst>
              <a:gd name="adj1" fmla="val 50000"/>
            </a:avLst>
          </a:prstGeom>
          <a:ln w="1270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9043745-006D-4243-9A8A-04B0329FCA9B}"/>
              </a:ext>
            </a:extLst>
          </p:cNvPr>
          <p:cNvCxnSpPr>
            <a:cxnSpLocks/>
          </p:cNvCxnSpPr>
          <p:nvPr/>
        </p:nvCxnSpPr>
        <p:spPr>
          <a:xfrm>
            <a:off x="2995754" y="2693995"/>
            <a:ext cx="1346917" cy="541679"/>
          </a:xfrm>
          <a:prstGeom prst="curvedConnector3">
            <a:avLst>
              <a:gd name="adj1" fmla="val 50000"/>
            </a:avLst>
          </a:prstGeom>
          <a:ln w="1905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90807A9-E8F0-4EA1-9FF9-11B50790971F}"/>
              </a:ext>
            </a:extLst>
          </p:cNvPr>
          <p:cNvCxnSpPr>
            <a:cxnSpLocks/>
          </p:cNvCxnSpPr>
          <p:nvPr/>
        </p:nvCxnSpPr>
        <p:spPr>
          <a:xfrm rot="10800000">
            <a:off x="2997938" y="3028957"/>
            <a:ext cx="1252370" cy="794760"/>
          </a:xfrm>
          <a:prstGeom prst="curvedConnector3">
            <a:avLst>
              <a:gd name="adj1" fmla="val 50000"/>
            </a:avLst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0CC6D9-F26D-402C-A744-B24A3469AFF1}"/>
              </a:ext>
            </a:extLst>
          </p:cNvPr>
          <p:cNvSpPr txBox="1"/>
          <p:nvPr/>
        </p:nvSpPr>
        <p:spPr>
          <a:xfrm>
            <a:off x="4196674" y="1629187"/>
            <a:ext cx="165110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17375E"/>
                </a:solidFill>
              </a:rPr>
              <a:t>3</a:t>
            </a:r>
            <a:r>
              <a:rPr lang="en-US" sz="700" b="1" dirty="0">
                <a:solidFill>
                  <a:srgbClr val="17375E"/>
                </a:solidFill>
                <a:latin typeface="+mn-lt"/>
              </a:rPr>
              <a:t>0 A</a:t>
            </a:r>
            <a:endParaRPr lang="pt-BR" sz="700" b="1" dirty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1F129E-3CF2-412D-82D9-B097ECDAF981}"/>
              </a:ext>
            </a:extLst>
          </p:cNvPr>
          <p:cNvSpPr txBox="1"/>
          <p:nvPr/>
        </p:nvSpPr>
        <p:spPr>
          <a:xfrm>
            <a:off x="3998721" y="3248227"/>
            <a:ext cx="187552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17375E"/>
                </a:solidFill>
                <a:latin typeface="+mn-lt"/>
              </a:rPr>
              <a:t>60 A</a:t>
            </a:r>
            <a:endParaRPr lang="pt-BR" sz="800" b="1" dirty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D5C755-3DBA-48F2-A31B-D371F65D1FDD}"/>
              </a:ext>
            </a:extLst>
          </p:cNvPr>
          <p:cNvSpPr txBox="1"/>
          <p:nvPr/>
        </p:nvSpPr>
        <p:spPr>
          <a:xfrm>
            <a:off x="3988178" y="2429555"/>
            <a:ext cx="139462" cy="9233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600" b="1" dirty="0">
                <a:solidFill>
                  <a:srgbClr val="17375E"/>
                </a:solidFill>
                <a:latin typeface="+mn-lt"/>
              </a:rPr>
              <a:t>10 A</a:t>
            </a:r>
            <a:endParaRPr lang="pt-BR" sz="600" b="1" dirty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73AADC3-8B95-4CA0-93CD-6829B298AA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7939" y="2899831"/>
            <a:ext cx="1069243" cy="56313"/>
          </a:xfrm>
          <a:prstGeom prst="curvedConnector3">
            <a:avLst>
              <a:gd name="adj1" fmla="val 50000"/>
            </a:avLst>
          </a:prstGeom>
          <a:ln w="1270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5B20F6-24AF-4881-B6EF-62D1966589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7938" y="2306313"/>
            <a:ext cx="1400552" cy="576327"/>
          </a:xfrm>
          <a:prstGeom prst="curvedConnector3">
            <a:avLst>
              <a:gd name="adj1" fmla="val 50000"/>
            </a:avLst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803032B-2897-4516-831D-69A54E19255D}"/>
              </a:ext>
            </a:extLst>
          </p:cNvPr>
          <p:cNvSpPr/>
          <p:nvPr/>
        </p:nvSpPr>
        <p:spPr>
          <a:xfrm flipH="1">
            <a:off x="1296373" y="2900756"/>
            <a:ext cx="684828" cy="111914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0F0833-BCFF-4732-82CF-05C3C8B5EC9F}"/>
              </a:ext>
            </a:extLst>
          </p:cNvPr>
          <p:cNvSpPr txBox="1"/>
          <p:nvPr/>
        </p:nvSpPr>
        <p:spPr>
          <a:xfrm>
            <a:off x="1283287" y="3036388"/>
            <a:ext cx="676467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dirty="0">
                <a:solidFill>
                  <a:srgbClr val="31859C"/>
                </a:solidFill>
                <a:latin typeface="+mn-lt"/>
              </a:rPr>
              <a:t>200 Token </a:t>
            </a:r>
            <a:r>
              <a:rPr lang="en-US" sz="1050" dirty="0">
                <a:solidFill>
                  <a:srgbClr val="31859C"/>
                </a:solidFill>
              </a:rPr>
              <a:t>B</a:t>
            </a:r>
            <a:endParaRPr lang="pt-BR" sz="1050" dirty="0">
              <a:solidFill>
                <a:srgbClr val="31859C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4C64D4-F9BC-4853-83D7-0C69501CB9EC}"/>
              </a:ext>
            </a:extLst>
          </p:cNvPr>
          <p:cNvSpPr txBox="1"/>
          <p:nvPr/>
        </p:nvSpPr>
        <p:spPr>
          <a:xfrm>
            <a:off x="4115152" y="2190750"/>
            <a:ext cx="160300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31859C"/>
                </a:solidFill>
                <a:latin typeface="+mn-lt"/>
              </a:rPr>
              <a:t>60 B</a:t>
            </a:r>
            <a:endParaRPr lang="pt-BR" sz="700" b="1" dirty="0">
              <a:solidFill>
                <a:srgbClr val="31859C"/>
              </a:solidFill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C0723B-DC69-4C3C-BCE5-8F53D48602A1}"/>
              </a:ext>
            </a:extLst>
          </p:cNvPr>
          <p:cNvSpPr txBox="1"/>
          <p:nvPr/>
        </p:nvSpPr>
        <p:spPr>
          <a:xfrm>
            <a:off x="3818708" y="3571058"/>
            <a:ext cx="234038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31859C"/>
                </a:solidFill>
              </a:rPr>
              <a:t>12</a:t>
            </a:r>
            <a:r>
              <a:rPr lang="en-US" sz="800" b="1" dirty="0">
                <a:solidFill>
                  <a:srgbClr val="31859C"/>
                </a:solidFill>
                <a:latin typeface="+mn-lt"/>
              </a:rPr>
              <a:t>0 B</a:t>
            </a:r>
            <a:endParaRPr lang="pt-BR" sz="800" b="1" dirty="0">
              <a:solidFill>
                <a:srgbClr val="31859C"/>
              </a:solidFill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A048D4-8478-4496-BF34-7552678F962C}"/>
              </a:ext>
            </a:extLst>
          </p:cNvPr>
          <p:cNvSpPr txBox="1"/>
          <p:nvPr/>
        </p:nvSpPr>
        <p:spPr>
          <a:xfrm>
            <a:off x="3817255" y="2797279"/>
            <a:ext cx="139462" cy="9233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600" b="1" dirty="0">
                <a:solidFill>
                  <a:srgbClr val="31859C"/>
                </a:solidFill>
              </a:rPr>
              <a:t>2</a:t>
            </a:r>
            <a:r>
              <a:rPr lang="en-US" sz="600" b="1" dirty="0">
                <a:solidFill>
                  <a:srgbClr val="31859C"/>
                </a:solidFill>
                <a:latin typeface="+mn-lt"/>
              </a:rPr>
              <a:t>0 B</a:t>
            </a:r>
            <a:endParaRPr lang="pt-BR" sz="600" b="1" dirty="0">
              <a:solidFill>
                <a:srgbClr val="31859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508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FFW4JdSRWlBpT0hTQQ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c7pHi9Rpywp4yA5Y3q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EvyLndQdiKiVz.eJEtu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FFW4JdSRWlBpT0hTQQ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c7pHi9Rpywp4yA5Y3q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hr09IaS6ieYEZGlKT.l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XaCJA0RQq_XJrmU2xLH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gMd2csRYGsO1Zrco3yG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3MuiCSgeCTkvmFlEo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xZOsfTSS6CjuSgfeyH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Them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ock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spAutoFit/>
      </a:bodyPr>
      <a:lstStyle>
        <a:defPPr defTabSz="914400">
          <a:defRPr kern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ohn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252000" indent="-252000">
          <a:buFontTx/>
          <a:buBlip>
            <a:blip xmlns:r="http://schemas.openxmlformats.org/officeDocument/2006/relationships" r:embed="rId1"/>
          </a:buBlip>
          <a:defRPr sz="1800" dirty="0" smtClean="0">
            <a:solidFill>
              <a:srgbClr val="130F36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hem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ohn">
      <a:majorFont>
        <a:latin typeface="Avenir Black"/>
        <a:ea typeface="Arial Unicode MS"/>
        <a:cs typeface=""/>
      </a:majorFont>
      <a:minorFont>
        <a:latin typeface="Avenir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252000" indent="-252000">
          <a:buFontTx/>
          <a:buBlip>
            <a:blip xmlns:r="http://schemas.openxmlformats.org/officeDocument/2006/relationships" r:embed="rId1"/>
          </a:buBlip>
          <a:defRPr sz="1800" dirty="0" smtClean="0">
            <a:solidFill>
              <a:srgbClr val="130F36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72277</TotalTime>
  <Words>349</Words>
  <Application>Microsoft Office PowerPoint</Application>
  <PresentationFormat>On-screen Show (16:9)</PresentationFormat>
  <Paragraphs>55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Avenir</vt:lpstr>
      <vt:lpstr>Avenir Black</vt:lpstr>
      <vt:lpstr>Avenir Light</vt:lpstr>
      <vt:lpstr>Calibri</vt:lpstr>
      <vt:lpstr>Helvetica</vt:lpstr>
      <vt:lpstr>Helvetica Neue</vt:lpstr>
      <vt:lpstr>Wingdings</vt:lpstr>
      <vt:lpstr>Theme 1</vt:lpstr>
      <vt:lpstr>Theme 2</vt:lpstr>
      <vt:lpstr>1_Theme 2</vt:lpstr>
      <vt:lpstr>think-cell Slide</vt:lpstr>
      <vt:lpstr>PowerPoint Presentation</vt:lpstr>
      <vt:lpstr>PowerPoint Presentation</vt:lpstr>
      <vt:lpstr>Smart order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Systems  Engineering  Design Services</dc:title>
  <dc:creator>User008</dc:creator>
  <cp:lastModifiedBy>Fernando Martinelli</cp:lastModifiedBy>
  <cp:revision>890</cp:revision>
  <cp:lastPrinted>2018-12-17T18:03:25Z</cp:lastPrinted>
  <dcterms:created xsi:type="dcterms:W3CDTF">2018-11-13T09:22:28Z</dcterms:created>
  <dcterms:modified xsi:type="dcterms:W3CDTF">2019-08-08T01:23:57Z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2018-11-13T00:00:00Z</vt:filetime>
  </property>
  <property fmtid="{D5CDD505-2E9C-101B-9397-08002B2CF9AE}" pid="3" name="NotesPageLayout">
    <vt:lpwstr>Message</vt:lpwstr>
  </property>
  <property fmtid="{D5CDD505-2E9C-101B-9397-08002B2CF9AE}" pid="4" name="Title">
    <vt:lpwstr>Economic Systems  Engineering  Design Services</vt:lpwstr>
  </property>
  <property fmtid="{D5CDD505-2E9C-101B-9397-08002B2CF9AE}" pid="5" name="Final">
    <vt:bool>true</vt:bool>
  </property>
  <property fmtid="{D5CDD505-2E9C-101B-9397-08002B2CF9AE}" pid="6" name="Event">
    <vt:lpwstr/>
  </property>
  <property fmtid="{D5CDD505-2E9C-101B-9397-08002B2CF9AE}" pid="7" name="Delivery Date">
    <vt:lpwstr/>
  </property>
  <property fmtid="{D5CDD505-2E9C-101B-9397-08002B2CF9AE}" pid="8" name="docid">
    <vt:lpwstr/>
  </property>
</Properties>
</file>