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64" r:id="rId17"/>
    <p:sldId id="265" r:id="rId18"/>
    <p:sldId id="266" r:id="rId19"/>
    <p:sldId id="267" r:id="rId20"/>
    <p:sldId id="268" r:id="rId21"/>
    <p:sldId id="269"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Calibri" panose="020F0502020204030204" pitchFamily="34" charset="0"/>
              </a:rPr>
              <a:t>Welcome everyone to my presentation dealing with a new security policy for our company. For those who don’t know me, my name is Matthew Trembley and I am a developer here at Green Pace.</a:t>
            </a:r>
          </a:p>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Calibri" panose="020F0502020204030204" pitchFamily="34" charset="0"/>
              </a:rPr>
              <a:t>There are many tools that can used within automation. It can be considered with “builds” of software, where compilation and static checking works right into the continuous integration/continuous delivery. Tests can be automated, which can save the company a lot when it comes to labor. Other tools can be the OWASP Dependency check, an organization dedicated to checking dependencies on various libraries. Other tools to be considered are: (name list)</a:t>
            </a:r>
          </a:p>
          <a:p>
            <a:pPr marL="0" lvl="0" indent="0" algn="l" rtl="0">
              <a:lnSpc>
                <a:spcPct val="100000"/>
              </a:lnSpc>
              <a:spcBef>
                <a:spcPts val="0"/>
              </a:spcBef>
              <a:spcAft>
                <a:spcPts val="0"/>
              </a:spcAft>
              <a:buSzPts val="1100"/>
              <a:buNone/>
            </a:pPr>
            <a:endParaRPr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Calibri" panose="020F0502020204030204" pitchFamily="34" charset="0"/>
              </a:rPr>
              <a:t>There are many risk and benefits to this security policy. The risks deal with not having it in the first place. The most pressing issue is cost. It is more expensive to fix a bug later rather than sooner, as it should be fixed during the design phase and not the maintenance phase. It is 6x more expensive found during implementation, and 15x more expensive if found during testing.</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There are many resources on secure coding to reduce the risk of security issues. It will also be important for us to document possible or known threats by ranking, prioritizing, and addressing them as they come up.</a:t>
            </a:r>
          </a:p>
          <a:p>
            <a:pPr marL="0" lvl="0" indent="0" algn="l" rtl="0">
              <a:lnSpc>
                <a:spcPct val="100000"/>
              </a:lnSpc>
              <a:spcBef>
                <a:spcPts val="0"/>
              </a:spcBef>
              <a:spcAft>
                <a:spcPts val="0"/>
              </a:spcAft>
              <a:buSzPts val="1100"/>
              <a:buNone/>
            </a:pP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Calibri" panose="020F0502020204030204" pitchFamily="34" charset="0"/>
              </a:rPr>
              <a:t>My recommendations are: let us enact this policy asap. Also, it is important to consider all the motives for potential effects. Having an understanding of why or where these attacks can come from can help us all in become better developers and coding securely against these threats. It is also important to consider the security of the machines, API’S and applications we use internally as a company. Another consideration is for cloud security, and for us to further define “Defense in depth” with many security layers. These items to be protected are assets, data, applications, networks, physical properties, and cloud information.</a:t>
            </a:r>
          </a:p>
          <a:p>
            <a:pPr marL="0" lvl="0" indent="0" algn="l" rtl="0">
              <a:lnSpc>
                <a:spcPct val="100000"/>
              </a:lnSpc>
              <a:spcBef>
                <a:spcPts val="0"/>
              </a:spcBef>
              <a:spcAft>
                <a:spcPts val="0"/>
              </a:spcAft>
              <a:buSzPts val="1100"/>
              <a:buNone/>
            </a:pP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Calibri" panose="020F0502020204030204" pitchFamily="34" charset="0"/>
              </a:rPr>
              <a:t>We can consider cloud security as an addition to security assets. It is also understand and identify security threats from an IT perspective – like how our internal network is set up and protected. It is equally important to stay current with all the available resources on current industry standards. Last, it is vital we adopt this company wide security policy to stay ahead of current threats. </a:t>
            </a:r>
          </a:p>
          <a:p>
            <a:pPr marL="0" lvl="0" indent="0" algn="l" rtl="0">
              <a:lnSpc>
                <a:spcPct val="100000"/>
              </a:lnSpc>
              <a:spcBef>
                <a:spcPts val="0"/>
              </a:spcBef>
              <a:spcAft>
                <a:spcPts val="0"/>
              </a:spcAft>
              <a:buSzPts val="1100"/>
              <a:buNone/>
            </a:pPr>
            <a:endParaRPr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effectLst/>
                <a:latin typeface="Times New Roman" panose="02020603050405020304" pitchFamily="18" charset="0"/>
                <a:ea typeface="Calibri" panose="020F0502020204030204" pitchFamily="34" charset="0"/>
              </a:rPr>
              <a:t>A short overview of today’s presentation has to deal with Defense in Depth. What I mean by this is having various layers of security within our development projects. Today’s presentation will send of message of consistency with security principles and coding standards, as well as touching on the Triple-A framework and data encryption. The whole idea behind all this is to mitigate and eliminate threats from multiple angles and protect our customers and their data.</a:t>
            </a: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Calibri" panose="020F0502020204030204" pitchFamily="34" charset="0"/>
              </a:rPr>
              <a:t>Here we have our threat matrix, consisting of likely and unlikely vulnerabilities and the corresponding standards, as well as a priority for each. The different standards will be addressed shortly.</a:t>
            </a:r>
          </a:p>
          <a:p>
            <a:pPr marL="0" lvl="0" indent="0" algn="l" rtl="0">
              <a:lnSpc>
                <a:spcPct val="100000"/>
              </a:lnSpc>
              <a:spcBef>
                <a:spcPts val="0"/>
              </a:spcBef>
              <a:spcAft>
                <a:spcPts val="0"/>
              </a:spcAft>
              <a:buSzPts val="1100"/>
              <a:buNone/>
            </a:pP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Calibri" panose="020F0502020204030204" pitchFamily="34" charset="0"/>
              </a:rPr>
              <a:t>Here we have the 10 security principles to be enacted and followed, as well as the standards that deal with them. (go through the list)</a:t>
            </a:r>
          </a:p>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effectLst/>
                <a:latin typeface="Times New Roman" panose="02020603050405020304" pitchFamily="18" charset="0"/>
                <a:ea typeface="Calibri" panose="020F0502020204030204" pitchFamily="34" charset="0"/>
              </a:rPr>
              <a:t>Now here are the 10 coding standards, listed in ascending order. (go through each standard). Each rank is taken from Software Engineering Institute at Carnegie Mellon University’s standards. As you can see, each standard description is followed by an alphanumeric code which is a link to the related standard.</a:t>
            </a: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effectLst/>
                <a:latin typeface="Times New Roman" panose="02020603050405020304" pitchFamily="18" charset="0"/>
                <a:ea typeface="Calibri" panose="020F0502020204030204" pitchFamily="34" charset="0"/>
              </a:rPr>
              <a:t>So let’s talk about data encryption. There are 3 different states of data. Data at rest, data in flight, and data in use. Each state has their own attributes and tools to keep data safe. Data at rest needs to be protect when it is stored. This data can be on a personal computer, on the cloud, or in a database and this type of data can use specific tools to ensure encryption. These tools are third party software such as </a:t>
            </a:r>
            <a:r>
              <a:rPr lang="en-US" sz="1800" dirty="0" err="1">
                <a:effectLst/>
                <a:latin typeface="Times New Roman" panose="02020603050405020304" pitchFamily="18" charset="0"/>
                <a:ea typeface="Calibri" panose="020F0502020204030204" pitchFamily="34" charset="0"/>
              </a:rPr>
              <a:t>AxCrypt</a:t>
            </a:r>
            <a:r>
              <a:rPr lang="en-US" sz="1800" dirty="0">
                <a:effectLst/>
                <a:latin typeface="Times New Roman" panose="02020603050405020304" pitchFamily="18" charset="0"/>
                <a:ea typeface="Calibri" panose="020F0502020204030204" pitchFamily="34" charset="0"/>
              </a:rPr>
              <a:t>, BitLocker, or IBM Guardian. This prevents theft of data either physically or virtually.</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Data in flight is when data is moving from one place to another. A tool that can be utilized is an S/MIME certificate, which helps protect MIME data like emails. Another defense is sending web traffic over a secure socket layer with a certificate like SSL/TSL/HTTPS from authorized issuer.</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Data in use is when data is being created, accessed, edited or used. This is the state in between in flight and at rest. This is most often while accessing a website on a server or while the CPU is busy. Protecting data in use is important because memory can be insecure and therefore be hacked.</a:t>
            </a: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Now the Triple-A framework is authentication, authorization, and accounting.</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Authentication answers the question “Who are you?”. It is important to verify every user and their credentials, and this can be done numerous ways. Some more high-level ways are multi-factor authentication or even biometrics. It is very important that ALL users be verified. If not all are, there is a much higher risk for identity theft or unauthorized access.</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Authorization answers the question “What can I do?”  This deals primarily with levels of access to things like files, directories or even applications. Each user shall of an ability to read, write, and/or execute but it all depends on their role within the company. An administrator may have the ability to block certain applications, or access certain databases that may have sensitive information, where a customer service representative may not.</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Accounting will answer the questions “What exactly happened and when did it happen?”. It is essentially record keeping, like using logs. Different logs for events like logins, new users, access events, or database events. Also, all actions shall be timestamped to further achieve that accountability for all actions.</a:t>
            </a:r>
          </a:p>
          <a:p>
            <a:pPr marL="0" lvl="0" indent="0" algn="l" rtl="0">
              <a:lnSpc>
                <a:spcPct val="100000"/>
              </a:lnSpc>
              <a:spcBef>
                <a:spcPts val="0"/>
              </a:spcBef>
              <a:spcAft>
                <a:spcPts val="0"/>
              </a:spcAft>
              <a:buSzPts val="1100"/>
              <a:buNone/>
            </a:pP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800" dirty="0">
                <a:effectLst/>
                <a:latin typeface="Times New Roman" panose="02020603050405020304" pitchFamily="18" charset="0"/>
                <a:ea typeface="Calibri" panose="020F0502020204030204" pitchFamily="34" charset="0"/>
              </a:rPr>
              <a:t>Now the next few slides have to do with unit testing, a seriously important aspect to this new security policy. With unit testing, we have the ability to find bugs much sooner, especially ones that could be detrimental to a product.</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(go through each one)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Calibri" panose="020F0502020204030204" pitchFamily="34" charset="0"/>
              </a:rPr>
              <a:t>Now automation fits right into the software development lifecycle. It will find itself right at home within </a:t>
            </a:r>
            <a:r>
              <a:rPr lang="en-US" sz="1800" dirty="0" err="1">
                <a:effectLst/>
                <a:latin typeface="Times New Roman" panose="02020603050405020304" pitchFamily="18" charset="0"/>
                <a:ea typeface="Calibri" panose="020F0502020204030204" pitchFamily="34" charset="0"/>
              </a:rPr>
              <a:t>DevSecOps</a:t>
            </a:r>
            <a:r>
              <a:rPr lang="en-US" sz="1800" dirty="0">
                <a:effectLst/>
                <a:latin typeface="Times New Roman" panose="02020603050405020304" pitchFamily="18" charset="0"/>
                <a:ea typeface="Calibri" panose="020F0502020204030204" pitchFamily="34" charset="0"/>
              </a:rPr>
              <a:t>, where security and testing is forefront. This diagram creates a great flow of the SDLC.</a:t>
            </a:r>
          </a:p>
          <a:p>
            <a:pPr marL="0" lvl="0" indent="0" algn="l" rtl="0">
              <a:lnSpc>
                <a:spcPct val="100000"/>
              </a:lnSpc>
              <a:spcBef>
                <a:spcPts val="0"/>
              </a:spcBef>
              <a:spcAft>
                <a:spcPts val="0"/>
              </a:spcAft>
              <a:buSzPts val="1100"/>
              <a:buNone/>
            </a:pP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3.png"/><Relationship Id="rId4" Type="http://schemas.openxmlformats.org/officeDocument/2006/relationships/hyperlink" Target="https://www.synopsys.com/blogs/software-security/cost-to-fix-bugs-during-each-sdlc-phase/"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hyperlink" Target="https://wiki.sei.cmu.edu/confluence/display/c/FIO30-C.+Exclude+user+input+from+format+strings" TargetMode="External"/><Relationship Id="rId13" Type="http://schemas.openxmlformats.org/officeDocument/2006/relationships/hyperlink" Target="https://wiki.sei.cmu.edu/confluence/display/cplusplus/FIO51-CPP.+Close+files+when+they+are+no+longer+needed" TargetMode="External"/><Relationship Id="rId3" Type="http://schemas.openxmlformats.org/officeDocument/2006/relationships/notesSlide" Target="../notesSlides/notesSlide5.xml"/><Relationship Id="rId7" Type="http://schemas.openxmlformats.org/officeDocument/2006/relationships/hyperlink" Target="https://wiki.sei.cmu.edu/confluence/display/cplusplus/STR50-CPP.+Guarantee+that+storage+for+strings+has+sufficient+space+for+character+data+and+the+null+terminator" TargetMode="External"/><Relationship Id="rId12" Type="http://schemas.openxmlformats.org/officeDocument/2006/relationships/hyperlink" Target="https://wiki.sei.cmu.edu/confluence/display/cplusplus/CTR53-CPP.+Use+valid+iterator+ranges"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hyperlink" Target="https://wiki.sei.cmu.edu/confluence/display/cplusplus/EXP53-CPP.+Do+not+read+uninitialized+memory" TargetMode="External"/><Relationship Id="rId11" Type="http://schemas.openxmlformats.org/officeDocument/2006/relationships/hyperlink" Target="https://wiki.sei.cmu.edu/confluence/display/cplusplus/ERR51-CPP.+Handle+all+exceptions" TargetMode="External"/><Relationship Id="rId5" Type="http://schemas.openxmlformats.org/officeDocument/2006/relationships/hyperlink" Target="https://wiki.sei.cmu.edu/confluence/display/c/DCL31-C.+Declare+identifiers+before+using+them" TargetMode="External"/><Relationship Id="rId15" Type="http://schemas.openxmlformats.org/officeDocument/2006/relationships/hyperlink" Target="https://wiki.sei.cmu.edu/confluence/display/c/SEI+CERT+C+Coding+Standard" TargetMode="External"/><Relationship Id="rId10" Type="http://schemas.openxmlformats.org/officeDocument/2006/relationships/hyperlink" Target="https://wiki.sei.cmu.edu/confluence/display/cplusplus/ERR56-CPP.+Guarantee+exception+safety" TargetMode="External"/><Relationship Id="rId4" Type="http://schemas.openxmlformats.org/officeDocument/2006/relationships/image" Target="../media/image3.png"/><Relationship Id="rId9" Type="http://schemas.openxmlformats.org/officeDocument/2006/relationships/hyperlink" Target="https://wiki.sei.cmu.edu/confluence/display/cplusplus/MEM50-CPP.+Do+not+access+freed+memory" TargetMode="External"/><Relationship Id="rId14" Type="http://schemas.openxmlformats.org/officeDocument/2006/relationships/hyperlink" Target="https://wiki.sei.cmu.edu/confluence/display/c/ARR32-C.+Ensure+size+arguments+for+variable+length+arrays+are+in+a+valid+range"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Matthew Trembley</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4366"/>
    </mc:Choice>
    <mc:Fallback xmlns="">
      <p:transition spd="slow" advTm="1436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3FE5A-BA45-1553-D463-ACD1D3872ADD}"/>
              </a:ext>
            </a:extLst>
          </p:cNvPr>
          <p:cNvSpPr>
            <a:spLocks noGrp="1"/>
          </p:cNvSpPr>
          <p:nvPr>
            <p:ph type="title"/>
          </p:nvPr>
        </p:nvSpPr>
        <p:spPr/>
        <p:txBody>
          <a:bodyPr/>
          <a:lstStyle/>
          <a:p>
            <a:r>
              <a:rPr lang="en-US" dirty="0"/>
              <a:t>Clear erases container</a:t>
            </a:r>
            <a:br>
              <a:rPr lang="en-US" dirty="0"/>
            </a:br>
            <a:r>
              <a:rPr lang="en-US" sz="2800" dirty="0"/>
              <a:t>Out of bounds check</a:t>
            </a:r>
            <a:endParaRPr lang="en-US" dirty="0"/>
          </a:p>
        </p:txBody>
      </p:sp>
      <p:sp>
        <p:nvSpPr>
          <p:cNvPr id="3" name="Text Placeholder 2">
            <a:extLst>
              <a:ext uri="{FF2B5EF4-FFF2-40B4-BE49-F238E27FC236}">
                <a16:creationId xmlns:a16="http://schemas.microsoft.com/office/drawing/2014/main" id="{AB6A6E70-9DA8-0798-EBD0-1F2D384EAAF2}"/>
              </a:ext>
            </a:extLst>
          </p:cNvPr>
          <p:cNvSpPr>
            <a:spLocks noGrp="1"/>
          </p:cNvSpPr>
          <p:nvPr>
            <p:ph type="body" idx="1"/>
          </p:nvPr>
        </p:nvSpPr>
        <p:spPr>
          <a:xfrm>
            <a:off x="7741920" y="2194560"/>
            <a:ext cx="3764280" cy="3899067"/>
          </a:xfrm>
        </p:spPr>
        <p:txBody>
          <a:bodyPr/>
          <a:lstStyle/>
          <a:p>
            <a:r>
              <a:rPr lang="en-US" dirty="0"/>
              <a:t>Start by adding elements to container</a:t>
            </a:r>
          </a:p>
          <a:p>
            <a:r>
              <a:rPr lang="en-US" dirty="0"/>
              <a:t>Clear the container</a:t>
            </a:r>
          </a:p>
          <a:p>
            <a:r>
              <a:rPr lang="en-US" dirty="0"/>
              <a:t>Recheck container size</a:t>
            </a:r>
          </a:p>
        </p:txBody>
      </p:sp>
      <p:pic>
        <p:nvPicPr>
          <p:cNvPr id="5" name="Picture 4">
            <a:extLst>
              <a:ext uri="{FF2B5EF4-FFF2-40B4-BE49-F238E27FC236}">
                <a16:creationId xmlns:a16="http://schemas.microsoft.com/office/drawing/2014/main" id="{AA8C9AAE-5B86-AA4C-BB99-2D4A80B731BF}"/>
              </a:ext>
            </a:extLst>
          </p:cNvPr>
          <p:cNvPicPr>
            <a:picLocks noChangeAspect="1"/>
          </p:cNvPicPr>
          <p:nvPr/>
        </p:nvPicPr>
        <p:blipFill>
          <a:blip r:embed="rId2"/>
          <a:stretch>
            <a:fillRect/>
          </a:stretch>
        </p:blipFill>
        <p:spPr>
          <a:xfrm>
            <a:off x="0" y="2194560"/>
            <a:ext cx="7066276" cy="2174239"/>
          </a:xfrm>
          <a:prstGeom prst="rect">
            <a:avLst/>
          </a:prstGeom>
        </p:spPr>
      </p:pic>
      <p:pic>
        <p:nvPicPr>
          <p:cNvPr id="7" name="Picture 6">
            <a:extLst>
              <a:ext uri="{FF2B5EF4-FFF2-40B4-BE49-F238E27FC236}">
                <a16:creationId xmlns:a16="http://schemas.microsoft.com/office/drawing/2014/main" id="{4352D392-C2DC-5D6D-FCAF-AEB80E3F0FB2}"/>
              </a:ext>
            </a:extLst>
          </p:cNvPr>
          <p:cNvPicPr>
            <a:picLocks noChangeAspect="1"/>
          </p:cNvPicPr>
          <p:nvPr/>
        </p:nvPicPr>
        <p:blipFill>
          <a:blip r:embed="rId3"/>
          <a:stretch>
            <a:fillRect/>
          </a:stretch>
        </p:blipFill>
        <p:spPr>
          <a:xfrm>
            <a:off x="0" y="4368799"/>
            <a:ext cx="4839119" cy="358171"/>
          </a:xfrm>
          <a:prstGeom prst="rect">
            <a:avLst/>
          </a:prstGeom>
        </p:spPr>
      </p:pic>
    </p:spTree>
    <p:extLst>
      <p:ext uri="{BB962C8B-B14F-4D97-AF65-F5344CB8AC3E}">
        <p14:creationId xmlns:p14="http://schemas.microsoft.com/office/powerpoint/2010/main" val="3360321100"/>
      </p:ext>
    </p:extLst>
  </p:cSld>
  <p:clrMapOvr>
    <a:masterClrMapping/>
  </p:clrMapOvr>
  <mc:AlternateContent xmlns:mc="http://schemas.openxmlformats.org/markup-compatibility/2006" xmlns:p14="http://schemas.microsoft.com/office/powerpoint/2010/main">
    <mc:Choice Requires="p14">
      <p:transition spd="slow" p14:dur="2000" advTm="48162"/>
    </mc:Choice>
    <mc:Fallback xmlns="">
      <p:transition spd="slow" advTm="4816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F066-19CC-DCAD-9FE0-F4776808B6CE}"/>
              </a:ext>
            </a:extLst>
          </p:cNvPr>
          <p:cNvSpPr>
            <a:spLocks noGrp="1"/>
          </p:cNvSpPr>
          <p:nvPr>
            <p:ph type="title"/>
          </p:nvPr>
        </p:nvSpPr>
        <p:spPr/>
        <p:txBody>
          <a:bodyPr/>
          <a:lstStyle/>
          <a:p>
            <a:r>
              <a:rPr lang="en-US" dirty="0"/>
              <a:t>Throw “Out of Range” Exception</a:t>
            </a:r>
            <a:br>
              <a:rPr lang="en-US" dirty="0"/>
            </a:br>
            <a:r>
              <a:rPr lang="en-US" sz="2800" dirty="0"/>
              <a:t>Out of bounds check</a:t>
            </a:r>
            <a:endParaRPr lang="en-US" dirty="0"/>
          </a:p>
        </p:txBody>
      </p:sp>
      <p:sp>
        <p:nvSpPr>
          <p:cNvPr id="3" name="Text Placeholder 2">
            <a:extLst>
              <a:ext uri="{FF2B5EF4-FFF2-40B4-BE49-F238E27FC236}">
                <a16:creationId xmlns:a16="http://schemas.microsoft.com/office/drawing/2014/main" id="{4790A98A-8C00-8B70-785D-A1F847D4E606}"/>
              </a:ext>
            </a:extLst>
          </p:cNvPr>
          <p:cNvSpPr>
            <a:spLocks noGrp="1"/>
          </p:cNvSpPr>
          <p:nvPr>
            <p:ph type="body" idx="1"/>
          </p:nvPr>
        </p:nvSpPr>
        <p:spPr>
          <a:xfrm>
            <a:off x="7802880" y="2194560"/>
            <a:ext cx="3703320" cy="4013200"/>
          </a:xfrm>
        </p:spPr>
        <p:txBody>
          <a:bodyPr/>
          <a:lstStyle/>
          <a:p>
            <a:r>
              <a:rPr lang="en-US" dirty="0"/>
              <a:t>Start by adding elements to container</a:t>
            </a:r>
          </a:p>
          <a:p>
            <a:r>
              <a:rPr lang="en-US" dirty="0"/>
              <a:t>Throw “out of range” exception while trying to access an element not included in container.</a:t>
            </a:r>
          </a:p>
        </p:txBody>
      </p:sp>
      <p:pic>
        <p:nvPicPr>
          <p:cNvPr id="5" name="Picture 4">
            <a:extLst>
              <a:ext uri="{FF2B5EF4-FFF2-40B4-BE49-F238E27FC236}">
                <a16:creationId xmlns:a16="http://schemas.microsoft.com/office/drawing/2014/main" id="{F2281A45-D3EF-5C67-6006-11221316B332}"/>
              </a:ext>
            </a:extLst>
          </p:cNvPr>
          <p:cNvPicPr>
            <a:picLocks noChangeAspect="1"/>
          </p:cNvPicPr>
          <p:nvPr/>
        </p:nvPicPr>
        <p:blipFill>
          <a:blip r:embed="rId2"/>
          <a:stretch>
            <a:fillRect/>
          </a:stretch>
        </p:blipFill>
        <p:spPr>
          <a:xfrm>
            <a:off x="116839" y="2194560"/>
            <a:ext cx="7559695" cy="2452422"/>
          </a:xfrm>
          <a:prstGeom prst="rect">
            <a:avLst/>
          </a:prstGeom>
        </p:spPr>
      </p:pic>
      <p:pic>
        <p:nvPicPr>
          <p:cNvPr id="7" name="Picture 6">
            <a:extLst>
              <a:ext uri="{FF2B5EF4-FFF2-40B4-BE49-F238E27FC236}">
                <a16:creationId xmlns:a16="http://schemas.microsoft.com/office/drawing/2014/main" id="{46F5A678-4510-D79A-7C89-B06A390B284E}"/>
              </a:ext>
            </a:extLst>
          </p:cNvPr>
          <p:cNvPicPr>
            <a:picLocks noChangeAspect="1"/>
          </p:cNvPicPr>
          <p:nvPr/>
        </p:nvPicPr>
        <p:blipFill>
          <a:blip r:embed="rId3"/>
          <a:stretch>
            <a:fillRect/>
          </a:stretch>
        </p:blipFill>
        <p:spPr>
          <a:xfrm>
            <a:off x="0" y="4646982"/>
            <a:ext cx="4762913" cy="350550"/>
          </a:xfrm>
          <a:prstGeom prst="rect">
            <a:avLst/>
          </a:prstGeom>
        </p:spPr>
      </p:pic>
    </p:spTree>
    <p:extLst>
      <p:ext uri="{BB962C8B-B14F-4D97-AF65-F5344CB8AC3E}">
        <p14:creationId xmlns:p14="http://schemas.microsoft.com/office/powerpoint/2010/main" val="2202533669"/>
      </p:ext>
    </p:extLst>
  </p:cSld>
  <p:clrMapOvr>
    <a:masterClrMapping/>
  </p:clrMapOvr>
  <mc:AlternateContent xmlns:mc="http://schemas.openxmlformats.org/markup-compatibility/2006" xmlns:p14="http://schemas.microsoft.com/office/powerpoint/2010/main">
    <mc:Choice Requires="p14">
      <p:transition spd="slow" p14:dur="2000" advTm="67411"/>
    </mc:Choice>
    <mc:Fallback xmlns="">
      <p:transition spd="slow" advTm="6741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B88D-93B7-27B3-B056-A664C8FAD395}"/>
              </a:ext>
            </a:extLst>
          </p:cNvPr>
          <p:cNvSpPr>
            <a:spLocks noGrp="1"/>
          </p:cNvSpPr>
          <p:nvPr>
            <p:ph type="title"/>
          </p:nvPr>
        </p:nvSpPr>
        <p:spPr/>
        <p:txBody>
          <a:bodyPr/>
          <a:lstStyle/>
          <a:p>
            <a:r>
              <a:rPr lang="en-US" dirty="0"/>
              <a:t>Custom Assign Elements</a:t>
            </a:r>
            <a:br>
              <a:rPr lang="en-US" dirty="0"/>
            </a:br>
            <a:r>
              <a:rPr lang="en-US" sz="2800" dirty="0"/>
              <a:t>Out of bounds check</a:t>
            </a:r>
            <a:endParaRPr lang="en-US" dirty="0"/>
          </a:p>
        </p:txBody>
      </p:sp>
      <p:sp>
        <p:nvSpPr>
          <p:cNvPr id="3" name="Text Placeholder 2">
            <a:extLst>
              <a:ext uri="{FF2B5EF4-FFF2-40B4-BE49-F238E27FC236}">
                <a16:creationId xmlns:a16="http://schemas.microsoft.com/office/drawing/2014/main" id="{75C69707-C218-64B2-0586-AFED322C5135}"/>
              </a:ext>
            </a:extLst>
          </p:cNvPr>
          <p:cNvSpPr>
            <a:spLocks noGrp="1"/>
          </p:cNvSpPr>
          <p:nvPr>
            <p:ph type="body" idx="1"/>
          </p:nvPr>
        </p:nvSpPr>
        <p:spPr>
          <a:xfrm>
            <a:off x="6096000" y="2194560"/>
            <a:ext cx="5410200" cy="4165600"/>
          </a:xfrm>
        </p:spPr>
        <p:txBody>
          <a:bodyPr/>
          <a:lstStyle/>
          <a:p>
            <a:r>
              <a:rPr lang="en-US" dirty="0"/>
              <a:t>Start by adding 20 elements to container</a:t>
            </a:r>
          </a:p>
          <a:p>
            <a:r>
              <a:rPr lang="en-US" dirty="0"/>
              <a:t>Assign 8 elements all with a value of 1</a:t>
            </a:r>
          </a:p>
          <a:p>
            <a:r>
              <a:rPr lang="en-US" dirty="0"/>
              <a:t>Recheck the following</a:t>
            </a:r>
          </a:p>
          <a:p>
            <a:pPr lvl="1"/>
            <a:r>
              <a:rPr lang="en-US" dirty="0"/>
              <a:t>Size is NOT 0</a:t>
            </a:r>
          </a:p>
          <a:p>
            <a:pPr lvl="1"/>
            <a:r>
              <a:rPr lang="en-US" dirty="0"/>
              <a:t>Size is now 8</a:t>
            </a:r>
          </a:p>
          <a:p>
            <a:pPr lvl="1"/>
            <a:r>
              <a:rPr lang="en-US" dirty="0"/>
              <a:t>Value at index 2 is equal to 1</a:t>
            </a:r>
          </a:p>
        </p:txBody>
      </p:sp>
      <p:pic>
        <p:nvPicPr>
          <p:cNvPr id="5" name="Picture 4">
            <a:extLst>
              <a:ext uri="{FF2B5EF4-FFF2-40B4-BE49-F238E27FC236}">
                <a16:creationId xmlns:a16="http://schemas.microsoft.com/office/drawing/2014/main" id="{AC2DC976-89B9-F5F6-9092-E8EF6221705B}"/>
              </a:ext>
            </a:extLst>
          </p:cNvPr>
          <p:cNvPicPr>
            <a:picLocks noChangeAspect="1"/>
          </p:cNvPicPr>
          <p:nvPr/>
        </p:nvPicPr>
        <p:blipFill>
          <a:blip r:embed="rId2"/>
          <a:stretch>
            <a:fillRect/>
          </a:stretch>
        </p:blipFill>
        <p:spPr>
          <a:xfrm>
            <a:off x="0" y="2194560"/>
            <a:ext cx="5799041" cy="2743199"/>
          </a:xfrm>
          <a:prstGeom prst="rect">
            <a:avLst/>
          </a:prstGeom>
        </p:spPr>
      </p:pic>
      <p:pic>
        <p:nvPicPr>
          <p:cNvPr id="7" name="Picture 6">
            <a:extLst>
              <a:ext uri="{FF2B5EF4-FFF2-40B4-BE49-F238E27FC236}">
                <a16:creationId xmlns:a16="http://schemas.microsoft.com/office/drawing/2014/main" id="{EFDB6DDC-BAFB-2CAF-5207-CE94FBAD1E26}"/>
              </a:ext>
            </a:extLst>
          </p:cNvPr>
          <p:cNvPicPr>
            <a:picLocks noChangeAspect="1"/>
          </p:cNvPicPr>
          <p:nvPr/>
        </p:nvPicPr>
        <p:blipFill>
          <a:blip r:embed="rId3"/>
          <a:stretch>
            <a:fillRect/>
          </a:stretch>
        </p:blipFill>
        <p:spPr>
          <a:xfrm>
            <a:off x="0" y="4937759"/>
            <a:ext cx="5532599" cy="342930"/>
          </a:xfrm>
          <a:prstGeom prst="rect">
            <a:avLst/>
          </a:prstGeom>
        </p:spPr>
      </p:pic>
    </p:spTree>
    <p:extLst>
      <p:ext uri="{BB962C8B-B14F-4D97-AF65-F5344CB8AC3E}">
        <p14:creationId xmlns:p14="http://schemas.microsoft.com/office/powerpoint/2010/main" val="3695059857"/>
      </p:ext>
    </p:extLst>
  </p:cSld>
  <p:clrMapOvr>
    <a:masterClrMapping/>
  </p:clrMapOvr>
  <mc:AlternateContent xmlns:mc="http://schemas.openxmlformats.org/markup-compatibility/2006" xmlns:p14="http://schemas.microsoft.com/office/powerpoint/2010/main">
    <mc:Choice Requires="p14">
      <p:transition spd="slow" p14:dur="2000" advTm="99789"/>
    </mc:Choice>
    <mc:Fallback xmlns="">
      <p:transition spd="slow" advTm="9978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0540"/>
    </mc:Choice>
    <mc:Fallback xmlns="">
      <p:transition spd="slow" advTm="6054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355600" y="2194560"/>
            <a:ext cx="11150600" cy="4592320"/>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Automation can be incorporated with “Build”</a:t>
            </a:r>
          </a:p>
          <a:p>
            <a:pPr marL="1143000" lvl="2" indent="-228600">
              <a:spcBef>
                <a:spcPts val="0"/>
              </a:spcBef>
              <a:buSzPts val="2000"/>
            </a:pPr>
            <a:r>
              <a:rPr lang="en-US" sz="1400" dirty="0"/>
              <a:t>Compilation and static checking into CI/CD pipeline</a:t>
            </a:r>
          </a:p>
          <a:p>
            <a:pPr marL="914400" lvl="2" indent="0">
              <a:spcBef>
                <a:spcPts val="0"/>
              </a:spcBef>
              <a:buSzPts val="2000"/>
              <a:buNone/>
            </a:pPr>
            <a:endParaRPr lang="en-US" sz="1400" dirty="0"/>
          </a:p>
          <a:p>
            <a:pPr marL="685800" lvl="1" indent="-228600">
              <a:spcBef>
                <a:spcPts val="0"/>
              </a:spcBef>
              <a:buSzPts val="2000"/>
            </a:pPr>
            <a:r>
              <a:rPr lang="en-US" dirty="0"/>
              <a:t>Verify and test in SecOps</a:t>
            </a:r>
          </a:p>
          <a:p>
            <a:pPr marL="1143000" lvl="2" indent="-228600">
              <a:spcBef>
                <a:spcPts val="0"/>
              </a:spcBef>
              <a:buSzPts val="2000"/>
            </a:pPr>
            <a:r>
              <a:rPr lang="en-US" sz="1400" dirty="0"/>
              <a:t>Virtual deployment</a:t>
            </a:r>
          </a:p>
          <a:p>
            <a:pPr marL="914400" lvl="2" indent="0">
              <a:spcBef>
                <a:spcPts val="0"/>
              </a:spcBef>
              <a:buSzPts val="2000"/>
              <a:buNone/>
            </a:pPr>
            <a:endParaRPr lang="en-US" sz="1400" dirty="0"/>
          </a:p>
          <a:p>
            <a:pPr marL="685800" lvl="1" indent="-228600">
              <a:spcBef>
                <a:spcPts val="0"/>
              </a:spcBef>
              <a:buSzPts val="2000"/>
            </a:pPr>
            <a:r>
              <a:rPr lang="en-US" dirty="0"/>
              <a:t>Implement automated tests</a:t>
            </a:r>
          </a:p>
          <a:p>
            <a:pPr marL="1143000" lvl="2" indent="-228600">
              <a:spcBef>
                <a:spcPts val="0"/>
              </a:spcBef>
              <a:buSzPts val="2000"/>
            </a:pPr>
            <a:r>
              <a:rPr lang="en-US" sz="1400" dirty="0"/>
              <a:t>Effective quality assurance tests</a:t>
            </a:r>
          </a:p>
          <a:p>
            <a:pPr marL="914400" lvl="2" indent="0">
              <a:spcBef>
                <a:spcPts val="0"/>
              </a:spcBef>
              <a:buSzPts val="2000"/>
              <a:buNone/>
            </a:pPr>
            <a:endParaRPr lang="en-US" sz="1400" dirty="0"/>
          </a:p>
          <a:p>
            <a:pPr marL="685800" lvl="1" indent="-228600">
              <a:spcBef>
                <a:spcPts val="0"/>
              </a:spcBef>
              <a:buSzPts val="2000"/>
            </a:pPr>
            <a:r>
              <a:rPr lang="en-US" dirty="0"/>
              <a:t>OWASP Dependency-Check</a:t>
            </a:r>
          </a:p>
          <a:p>
            <a:pPr marL="685800" lvl="1" indent="-228600">
              <a:spcBef>
                <a:spcPts val="0"/>
              </a:spcBef>
              <a:buSzPts val="2000"/>
            </a:pPr>
            <a:endParaRPr lang="en-US" sz="1600" dirty="0"/>
          </a:p>
          <a:p>
            <a:pPr marL="685800" lvl="1" indent="-228600">
              <a:spcBef>
                <a:spcPts val="0"/>
              </a:spcBef>
              <a:buSzPts val="2000"/>
            </a:pPr>
            <a:r>
              <a:rPr lang="en-US" dirty="0"/>
              <a:t>Tools to be considered:</a:t>
            </a:r>
          </a:p>
          <a:p>
            <a:pPr marL="1143000" lvl="2" indent="-228600">
              <a:spcBef>
                <a:spcPts val="0"/>
              </a:spcBef>
              <a:buSzPts val="2000"/>
            </a:pPr>
            <a:r>
              <a:rPr lang="en-US" sz="1600" dirty="0" err="1"/>
              <a:t>CppChecker</a:t>
            </a:r>
            <a:endParaRPr lang="en-US" sz="1600" dirty="0"/>
          </a:p>
          <a:p>
            <a:pPr marL="1143000" lvl="2" indent="-228600">
              <a:spcBef>
                <a:spcPts val="0"/>
              </a:spcBef>
              <a:buSzPts val="2000"/>
            </a:pPr>
            <a:r>
              <a:rPr lang="en-US" sz="1600" dirty="0" err="1"/>
              <a:t>Parasoft</a:t>
            </a:r>
            <a:endParaRPr lang="en-US" sz="1600" dirty="0"/>
          </a:p>
          <a:p>
            <a:pPr marL="1143000" lvl="2" indent="-228600">
              <a:spcBef>
                <a:spcPts val="0"/>
              </a:spcBef>
              <a:buSzPts val="2000"/>
            </a:pPr>
            <a:r>
              <a:rPr lang="en-US" sz="1600" dirty="0"/>
              <a:t>Coverity</a:t>
            </a:r>
          </a:p>
          <a:p>
            <a:pPr marL="1143000" lvl="2" indent="-228600">
              <a:spcBef>
                <a:spcPts val="0"/>
              </a:spcBef>
              <a:buSzPts val="2000"/>
            </a:pPr>
            <a:r>
              <a:rPr lang="en-US" sz="1600" dirty="0"/>
              <a:t>Jenkins</a:t>
            </a:r>
          </a:p>
          <a:p>
            <a:pPr marL="1143000" lvl="2" indent="-228600">
              <a:spcBef>
                <a:spcPts val="0"/>
              </a:spcBef>
              <a:buSzPts val="2000"/>
            </a:pPr>
            <a:r>
              <a:rPr lang="en-US" sz="1600" dirty="0"/>
              <a:t>Docker</a:t>
            </a:r>
          </a:p>
          <a:p>
            <a:pPr marL="1143000" lvl="2" indent="-228600">
              <a:spcBef>
                <a:spcPts val="0"/>
              </a:spcBef>
              <a:buSzPts val="2000"/>
            </a:pPr>
            <a:r>
              <a:rPr lang="en-US" sz="1600" dirty="0"/>
              <a:t>Gitlab</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8911"/>
    </mc:Choice>
    <mc:Fallback xmlns="">
      <p:transition spd="slow" advTm="5891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A huge risk is cost</a:t>
            </a:r>
          </a:p>
          <a:p>
            <a:pPr marL="685800" lvl="1" indent="-228600">
              <a:spcBef>
                <a:spcPts val="0"/>
              </a:spcBef>
              <a:buSzPts val="2000"/>
            </a:pPr>
            <a:r>
              <a:rPr lang="en-US" sz="1800" dirty="0"/>
              <a:t>It is more expensive to fix a bug later rather than sooner</a:t>
            </a:r>
          </a:p>
          <a:p>
            <a:pPr marL="685800" lvl="1" indent="-228600">
              <a:spcBef>
                <a:spcPts val="0"/>
              </a:spcBef>
              <a:buSzPts val="2000"/>
            </a:pPr>
            <a:r>
              <a:rPr lang="en-US" sz="1800" dirty="0"/>
              <a:t>Fix during design, not during maintenance</a:t>
            </a:r>
          </a:p>
          <a:p>
            <a:pPr marL="1143000" lvl="2" indent="-228600">
              <a:spcBef>
                <a:spcPts val="0"/>
              </a:spcBef>
              <a:buSzPts val="2000"/>
            </a:pPr>
            <a:r>
              <a:rPr lang="en-US" sz="1600" dirty="0"/>
              <a:t>6x more expensive found during implementation</a:t>
            </a:r>
          </a:p>
          <a:p>
            <a:pPr marL="1143000" lvl="2" indent="-228600">
              <a:spcBef>
                <a:spcPts val="0"/>
              </a:spcBef>
              <a:buSzPts val="2000"/>
            </a:pPr>
            <a:r>
              <a:rPr lang="en-US" sz="1600" dirty="0"/>
              <a:t>15x more expensive found during testing (</a:t>
            </a:r>
            <a:r>
              <a:rPr lang="en-US" sz="1600" dirty="0">
                <a:hlinkClick r:id="rId4"/>
              </a:rPr>
              <a:t>How expensive are bugs to fix?</a:t>
            </a:r>
            <a:r>
              <a:rPr lang="en-US" sz="1600" dirty="0"/>
              <a:t>, 2021)</a:t>
            </a:r>
          </a:p>
          <a:p>
            <a:pPr marL="914400" lvl="2" indent="0">
              <a:spcBef>
                <a:spcPts val="0"/>
              </a:spcBef>
              <a:buSzPts val="2000"/>
              <a:buNone/>
            </a:pPr>
            <a:endParaRPr lang="en-US" sz="1600" dirty="0"/>
          </a:p>
          <a:p>
            <a:pPr marL="457200" lvl="1" indent="0">
              <a:spcBef>
                <a:spcPts val="0"/>
              </a:spcBef>
              <a:buSzPts val="2000"/>
              <a:buNone/>
            </a:pPr>
            <a:r>
              <a:rPr lang="en-US" sz="1800" dirty="0"/>
              <a:t>	</a:t>
            </a:r>
          </a:p>
          <a:p>
            <a:pPr marL="228600" lvl="0" indent="-228600" algn="l" rtl="0">
              <a:lnSpc>
                <a:spcPct val="90000"/>
              </a:lnSpc>
              <a:spcBef>
                <a:spcPts val="0"/>
              </a:spcBef>
              <a:spcAft>
                <a:spcPts val="0"/>
              </a:spcAft>
              <a:buClr>
                <a:schemeClr val="lt1"/>
              </a:buClr>
              <a:buSzPts val="2000"/>
              <a:buChar char="•"/>
            </a:pPr>
            <a:r>
              <a:rPr lang="en-US" sz="1800" dirty="0"/>
              <a:t>Many resources on Secure Coding</a:t>
            </a:r>
          </a:p>
          <a:p>
            <a:pPr marL="685800" lvl="1" indent="-228600">
              <a:spcBef>
                <a:spcPts val="0"/>
              </a:spcBef>
              <a:buSzPts val="2000"/>
            </a:pPr>
            <a:r>
              <a:rPr lang="en-US" sz="1800" dirty="0"/>
              <a:t>Secure Coding by Design</a:t>
            </a:r>
          </a:p>
          <a:p>
            <a:pPr marL="685800" lvl="1" indent="-228600">
              <a:spcBef>
                <a:spcPts val="0"/>
              </a:spcBef>
              <a:buSzPts val="2000"/>
            </a:pPr>
            <a:r>
              <a:rPr lang="en-US" sz="1800" dirty="0"/>
              <a:t>SEI CERT Coding Standards</a:t>
            </a:r>
          </a:p>
          <a:p>
            <a:pPr marL="685800" lvl="1" indent="-228600">
              <a:spcBef>
                <a:spcPts val="0"/>
              </a:spcBef>
              <a:buSzPts val="2000"/>
            </a:pPr>
            <a:endParaRPr lang="en-US" sz="1800" dirty="0"/>
          </a:p>
          <a:p>
            <a:pPr marL="228600" indent="-228600">
              <a:spcBef>
                <a:spcPts val="0"/>
              </a:spcBef>
              <a:buSzPts val="2000"/>
            </a:pPr>
            <a:r>
              <a:rPr lang="en-US" sz="2000" dirty="0"/>
              <a:t>Document possible or known threats</a:t>
            </a:r>
          </a:p>
          <a:p>
            <a:pPr marL="685800" lvl="1" indent="-228600">
              <a:spcBef>
                <a:spcPts val="0"/>
              </a:spcBef>
              <a:buSzPts val="2000"/>
            </a:pPr>
            <a:r>
              <a:rPr lang="en-US" sz="1800" dirty="0"/>
              <a:t>Rank</a:t>
            </a:r>
          </a:p>
          <a:p>
            <a:pPr marL="685800" lvl="1" indent="-228600">
              <a:spcBef>
                <a:spcPts val="0"/>
              </a:spcBef>
              <a:buSzPts val="2000"/>
            </a:pPr>
            <a:r>
              <a:rPr lang="en-US" sz="1800" dirty="0"/>
              <a:t>Prioritize</a:t>
            </a:r>
          </a:p>
          <a:p>
            <a:pPr marL="685800" lvl="1" indent="-228600">
              <a:spcBef>
                <a:spcPts val="0"/>
              </a:spcBef>
              <a:buSzPts val="2000"/>
            </a:pPr>
            <a:r>
              <a:rPr lang="en-US" sz="1800" dirty="0"/>
              <a:t>Address them</a:t>
            </a:r>
            <a:endParaRPr sz="1800" dirty="0"/>
          </a:p>
        </p:txBody>
      </p:sp>
      <p:pic>
        <p:nvPicPr>
          <p:cNvPr id="218" name="Google Shape;218;p11"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6221"/>
    </mc:Choice>
    <mc:Fallback xmlns="">
      <p:transition spd="slow" advTm="9622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Consider all motives for a potential attack</a:t>
            </a:r>
          </a:p>
          <a:p>
            <a:pPr marL="1600200" lvl="3" indent="-228600">
              <a:spcBef>
                <a:spcPts val="0"/>
              </a:spcBef>
            </a:pPr>
            <a:r>
              <a:rPr lang="en-US" dirty="0"/>
              <a:t>Also consider security of the machines and API’s we use internally</a:t>
            </a:r>
          </a:p>
          <a:p>
            <a:pPr marL="1371600" lvl="3" indent="0">
              <a:spcBef>
                <a:spcPts val="0"/>
              </a:spcBef>
              <a:buNone/>
            </a:pPr>
            <a:endParaRPr lang="en-US" dirty="0"/>
          </a:p>
          <a:p>
            <a:pPr marL="1143000" lvl="2" indent="-228600">
              <a:spcBef>
                <a:spcPts val="0"/>
              </a:spcBef>
            </a:pPr>
            <a:r>
              <a:rPr lang="en-US" dirty="0"/>
              <a:t>Consider cloud security and further define “defense in depth”</a:t>
            </a:r>
          </a:p>
          <a:p>
            <a:pPr marL="1600200" lvl="3" indent="-228600">
              <a:spcBef>
                <a:spcPts val="0"/>
              </a:spcBef>
            </a:pPr>
            <a:r>
              <a:rPr lang="en-US" dirty="0"/>
              <a:t>Security layers: </a:t>
            </a:r>
          </a:p>
          <a:p>
            <a:pPr marL="2057400" lvl="4" indent="-228600">
              <a:spcBef>
                <a:spcPts val="0"/>
              </a:spcBef>
            </a:pPr>
            <a:r>
              <a:rPr lang="en-US" dirty="0"/>
              <a:t>Assets</a:t>
            </a:r>
          </a:p>
          <a:p>
            <a:pPr marL="2057400" lvl="4" indent="-228600">
              <a:spcBef>
                <a:spcPts val="0"/>
              </a:spcBef>
            </a:pPr>
            <a:r>
              <a:rPr lang="en-US" dirty="0"/>
              <a:t>Data</a:t>
            </a:r>
          </a:p>
          <a:p>
            <a:pPr marL="2057400" lvl="4" indent="-228600">
              <a:spcBef>
                <a:spcPts val="0"/>
              </a:spcBef>
            </a:pPr>
            <a:r>
              <a:rPr lang="en-US" dirty="0"/>
              <a:t>Applications</a:t>
            </a:r>
          </a:p>
          <a:p>
            <a:pPr marL="2057400" lvl="4" indent="-228600">
              <a:spcBef>
                <a:spcPts val="0"/>
              </a:spcBef>
            </a:pPr>
            <a:r>
              <a:rPr lang="en-US" dirty="0"/>
              <a:t>Network</a:t>
            </a:r>
          </a:p>
          <a:p>
            <a:pPr marL="2057400" lvl="4" indent="-228600">
              <a:spcBef>
                <a:spcPts val="0"/>
              </a:spcBef>
            </a:pPr>
            <a:r>
              <a:rPr lang="en-US" dirty="0"/>
              <a:t>Physical </a:t>
            </a:r>
          </a:p>
          <a:p>
            <a:pPr marL="2057400" lvl="4" indent="-228600">
              <a:spcBef>
                <a:spcPts val="0"/>
              </a:spcBef>
            </a:pPr>
            <a:r>
              <a:rPr lang="en-US" dirty="0"/>
              <a:t>Cloud</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78829"/>
    </mc:Choice>
    <mc:Fallback xmlns="">
      <p:transition spd="slow" advTm="7882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1800" dirty="0"/>
              <a:t>Consider Cloud Security as an addition to security assets</a:t>
            </a:r>
          </a:p>
          <a:p>
            <a:pPr marL="228600" lvl="0" indent="-228600" algn="l" rtl="0">
              <a:lnSpc>
                <a:spcPct val="90000"/>
              </a:lnSpc>
              <a:spcBef>
                <a:spcPts val="0"/>
              </a:spcBef>
              <a:spcAft>
                <a:spcPts val="0"/>
              </a:spcAft>
              <a:buClr>
                <a:schemeClr val="lt1"/>
              </a:buClr>
              <a:buSzPts val="2200"/>
              <a:buChar char="•"/>
            </a:pPr>
            <a:endParaRPr lang="en-US" sz="1800" dirty="0"/>
          </a:p>
          <a:p>
            <a:pPr marL="0" lvl="0" indent="0" algn="l" rtl="0">
              <a:lnSpc>
                <a:spcPct val="90000"/>
              </a:lnSpc>
              <a:spcBef>
                <a:spcPts val="0"/>
              </a:spcBef>
              <a:spcAft>
                <a:spcPts val="0"/>
              </a:spcAft>
              <a:buClr>
                <a:schemeClr val="lt1"/>
              </a:buClr>
              <a:buSzPts val="2200"/>
              <a:buNone/>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Understand and identify security controls</a:t>
            </a:r>
          </a:p>
          <a:p>
            <a:pPr marL="685800" lvl="1" indent="-228600">
              <a:spcBef>
                <a:spcPts val="0"/>
              </a:spcBef>
              <a:buSzPts val="2200"/>
            </a:pPr>
            <a:r>
              <a:rPr lang="en-US" sz="1600" dirty="0"/>
              <a:t>IT team – network security</a:t>
            </a:r>
          </a:p>
          <a:p>
            <a:pPr marL="685800" lvl="1" indent="-228600">
              <a:spcBef>
                <a:spcPts val="0"/>
              </a:spcBef>
              <a:buSzPts val="2200"/>
            </a:pPr>
            <a:endParaRPr lang="en-US" sz="1600" dirty="0"/>
          </a:p>
          <a:p>
            <a:pPr marL="457200" lvl="1" indent="0">
              <a:spcBef>
                <a:spcPts val="0"/>
              </a:spcBef>
              <a:buSzPts val="2200"/>
              <a:buNone/>
            </a:pPr>
            <a:endParaRPr lang="en-US" sz="1600" dirty="0"/>
          </a:p>
          <a:p>
            <a:pPr marL="228600" indent="-228600">
              <a:spcBef>
                <a:spcPts val="0"/>
              </a:spcBef>
              <a:buSzPts val="2200"/>
            </a:pPr>
            <a:r>
              <a:rPr lang="en-US" sz="1800" dirty="0"/>
              <a:t>Stay current with resources on current standards</a:t>
            </a:r>
          </a:p>
          <a:p>
            <a:pPr marL="228600" indent="-228600">
              <a:spcBef>
                <a:spcPts val="0"/>
              </a:spcBef>
              <a:buSzPts val="2200"/>
            </a:pPr>
            <a:endParaRPr lang="en-US" sz="1800" dirty="0"/>
          </a:p>
          <a:p>
            <a:pPr marL="228600" indent="-228600">
              <a:spcBef>
                <a:spcPts val="0"/>
              </a:spcBef>
              <a:buSzPts val="2200"/>
            </a:pPr>
            <a:r>
              <a:rPr lang="en-US" sz="1800" dirty="0"/>
              <a:t>Quickly adopt a company wide security policy to stay ahead of current threats</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2403"/>
    </mc:Choice>
    <mc:Fallback xmlns="">
      <p:transition spd="slow" advTm="9240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sz="1250" dirty="0"/>
              <a:t>Saini, A. (2021, October 21). How much do bugs cost to fix during each phase of the SDLC? Application Security Blog. Retrieved 	December 2022, from https://www.synopsys.com/blogs/software-security/cost-to-fix-bugs-during-each-sdlc-phase/ </a:t>
            </a:r>
          </a:p>
          <a:p>
            <a:pPr marL="0" lvl="0" indent="0" algn="l" rtl="0">
              <a:lnSpc>
                <a:spcPct val="90000"/>
              </a:lnSpc>
              <a:spcBef>
                <a:spcPts val="0"/>
              </a:spcBef>
              <a:spcAft>
                <a:spcPts val="0"/>
              </a:spcAft>
              <a:buClr>
                <a:schemeClr val="lt1"/>
              </a:buClr>
              <a:buSzPts val="2200"/>
              <a:buNone/>
            </a:pPr>
            <a:endParaRPr lang="en-US" sz="1400" dirty="0"/>
          </a:p>
          <a:p>
            <a:pPr marL="0" lvl="0" indent="0" algn="l" rtl="0">
              <a:lnSpc>
                <a:spcPct val="90000"/>
              </a:lnSpc>
              <a:spcBef>
                <a:spcPts val="0"/>
              </a:spcBef>
              <a:spcAft>
                <a:spcPts val="0"/>
              </a:spcAft>
              <a:buClr>
                <a:schemeClr val="lt1"/>
              </a:buClr>
              <a:buSzPts val="2200"/>
              <a:buNone/>
            </a:pPr>
            <a:endParaRPr lang="en-US" sz="1400" dirty="0"/>
          </a:p>
          <a:p>
            <a:pPr marL="0" lvl="0" indent="0" algn="l" rtl="0">
              <a:lnSpc>
                <a:spcPct val="90000"/>
              </a:lnSpc>
              <a:spcBef>
                <a:spcPts val="0"/>
              </a:spcBef>
              <a:spcAft>
                <a:spcPts val="0"/>
              </a:spcAft>
              <a:buClr>
                <a:schemeClr val="lt1"/>
              </a:buClr>
              <a:buSzPts val="2200"/>
              <a:buNone/>
            </a:pPr>
            <a:endParaRPr lang="en-US" sz="1400" dirty="0"/>
          </a:p>
          <a:p>
            <a:pPr marL="0" lvl="0" indent="0" algn="l" rtl="0">
              <a:lnSpc>
                <a:spcPct val="90000"/>
              </a:lnSpc>
              <a:spcBef>
                <a:spcPts val="0"/>
              </a:spcBef>
              <a:spcAft>
                <a:spcPts val="0"/>
              </a:spcAft>
              <a:buClr>
                <a:schemeClr val="lt1"/>
              </a:buClr>
              <a:buSzPts val="2200"/>
              <a:buNone/>
            </a:pPr>
            <a:r>
              <a:rPr lang="en-US" sz="1400" dirty="0"/>
              <a:t>SEI Cert Coding Standards. SEI CERT Coding Standards - CERT Secure Coding - Confluence. (n.d.). Retrieved 	December 2022, from https://wiki.sei.cmu.edu/confluence/display/seccode/SEI+CERT+Coding+Standards </a:t>
            </a:r>
          </a:p>
          <a:p>
            <a:pPr marL="0" lvl="0" indent="0" algn="l" rtl="0">
              <a:lnSpc>
                <a:spcPct val="90000"/>
              </a:lnSpc>
              <a:spcBef>
                <a:spcPts val="0"/>
              </a:spcBef>
              <a:spcAft>
                <a:spcPts val="0"/>
              </a:spcAft>
              <a:buClr>
                <a:schemeClr val="lt1"/>
              </a:buClr>
              <a:buSzPts val="2200"/>
              <a:buNone/>
            </a:pPr>
            <a:endParaRPr lang="en-US"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412674" y="1753718"/>
            <a:ext cx="5365743" cy="3350563"/>
          </a:xfrm>
          <a:prstGeom prst="rect">
            <a:avLst/>
          </a:prstGeom>
          <a:noFill/>
          <a:ln>
            <a:noFill/>
          </a:ln>
        </p:spPr>
        <p:txBody>
          <a:bodyPr spcFirstLastPara="1" wrap="square" lIns="91425" tIns="45700" rIns="91425" bIns="45700" anchor="t" anchorCtr="0">
            <a:normAutofit/>
          </a:bodyPr>
          <a:lstStyle/>
          <a:p>
            <a:pPr marL="971550" indent="-285750">
              <a:spcBef>
                <a:spcPts val="0"/>
              </a:spcBef>
            </a:pPr>
            <a:r>
              <a:rPr lang="en-US" sz="2000" dirty="0"/>
              <a:t>Consistent implementation of</a:t>
            </a:r>
          </a:p>
          <a:p>
            <a:pPr marL="1428750" lvl="1" indent="-285750">
              <a:spcBef>
                <a:spcPts val="0"/>
              </a:spcBef>
            </a:pPr>
            <a:r>
              <a:rPr lang="en-US" sz="1800" dirty="0"/>
              <a:t>Security principles</a:t>
            </a:r>
          </a:p>
          <a:p>
            <a:pPr marL="1428750" lvl="1" indent="-285750">
              <a:spcBef>
                <a:spcPts val="0"/>
              </a:spcBef>
            </a:pPr>
            <a:r>
              <a:rPr lang="en-US" sz="1800" dirty="0"/>
              <a:t>Coding Standards</a:t>
            </a:r>
          </a:p>
          <a:p>
            <a:pPr marL="971550" indent="-285750">
              <a:spcBef>
                <a:spcPts val="0"/>
              </a:spcBef>
            </a:pPr>
            <a:r>
              <a:rPr lang="en-US" sz="2000" dirty="0"/>
              <a:t>Triple-A framework</a:t>
            </a:r>
          </a:p>
          <a:p>
            <a:pPr marL="971550" indent="-285750">
              <a:spcBef>
                <a:spcPts val="0"/>
              </a:spcBef>
            </a:pPr>
            <a:r>
              <a:rPr lang="en-US" sz="2000" dirty="0"/>
              <a:t>Data Encryption</a:t>
            </a:r>
          </a:p>
          <a:p>
            <a:pPr marL="971550" indent="-285750">
              <a:spcBef>
                <a:spcPts val="0"/>
              </a:spcBef>
            </a:pPr>
            <a:endParaRPr lang="en-US" sz="2000" dirty="0"/>
          </a:p>
          <a:p>
            <a:pPr marL="971550" indent="-285750">
              <a:spcBef>
                <a:spcPts val="0"/>
              </a:spcBef>
            </a:pPr>
            <a:r>
              <a:rPr lang="en-US" sz="2000" dirty="0"/>
              <a:t>Purpose:</a:t>
            </a:r>
          </a:p>
          <a:p>
            <a:pPr marL="1428750" lvl="1" indent="-285750">
              <a:spcBef>
                <a:spcPts val="0"/>
              </a:spcBef>
            </a:pPr>
            <a:r>
              <a:rPr lang="en-US" sz="1800" dirty="0"/>
              <a:t>Mitigate and eliminate threats from multiple angles</a:t>
            </a:r>
          </a:p>
          <a:p>
            <a:pPr marL="1428750" lvl="1" indent="-285750">
              <a:spcBef>
                <a:spcPts val="0"/>
              </a:spcBef>
            </a:pPr>
            <a:r>
              <a:rPr lang="en-US" sz="1800" dirty="0"/>
              <a:t>Protect customer data</a:t>
            </a:r>
          </a:p>
          <a:p>
            <a:pPr marL="0" lvl="0" indent="0" algn="l" rtl="0">
              <a:lnSpc>
                <a:spcPct val="90000"/>
              </a:lnSpc>
              <a:spcBef>
                <a:spcPts val="1000"/>
              </a:spcBef>
              <a:spcAft>
                <a:spcPts val="0"/>
              </a:spcAft>
              <a:buClr>
                <a:schemeClr val="lt1"/>
              </a:buClr>
              <a:buSzPts val="2200"/>
              <a:buNone/>
            </a:pPr>
            <a:r>
              <a:rPr lang="en-US" dirty="0"/>
              <a:t>	</a:t>
            </a: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426676" y="1753718"/>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8953"/>
    </mc:Choice>
    <mc:Fallback xmlns="">
      <p:transition spd="slow" advTm="2895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92500" lnSpcReduction="10000"/>
          </a:bodyPr>
          <a:lstStyle/>
          <a:p>
            <a:pPr marL="482600">
              <a:buSzPts val="2200"/>
            </a:pPr>
            <a:r>
              <a:rPr lang="en-US" dirty="0"/>
              <a:t>Likely vulnerabilities and corresponding standards with priority ranking</a:t>
            </a:r>
          </a:p>
          <a:p>
            <a:pPr marL="482600">
              <a:buSzPts val="2200"/>
            </a:pPr>
            <a:endParaRPr lang="en-US" dirty="0"/>
          </a:p>
          <a:p>
            <a:pPr marL="482600">
              <a:buSzPts val="2200"/>
            </a:pPr>
            <a:r>
              <a:rPr lang="en-US" dirty="0"/>
              <a:t>Unlikely vulnerabilities and corresponding standards with priority ranking</a:t>
            </a:r>
            <a:endParaRPr dirty="0"/>
          </a:p>
        </p:txBody>
      </p:sp>
      <p:graphicFrame>
        <p:nvGraphicFramePr>
          <p:cNvPr id="161" name="Google Shape;161;p4" descr="Alt text required"/>
          <p:cNvGraphicFramePr/>
          <p:nvPr>
            <p:extLst>
              <p:ext uri="{D42A27DB-BD31-4B8C-83A1-F6EECF244321}">
                <p14:modId xmlns:p14="http://schemas.microsoft.com/office/powerpoint/2010/main" val="2182526847"/>
              </p:ext>
            </p:extLst>
          </p:nvPr>
        </p:nvGraphicFramePr>
        <p:xfrm>
          <a:off x="3791660" y="2057401"/>
          <a:ext cx="6837191" cy="4023300"/>
        </p:xfrm>
        <a:graphic>
          <a:graphicData uri="http://schemas.openxmlformats.org/drawingml/2006/table">
            <a:tbl>
              <a:tblPr firstRow="1" firstCol="1">
                <a:noFill/>
                <a:tableStyleId>{802198C4-3087-4945-87E3-76CBB3509B7E}</a:tableStyleId>
              </a:tblPr>
              <a:tblGrid>
                <a:gridCol w="3648888">
                  <a:extLst>
                    <a:ext uri="{9D8B030D-6E8A-4147-A177-3AD203B41FA5}">
                      <a16:colId xmlns:a16="http://schemas.microsoft.com/office/drawing/2014/main" val="20000"/>
                    </a:ext>
                  </a:extLst>
                </a:gridCol>
                <a:gridCol w="3188303">
                  <a:extLst>
                    <a:ext uri="{9D8B030D-6E8A-4147-A177-3AD203B41FA5}">
                      <a16:colId xmlns:a16="http://schemas.microsoft.com/office/drawing/2014/main" val="20001"/>
                    </a:ext>
                  </a:extLst>
                </a:gridCol>
              </a:tblGrid>
              <a:tr h="2289614">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STD-003-CLG</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STD-004-CPP</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STD-005-CPP</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STD-006-CPP</a:t>
                      </a:r>
                      <a:endParaRPr sz="28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P18</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P18</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P18</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P9</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214886">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lang="en-US" sz="36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STD-001-CLG</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STD-009-CPP</a:t>
                      </a:r>
                      <a:endParaRPr lang="en-US" sz="28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lang="en-US"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P3</a:t>
                      </a:r>
                    </a:p>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rgbClr val="FFD966"/>
                          </a:solidFill>
                        </a:rPr>
                        <a:t>P4</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8213"/>
    </mc:Choice>
    <mc:Fallback xmlns="">
      <p:transition spd="slow" advTm="3821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4">
            <a:extLst>
              <a:ext uri="{FF2B5EF4-FFF2-40B4-BE49-F238E27FC236}">
                <a16:creationId xmlns:a16="http://schemas.microsoft.com/office/drawing/2014/main" id="{1DB050CE-D59A-0325-7DA6-17D89639112E}"/>
              </a:ext>
            </a:extLst>
          </p:cNvPr>
          <p:cNvGraphicFramePr>
            <a:graphicFrameLocks noGrp="1"/>
          </p:cNvGraphicFramePr>
          <p:nvPr>
            <p:extLst>
              <p:ext uri="{D42A27DB-BD31-4B8C-83A1-F6EECF244321}">
                <p14:modId xmlns:p14="http://schemas.microsoft.com/office/powerpoint/2010/main" val="1947596284"/>
              </p:ext>
            </p:extLst>
          </p:nvPr>
        </p:nvGraphicFramePr>
        <p:xfrm>
          <a:off x="813733" y="2153505"/>
          <a:ext cx="10362267" cy="3940122"/>
        </p:xfrm>
        <a:graphic>
          <a:graphicData uri="http://schemas.openxmlformats.org/drawingml/2006/table">
            <a:tbl>
              <a:tblPr firstRow="1" bandRow="1">
                <a:tableStyleId>{802198C4-3087-4945-87E3-76CBB3509B7E}</a:tableStyleId>
              </a:tblPr>
              <a:tblGrid>
                <a:gridCol w="3961467">
                  <a:extLst>
                    <a:ext uri="{9D8B030D-6E8A-4147-A177-3AD203B41FA5}">
                      <a16:colId xmlns:a16="http://schemas.microsoft.com/office/drawing/2014/main" val="290695680"/>
                    </a:ext>
                  </a:extLst>
                </a:gridCol>
                <a:gridCol w="6400800">
                  <a:extLst>
                    <a:ext uri="{9D8B030D-6E8A-4147-A177-3AD203B41FA5}">
                      <a16:colId xmlns:a16="http://schemas.microsoft.com/office/drawing/2014/main" val="1696526990"/>
                    </a:ext>
                  </a:extLst>
                </a:gridCol>
              </a:tblGrid>
              <a:tr h="494897">
                <a:tc>
                  <a:txBody>
                    <a:bodyPr/>
                    <a:lstStyle/>
                    <a:p>
                      <a:r>
                        <a:rPr lang="en-US" dirty="0">
                          <a:solidFill>
                            <a:schemeClr val="tx2"/>
                          </a:solidFill>
                        </a:rPr>
                        <a:t>1. Validate Input Data</a:t>
                      </a:r>
                    </a:p>
                  </a:txBody>
                  <a:tcPr>
                    <a:noFill/>
                  </a:tcPr>
                </a:tc>
                <a:tc>
                  <a:txBody>
                    <a:bodyPr/>
                    <a:lstStyle/>
                    <a:p>
                      <a:r>
                        <a:rPr lang="en-US" dirty="0">
                          <a:solidFill>
                            <a:schemeClr val="tx2"/>
                          </a:solidFill>
                        </a:rPr>
                        <a:t>[STD-001-CLG], [STD-002-CLG], [STD-003-CPP], [STD-004-CLG],</a:t>
                      </a:r>
                    </a:p>
                    <a:p>
                      <a:r>
                        <a:rPr lang="en-US" dirty="0">
                          <a:solidFill>
                            <a:schemeClr val="tx2"/>
                          </a:solidFill>
                        </a:rPr>
                        <a:t>[STD-009-CPP]</a:t>
                      </a:r>
                    </a:p>
                  </a:txBody>
                  <a:tcPr>
                    <a:noFill/>
                  </a:tcPr>
                </a:tc>
                <a:extLst>
                  <a:ext uri="{0D108BD9-81ED-4DB2-BD59-A6C34878D82A}">
                    <a16:rowId xmlns:a16="http://schemas.microsoft.com/office/drawing/2014/main" val="896186224"/>
                  </a:ext>
                </a:extLst>
              </a:tr>
              <a:tr h="366745">
                <a:tc>
                  <a:txBody>
                    <a:bodyPr/>
                    <a:lstStyle/>
                    <a:p>
                      <a:r>
                        <a:rPr lang="en-US" dirty="0">
                          <a:solidFill>
                            <a:schemeClr val="tx2"/>
                          </a:solidFill>
                        </a:rPr>
                        <a:t>2. Heed Compiler Warnings</a:t>
                      </a:r>
                    </a:p>
                  </a:txBody>
                  <a:tcPr>
                    <a:noFill/>
                  </a:tcPr>
                </a:tc>
                <a:tc>
                  <a:txBody>
                    <a:bodyPr/>
                    <a:lstStyle/>
                    <a:p>
                      <a:r>
                        <a:rPr lang="en-US" dirty="0">
                          <a:solidFill>
                            <a:schemeClr val="tx2"/>
                          </a:solidFill>
                        </a:rPr>
                        <a:t>[STD-001-CLG], [STD-002-CLG], [STD-005-CPP]</a:t>
                      </a:r>
                    </a:p>
                  </a:txBody>
                  <a:tcPr>
                    <a:noFill/>
                  </a:tcPr>
                </a:tc>
                <a:extLst>
                  <a:ext uri="{0D108BD9-81ED-4DB2-BD59-A6C34878D82A}">
                    <a16:rowId xmlns:a16="http://schemas.microsoft.com/office/drawing/2014/main" val="2772556608"/>
                  </a:ext>
                </a:extLst>
              </a:tr>
              <a:tr h="494897">
                <a:tc>
                  <a:txBody>
                    <a:bodyPr/>
                    <a:lstStyle/>
                    <a:p>
                      <a:r>
                        <a:rPr lang="en-US" dirty="0">
                          <a:solidFill>
                            <a:schemeClr val="tx2"/>
                          </a:solidFill>
                        </a:rPr>
                        <a:t>3. Architecture and Design for Security Policies</a:t>
                      </a:r>
                    </a:p>
                  </a:txBody>
                  <a:tcPr>
                    <a:noFill/>
                  </a:tcPr>
                </a:tc>
                <a:tc>
                  <a:txBody>
                    <a:bodyPr/>
                    <a:lstStyle/>
                    <a:p>
                      <a:r>
                        <a:rPr lang="en-US" dirty="0">
                          <a:solidFill>
                            <a:schemeClr val="tx2"/>
                          </a:solidFill>
                        </a:rPr>
                        <a:t>[STD-004-CLG], [STD-007-CPP], [STD-008-CPP], [STD-010-CLG]</a:t>
                      </a:r>
                    </a:p>
                  </a:txBody>
                  <a:tcPr>
                    <a:noFill/>
                  </a:tcPr>
                </a:tc>
                <a:extLst>
                  <a:ext uri="{0D108BD9-81ED-4DB2-BD59-A6C34878D82A}">
                    <a16:rowId xmlns:a16="http://schemas.microsoft.com/office/drawing/2014/main" val="3421263628"/>
                  </a:ext>
                </a:extLst>
              </a:tr>
              <a:tr h="291116">
                <a:tc>
                  <a:txBody>
                    <a:bodyPr/>
                    <a:lstStyle/>
                    <a:p>
                      <a:r>
                        <a:rPr lang="en-US" dirty="0">
                          <a:solidFill>
                            <a:schemeClr val="tx2"/>
                          </a:solidFill>
                        </a:rPr>
                        <a:t>4. Keep it Simple</a:t>
                      </a:r>
                    </a:p>
                  </a:txBody>
                  <a:tcPr>
                    <a:noFill/>
                  </a:tcPr>
                </a:tc>
                <a:tc>
                  <a:txBody>
                    <a:bodyPr/>
                    <a:lstStyle/>
                    <a:p>
                      <a:r>
                        <a:rPr lang="en-US" dirty="0">
                          <a:solidFill>
                            <a:schemeClr val="tx2"/>
                          </a:solidFill>
                        </a:rPr>
                        <a:t>[STD-001-CLG]</a:t>
                      </a:r>
                    </a:p>
                  </a:txBody>
                  <a:tcPr>
                    <a:noFill/>
                  </a:tcPr>
                </a:tc>
                <a:extLst>
                  <a:ext uri="{0D108BD9-81ED-4DB2-BD59-A6C34878D82A}">
                    <a16:rowId xmlns:a16="http://schemas.microsoft.com/office/drawing/2014/main" val="3143960592"/>
                  </a:ext>
                </a:extLst>
              </a:tr>
              <a:tr h="291116">
                <a:tc>
                  <a:txBody>
                    <a:bodyPr/>
                    <a:lstStyle/>
                    <a:p>
                      <a:r>
                        <a:rPr lang="en-US" dirty="0">
                          <a:solidFill>
                            <a:schemeClr val="tx2"/>
                          </a:solidFill>
                        </a:rPr>
                        <a:t>5. Default Deny</a:t>
                      </a:r>
                    </a:p>
                  </a:txBody>
                  <a:tcPr>
                    <a:noFill/>
                  </a:tcPr>
                </a:tc>
                <a:tc>
                  <a:txBody>
                    <a:bodyPr/>
                    <a:lstStyle/>
                    <a:p>
                      <a:r>
                        <a:rPr lang="en-US" dirty="0">
                          <a:solidFill>
                            <a:schemeClr val="tx2"/>
                          </a:solidFill>
                        </a:rPr>
                        <a:t>[STD-004-CLG]</a:t>
                      </a:r>
                    </a:p>
                  </a:txBody>
                  <a:tcPr>
                    <a:noFill/>
                  </a:tcPr>
                </a:tc>
                <a:extLst>
                  <a:ext uri="{0D108BD9-81ED-4DB2-BD59-A6C34878D82A}">
                    <a16:rowId xmlns:a16="http://schemas.microsoft.com/office/drawing/2014/main" val="2315110527"/>
                  </a:ext>
                </a:extLst>
              </a:tr>
              <a:tr h="291116">
                <a:tc>
                  <a:txBody>
                    <a:bodyPr/>
                    <a:lstStyle/>
                    <a:p>
                      <a:r>
                        <a:rPr lang="en-US" dirty="0">
                          <a:solidFill>
                            <a:schemeClr val="tx2"/>
                          </a:solidFill>
                        </a:rPr>
                        <a:t>6. Adhere to the Principle of Least Privilege</a:t>
                      </a:r>
                    </a:p>
                  </a:txBody>
                  <a:tcPr>
                    <a:noFill/>
                  </a:tcPr>
                </a:tc>
                <a:tc>
                  <a:txBody>
                    <a:bodyPr/>
                    <a:lstStyle/>
                    <a:p>
                      <a:r>
                        <a:rPr lang="en-US" dirty="0">
                          <a:solidFill>
                            <a:schemeClr val="tx2"/>
                          </a:solidFill>
                        </a:rPr>
                        <a:t>[STD-004-CLG],</a:t>
                      </a:r>
                    </a:p>
                  </a:txBody>
                  <a:tcPr>
                    <a:noFill/>
                  </a:tcPr>
                </a:tc>
                <a:extLst>
                  <a:ext uri="{0D108BD9-81ED-4DB2-BD59-A6C34878D82A}">
                    <a16:rowId xmlns:a16="http://schemas.microsoft.com/office/drawing/2014/main" val="2343542012"/>
                  </a:ext>
                </a:extLst>
              </a:tr>
              <a:tr h="291116">
                <a:tc>
                  <a:txBody>
                    <a:bodyPr/>
                    <a:lstStyle/>
                    <a:p>
                      <a:r>
                        <a:rPr lang="en-US" dirty="0">
                          <a:solidFill>
                            <a:schemeClr val="tx2"/>
                          </a:solidFill>
                        </a:rPr>
                        <a:t>7. Sanitize Data Sent to Other Systems</a:t>
                      </a:r>
                    </a:p>
                  </a:txBody>
                  <a:tcPr>
                    <a:noFill/>
                  </a:tcPr>
                </a:tc>
                <a:tc>
                  <a:txBody>
                    <a:bodyPr/>
                    <a:lstStyle/>
                    <a:p>
                      <a:r>
                        <a:rPr lang="en-US" dirty="0">
                          <a:solidFill>
                            <a:schemeClr val="tx2"/>
                          </a:solidFill>
                        </a:rPr>
                        <a:t>[STD-003-CPP], [STD-004-CLG]</a:t>
                      </a:r>
                    </a:p>
                  </a:txBody>
                  <a:tcPr>
                    <a:noFill/>
                  </a:tcPr>
                </a:tc>
                <a:extLst>
                  <a:ext uri="{0D108BD9-81ED-4DB2-BD59-A6C34878D82A}">
                    <a16:rowId xmlns:a16="http://schemas.microsoft.com/office/drawing/2014/main" val="1508498287"/>
                  </a:ext>
                </a:extLst>
              </a:tr>
              <a:tr h="494897">
                <a:tc>
                  <a:txBody>
                    <a:bodyPr/>
                    <a:lstStyle/>
                    <a:p>
                      <a:r>
                        <a:rPr lang="en-US" dirty="0">
                          <a:solidFill>
                            <a:schemeClr val="tx2"/>
                          </a:solidFill>
                        </a:rPr>
                        <a:t>8. Practice Defense in Depth</a:t>
                      </a:r>
                    </a:p>
                  </a:txBody>
                  <a:tcP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2"/>
                          </a:solidFill>
                        </a:rPr>
                        <a:t>[STD-001-CLG], [STD-002-CLG], [STD-003-CPP], [STD-004-CLG],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2"/>
                          </a:solidFill>
                        </a:rPr>
                        <a:t>[STD-006-CPP]</a:t>
                      </a:r>
                    </a:p>
                  </a:txBody>
                  <a:tcPr>
                    <a:noFill/>
                  </a:tcPr>
                </a:tc>
                <a:extLst>
                  <a:ext uri="{0D108BD9-81ED-4DB2-BD59-A6C34878D82A}">
                    <a16:rowId xmlns:a16="http://schemas.microsoft.com/office/drawing/2014/main" val="2053054917"/>
                  </a:ext>
                </a:extLst>
              </a:tr>
              <a:tr h="517758">
                <a:tc>
                  <a:txBody>
                    <a:bodyPr/>
                    <a:lstStyle/>
                    <a:p>
                      <a:r>
                        <a:rPr lang="en-US" dirty="0">
                          <a:solidFill>
                            <a:schemeClr val="tx2"/>
                          </a:solidFill>
                        </a:rPr>
                        <a:t>9. Use Effective Quality Assurance</a:t>
                      </a:r>
                    </a:p>
                  </a:txBody>
                  <a:tcPr>
                    <a:noFill/>
                  </a:tcPr>
                </a:tc>
                <a:tc>
                  <a:txBody>
                    <a:bodyPr/>
                    <a:lstStyle/>
                    <a:p>
                      <a:r>
                        <a:rPr lang="en-US" dirty="0">
                          <a:solidFill>
                            <a:schemeClr val="tx2"/>
                          </a:solidFill>
                        </a:rPr>
                        <a:t>[STD-005-CPP], [STD-006-CPP], [STD-007-CPP], [STD-008-CPP],</a:t>
                      </a:r>
                    </a:p>
                    <a:p>
                      <a:r>
                        <a:rPr lang="en-US" dirty="0">
                          <a:solidFill>
                            <a:schemeClr val="tx2"/>
                          </a:solidFill>
                        </a:rPr>
                        <a:t>[STD-009-CPP], [STD-010-CLG]</a:t>
                      </a:r>
                    </a:p>
                  </a:txBody>
                  <a:tcPr>
                    <a:noFill/>
                  </a:tcPr>
                </a:tc>
                <a:extLst>
                  <a:ext uri="{0D108BD9-81ED-4DB2-BD59-A6C34878D82A}">
                    <a16:rowId xmlns:a16="http://schemas.microsoft.com/office/drawing/2014/main" val="3142612489"/>
                  </a:ext>
                </a:extLst>
              </a:tr>
              <a:tr h="291116">
                <a:tc>
                  <a:txBody>
                    <a:bodyPr/>
                    <a:lstStyle/>
                    <a:p>
                      <a:r>
                        <a:rPr lang="en-US" dirty="0">
                          <a:solidFill>
                            <a:schemeClr val="tx2"/>
                          </a:solidFill>
                        </a:rPr>
                        <a:t>10. Adopt a Secure Coding Standard</a:t>
                      </a:r>
                    </a:p>
                  </a:txBody>
                  <a:tcPr>
                    <a:noFill/>
                  </a:tcPr>
                </a:tc>
                <a:tc>
                  <a:txBody>
                    <a:bodyPr/>
                    <a:lstStyle/>
                    <a:p>
                      <a:r>
                        <a:rPr lang="en-US" dirty="0">
                          <a:solidFill>
                            <a:schemeClr val="tx2"/>
                          </a:solidFill>
                        </a:rPr>
                        <a:t>[STD-005-CPP], [STD-006-CPP]</a:t>
                      </a:r>
                    </a:p>
                  </a:txBody>
                  <a:tcPr>
                    <a:noFill/>
                  </a:tcPr>
                </a:tc>
                <a:extLst>
                  <a:ext uri="{0D108BD9-81ED-4DB2-BD59-A6C34878D82A}">
                    <a16:rowId xmlns:a16="http://schemas.microsoft.com/office/drawing/2014/main" val="2455993026"/>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2226"/>
    </mc:Choice>
    <mc:Fallback xmlns="">
      <p:transition spd="slow" advTm="6222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19541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2">
            <a:extLst>
              <a:ext uri="{FF2B5EF4-FFF2-40B4-BE49-F238E27FC236}">
                <a16:creationId xmlns:a16="http://schemas.microsoft.com/office/drawing/2014/main" id="{17D158AE-0B5B-9A59-7243-F2884766E5C2}"/>
              </a:ext>
            </a:extLst>
          </p:cNvPr>
          <p:cNvGraphicFramePr>
            <a:graphicFrameLocks noGrp="1"/>
          </p:cNvGraphicFramePr>
          <p:nvPr>
            <p:extLst>
              <p:ext uri="{D42A27DB-BD31-4B8C-83A1-F6EECF244321}">
                <p14:modId xmlns:p14="http://schemas.microsoft.com/office/powerpoint/2010/main" val="2455888151"/>
              </p:ext>
            </p:extLst>
          </p:nvPr>
        </p:nvGraphicFramePr>
        <p:xfrm>
          <a:off x="221325" y="1684706"/>
          <a:ext cx="9229428" cy="4905045"/>
        </p:xfrm>
        <a:graphic>
          <a:graphicData uri="http://schemas.openxmlformats.org/drawingml/2006/table">
            <a:tbl>
              <a:tblPr firstRow="1" bandRow="1">
                <a:tableStyleId>{802198C4-3087-4945-87E3-76CBB3509B7E}</a:tableStyleId>
              </a:tblPr>
              <a:tblGrid>
                <a:gridCol w="1516621">
                  <a:extLst>
                    <a:ext uri="{9D8B030D-6E8A-4147-A177-3AD203B41FA5}">
                      <a16:colId xmlns:a16="http://schemas.microsoft.com/office/drawing/2014/main" val="1951966700"/>
                    </a:ext>
                  </a:extLst>
                </a:gridCol>
                <a:gridCol w="6087207">
                  <a:extLst>
                    <a:ext uri="{9D8B030D-6E8A-4147-A177-3AD203B41FA5}">
                      <a16:colId xmlns:a16="http://schemas.microsoft.com/office/drawing/2014/main" val="531801872"/>
                    </a:ext>
                  </a:extLst>
                </a:gridCol>
                <a:gridCol w="1625600">
                  <a:extLst>
                    <a:ext uri="{9D8B030D-6E8A-4147-A177-3AD203B41FA5}">
                      <a16:colId xmlns:a16="http://schemas.microsoft.com/office/drawing/2014/main" val="2678350150"/>
                    </a:ext>
                  </a:extLst>
                </a:gridCol>
              </a:tblGrid>
              <a:tr h="225486">
                <a:tc>
                  <a:txBody>
                    <a:bodyPr/>
                    <a:lstStyle/>
                    <a:p>
                      <a:pPr algn="ctr"/>
                      <a:r>
                        <a:rPr lang="en-US" sz="1400" b="1" dirty="0">
                          <a:solidFill>
                            <a:schemeClr val="tx2"/>
                          </a:solidFill>
                        </a:rPr>
                        <a:t>Standard Label</a:t>
                      </a:r>
                    </a:p>
                  </a:txBody>
                  <a:tcPr/>
                </a:tc>
                <a:tc>
                  <a:txBody>
                    <a:bodyPr/>
                    <a:lstStyle/>
                    <a:p>
                      <a:pPr algn="ctr"/>
                      <a:r>
                        <a:rPr lang="en-US" sz="1400" b="1" dirty="0">
                          <a:solidFill>
                            <a:schemeClr val="tx2"/>
                          </a:solidFill>
                        </a:rPr>
                        <a:t>Coding Standard</a:t>
                      </a:r>
                    </a:p>
                  </a:txBody>
                  <a:tcPr/>
                </a:tc>
                <a:tc>
                  <a:txBody>
                    <a:bodyPr/>
                    <a:lstStyle/>
                    <a:p>
                      <a:pPr algn="ctr"/>
                      <a:r>
                        <a:rPr lang="en-US" sz="1400" b="1" dirty="0">
                          <a:solidFill>
                            <a:schemeClr val="tx2"/>
                          </a:solidFill>
                        </a:rPr>
                        <a:t>Rank by Priority</a:t>
                      </a:r>
                    </a:p>
                  </a:txBody>
                  <a:tcPr/>
                </a:tc>
                <a:extLst>
                  <a:ext uri="{0D108BD9-81ED-4DB2-BD59-A6C34878D82A}">
                    <a16:rowId xmlns:a16="http://schemas.microsoft.com/office/drawing/2014/main" val="864353600"/>
                  </a:ext>
                </a:extLst>
              </a:tr>
              <a:tr h="541167">
                <a:tc>
                  <a:txBody>
                    <a:bodyPr/>
                    <a:lstStyle/>
                    <a:p>
                      <a:pPr algn="ctr"/>
                      <a:r>
                        <a:rPr lang="en-US" sz="1400" dirty="0">
                          <a:solidFill>
                            <a:schemeClr val="tx2"/>
                          </a:solidFill>
                        </a:rPr>
                        <a:t>STD-001-CLG</a:t>
                      </a:r>
                    </a:p>
                  </a:txBody>
                  <a:tcPr/>
                </a:tc>
                <a:tc>
                  <a:txBody>
                    <a:bodyPr/>
                    <a:lstStyle/>
                    <a:p>
                      <a:pPr algn="l"/>
                      <a:r>
                        <a:rPr lang="en-US" sz="1400" dirty="0">
                          <a:solidFill>
                            <a:schemeClr val="tx2"/>
                          </a:solidFill>
                        </a:rPr>
                        <a:t>Data Types – Declare all variables and functions before using them. Do not allow implicit declarations. </a:t>
                      </a:r>
                      <a:r>
                        <a:rPr lang="en-US" sz="1400" dirty="0">
                          <a:solidFill>
                            <a:schemeClr val="tx2"/>
                          </a:solidFill>
                          <a:hlinkClick r:id="rId5"/>
                        </a:rPr>
                        <a:t>DCL31-C</a:t>
                      </a:r>
                      <a:endParaRPr lang="en-US" sz="1400" dirty="0">
                        <a:solidFill>
                          <a:schemeClr val="tx2"/>
                        </a:solidFill>
                      </a:endParaRPr>
                    </a:p>
                  </a:txBody>
                  <a:tcPr/>
                </a:tc>
                <a:tc>
                  <a:txBody>
                    <a:bodyPr/>
                    <a:lstStyle/>
                    <a:p>
                      <a:pPr algn="ctr"/>
                      <a:r>
                        <a:rPr lang="en-US" sz="1400" dirty="0">
                          <a:solidFill>
                            <a:schemeClr val="tx2"/>
                          </a:solidFill>
                        </a:rPr>
                        <a:t>3</a:t>
                      </a:r>
                    </a:p>
                  </a:txBody>
                  <a:tcPr/>
                </a:tc>
                <a:extLst>
                  <a:ext uri="{0D108BD9-81ED-4DB2-BD59-A6C34878D82A}">
                    <a16:rowId xmlns:a16="http://schemas.microsoft.com/office/drawing/2014/main" val="2625485101"/>
                  </a:ext>
                </a:extLst>
              </a:tr>
              <a:tr h="383326">
                <a:tc>
                  <a:txBody>
                    <a:bodyPr/>
                    <a:lstStyle/>
                    <a:p>
                      <a:pPr algn="ctr"/>
                      <a:r>
                        <a:rPr lang="en-US" sz="1400" dirty="0">
                          <a:solidFill>
                            <a:schemeClr val="tx2"/>
                          </a:solidFill>
                        </a:rPr>
                        <a:t>STD-002-CPP</a:t>
                      </a:r>
                    </a:p>
                  </a:txBody>
                  <a:tcPr/>
                </a:tc>
                <a:tc>
                  <a:txBody>
                    <a:bodyPr/>
                    <a:lstStyle/>
                    <a:p>
                      <a:pPr algn="l"/>
                      <a:r>
                        <a:rPr lang="en-US" sz="1400" dirty="0">
                          <a:solidFill>
                            <a:schemeClr val="tx2"/>
                          </a:solidFill>
                        </a:rPr>
                        <a:t>Data Values – Do not read uninitialized variables. </a:t>
                      </a:r>
                      <a:r>
                        <a:rPr lang="en-US" sz="1400" dirty="0">
                          <a:solidFill>
                            <a:schemeClr val="tx2"/>
                          </a:solidFill>
                          <a:hlinkClick r:id="rId6"/>
                        </a:rPr>
                        <a:t>EXP53-CPP</a:t>
                      </a:r>
                      <a:endParaRPr lang="en-US" sz="1400" dirty="0">
                        <a:solidFill>
                          <a:schemeClr val="tx2"/>
                        </a:solidFill>
                      </a:endParaRPr>
                    </a:p>
                  </a:txBody>
                  <a:tcPr/>
                </a:tc>
                <a:tc>
                  <a:txBody>
                    <a:bodyPr/>
                    <a:lstStyle/>
                    <a:p>
                      <a:pPr algn="ctr"/>
                      <a:r>
                        <a:rPr lang="en-US" sz="1400" dirty="0">
                          <a:solidFill>
                            <a:schemeClr val="tx2"/>
                          </a:solidFill>
                        </a:rPr>
                        <a:t>12</a:t>
                      </a:r>
                    </a:p>
                  </a:txBody>
                  <a:tcPr/>
                </a:tc>
                <a:extLst>
                  <a:ext uri="{0D108BD9-81ED-4DB2-BD59-A6C34878D82A}">
                    <a16:rowId xmlns:a16="http://schemas.microsoft.com/office/drawing/2014/main" val="1906485001"/>
                  </a:ext>
                </a:extLst>
              </a:tr>
              <a:tr h="541167">
                <a:tc>
                  <a:txBody>
                    <a:bodyPr/>
                    <a:lstStyle/>
                    <a:p>
                      <a:pPr algn="ctr"/>
                      <a:r>
                        <a:rPr lang="en-US" sz="1400" dirty="0">
                          <a:solidFill>
                            <a:schemeClr val="tx2"/>
                          </a:solidFill>
                        </a:rPr>
                        <a:t>STD-003-CPP</a:t>
                      </a:r>
                    </a:p>
                  </a:txBody>
                  <a:tcPr/>
                </a:tc>
                <a:tc>
                  <a:txBody>
                    <a:bodyPr/>
                    <a:lstStyle/>
                    <a:p>
                      <a:pPr algn="l"/>
                      <a:r>
                        <a:rPr lang="en-US" sz="1400" dirty="0">
                          <a:solidFill>
                            <a:schemeClr val="tx2"/>
                          </a:solidFill>
                        </a:rPr>
                        <a:t>String Correctness – Guarantee that storage for strings has enough space for character data and null terminator.  </a:t>
                      </a:r>
                      <a:r>
                        <a:rPr lang="en-US" sz="1400" dirty="0">
                          <a:solidFill>
                            <a:schemeClr val="tx2"/>
                          </a:solidFill>
                          <a:hlinkClick r:id="rId7"/>
                        </a:rPr>
                        <a:t>STR50-CPP</a:t>
                      </a:r>
                      <a:endParaRPr lang="en-US" sz="1400" dirty="0">
                        <a:solidFill>
                          <a:schemeClr val="tx2"/>
                        </a:solidFill>
                      </a:endParaRPr>
                    </a:p>
                  </a:txBody>
                  <a:tcPr/>
                </a:tc>
                <a:tc>
                  <a:txBody>
                    <a:bodyPr/>
                    <a:lstStyle/>
                    <a:p>
                      <a:pPr algn="ctr"/>
                      <a:r>
                        <a:rPr lang="en-US" sz="1400" dirty="0">
                          <a:solidFill>
                            <a:schemeClr val="tx2"/>
                          </a:solidFill>
                        </a:rPr>
                        <a:t>18</a:t>
                      </a:r>
                    </a:p>
                  </a:txBody>
                  <a:tcPr/>
                </a:tc>
                <a:extLst>
                  <a:ext uri="{0D108BD9-81ED-4DB2-BD59-A6C34878D82A}">
                    <a16:rowId xmlns:a16="http://schemas.microsoft.com/office/drawing/2014/main" val="3219142920"/>
                  </a:ext>
                </a:extLst>
              </a:tr>
              <a:tr h="383326">
                <a:tc>
                  <a:txBody>
                    <a:bodyPr/>
                    <a:lstStyle/>
                    <a:p>
                      <a:pPr algn="ctr"/>
                      <a:r>
                        <a:rPr lang="en-US" sz="1400" dirty="0">
                          <a:solidFill>
                            <a:schemeClr val="tx2"/>
                          </a:solidFill>
                        </a:rPr>
                        <a:t>STD-004-CLG</a:t>
                      </a:r>
                    </a:p>
                  </a:txBody>
                  <a:tcPr/>
                </a:tc>
                <a:tc>
                  <a:txBody>
                    <a:bodyPr/>
                    <a:lstStyle/>
                    <a:p>
                      <a:pPr algn="l"/>
                      <a:r>
                        <a:rPr lang="en-US" sz="1400" dirty="0">
                          <a:solidFill>
                            <a:schemeClr val="tx2"/>
                          </a:solidFill>
                        </a:rPr>
                        <a:t>SQL Injection – Always use prepared statements for querying. </a:t>
                      </a:r>
                      <a:r>
                        <a:rPr lang="en-US" sz="1400" dirty="0">
                          <a:solidFill>
                            <a:schemeClr val="tx2"/>
                          </a:solidFill>
                          <a:hlinkClick r:id="rId8"/>
                        </a:rPr>
                        <a:t>FIO30-C</a:t>
                      </a:r>
                      <a:endParaRPr lang="en-US" sz="1400" dirty="0">
                        <a:solidFill>
                          <a:schemeClr val="tx2"/>
                        </a:solidFill>
                      </a:endParaRPr>
                    </a:p>
                  </a:txBody>
                  <a:tcPr/>
                </a:tc>
                <a:tc>
                  <a:txBody>
                    <a:bodyPr/>
                    <a:lstStyle/>
                    <a:p>
                      <a:pPr algn="ctr"/>
                      <a:r>
                        <a:rPr lang="en-US" sz="1400" dirty="0">
                          <a:solidFill>
                            <a:schemeClr val="tx2"/>
                          </a:solidFill>
                        </a:rPr>
                        <a:t>18</a:t>
                      </a:r>
                    </a:p>
                  </a:txBody>
                  <a:tcPr/>
                </a:tc>
                <a:extLst>
                  <a:ext uri="{0D108BD9-81ED-4DB2-BD59-A6C34878D82A}">
                    <a16:rowId xmlns:a16="http://schemas.microsoft.com/office/drawing/2014/main" val="2175768239"/>
                  </a:ext>
                </a:extLst>
              </a:tr>
              <a:tr h="383326">
                <a:tc>
                  <a:txBody>
                    <a:bodyPr/>
                    <a:lstStyle/>
                    <a:p>
                      <a:pPr algn="ctr"/>
                      <a:r>
                        <a:rPr lang="en-US" sz="1400" dirty="0">
                          <a:solidFill>
                            <a:schemeClr val="tx2"/>
                          </a:solidFill>
                        </a:rPr>
                        <a:t>STD-005-CPP</a:t>
                      </a:r>
                    </a:p>
                  </a:txBody>
                  <a:tcPr/>
                </a:tc>
                <a:tc>
                  <a:txBody>
                    <a:bodyPr/>
                    <a:lstStyle/>
                    <a:p>
                      <a:pPr algn="l"/>
                      <a:r>
                        <a:rPr lang="en-US" sz="1400" dirty="0">
                          <a:solidFill>
                            <a:schemeClr val="tx2"/>
                          </a:solidFill>
                        </a:rPr>
                        <a:t>Memory Protection – Do not allow access to free memory. </a:t>
                      </a:r>
                      <a:r>
                        <a:rPr lang="en-US" sz="1400" dirty="0">
                          <a:solidFill>
                            <a:schemeClr val="tx2"/>
                          </a:solidFill>
                          <a:hlinkClick r:id="rId9"/>
                        </a:rPr>
                        <a:t>MEM50-CPP</a:t>
                      </a:r>
                      <a:endParaRPr lang="en-US" sz="1400" dirty="0">
                        <a:solidFill>
                          <a:schemeClr val="tx2"/>
                        </a:solidFill>
                      </a:endParaRPr>
                    </a:p>
                  </a:txBody>
                  <a:tcPr/>
                </a:tc>
                <a:tc>
                  <a:txBody>
                    <a:bodyPr/>
                    <a:lstStyle/>
                    <a:p>
                      <a:pPr algn="ctr"/>
                      <a:r>
                        <a:rPr lang="en-US" sz="1400" dirty="0">
                          <a:solidFill>
                            <a:schemeClr val="tx2"/>
                          </a:solidFill>
                        </a:rPr>
                        <a:t>18</a:t>
                      </a:r>
                    </a:p>
                  </a:txBody>
                  <a:tcPr/>
                </a:tc>
                <a:extLst>
                  <a:ext uri="{0D108BD9-81ED-4DB2-BD59-A6C34878D82A}">
                    <a16:rowId xmlns:a16="http://schemas.microsoft.com/office/drawing/2014/main" val="2072509009"/>
                  </a:ext>
                </a:extLst>
              </a:tr>
              <a:tr h="856847">
                <a:tc>
                  <a:txBody>
                    <a:bodyPr/>
                    <a:lstStyle/>
                    <a:p>
                      <a:pPr algn="ctr"/>
                      <a:r>
                        <a:rPr lang="en-US" sz="1400" dirty="0">
                          <a:solidFill>
                            <a:schemeClr val="tx2"/>
                          </a:solidFill>
                        </a:rPr>
                        <a:t>STD-006-CPP</a:t>
                      </a:r>
                    </a:p>
                  </a:txBody>
                  <a:tcPr/>
                </a:tc>
                <a:tc>
                  <a:txBody>
                    <a:bodyPr/>
                    <a:lstStyle/>
                    <a:p>
                      <a:pPr algn="l"/>
                      <a:r>
                        <a:rPr lang="en-US" sz="1400" dirty="0">
                          <a:solidFill>
                            <a:schemeClr val="tx2"/>
                          </a:solidFill>
                        </a:rPr>
                        <a:t>Assertions – Use assertions to test assumptions such as if a pointer is NULL or not. If the expression evaluates to false, the abort() function is called to prevent unexpected behavior. </a:t>
                      </a:r>
                      <a:r>
                        <a:rPr lang="en-US" sz="1400" dirty="0">
                          <a:solidFill>
                            <a:schemeClr val="tx2"/>
                          </a:solidFill>
                          <a:hlinkClick r:id="rId10"/>
                        </a:rPr>
                        <a:t>ERR56-CPP</a:t>
                      </a:r>
                      <a:endParaRPr lang="en-US" sz="1400" dirty="0">
                        <a:solidFill>
                          <a:schemeClr val="tx2"/>
                        </a:solidFill>
                      </a:endParaRPr>
                    </a:p>
                  </a:txBody>
                  <a:tcPr/>
                </a:tc>
                <a:tc>
                  <a:txBody>
                    <a:bodyPr/>
                    <a:lstStyle/>
                    <a:p>
                      <a:pPr algn="ctr"/>
                      <a:r>
                        <a:rPr lang="en-US" sz="1400" dirty="0">
                          <a:solidFill>
                            <a:schemeClr val="tx2"/>
                          </a:solidFill>
                        </a:rPr>
                        <a:t>9</a:t>
                      </a:r>
                    </a:p>
                  </a:txBody>
                  <a:tcPr/>
                </a:tc>
                <a:extLst>
                  <a:ext uri="{0D108BD9-81ED-4DB2-BD59-A6C34878D82A}">
                    <a16:rowId xmlns:a16="http://schemas.microsoft.com/office/drawing/2014/main" val="385111514"/>
                  </a:ext>
                </a:extLst>
              </a:tr>
              <a:tr h="225486">
                <a:tc>
                  <a:txBody>
                    <a:bodyPr/>
                    <a:lstStyle/>
                    <a:p>
                      <a:pPr algn="ctr"/>
                      <a:r>
                        <a:rPr lang="en-US" sz="1400" dirty="0">
                          <a:solidFill>
                            <a:schemeClr val="tx2"/>
                          </a:solidFill>
                        </a:rPr>
                        <a:t>STD-007-CPP</a:t>
                      </a:r>
                    </a:p>
                  </a:txBody>
                  <a:tcPr/>
                </a:tc>
                <a:tc>
                  <a:txBody>
                    <a:bodyPr/>
                    <a:lstStyle/>
                    <a:p>
                      <a:pPr algn="l"/>
                      <a:r>
                        <a:rPr lang="en-US" sz="1400" dirty="0">
                          <a:solidFill>
                            <a:schemeClr val="tx2"/>
                          </a:solidFill>
                        </a:rPr>
                        <a:t>Exceptions – Handle all exceptions. </a:t>
                      </a:r>
                      <a:r>
                        <a:rPr lang="en-US" sz="1400" dirty="0">
                          <a:solidFill>
                            <a:schemeClr val="tx2"/>
                          </a:solidFill>
                          <a:hlinkClick r:id="rId11"/>
                        </a:rPr>
                        <a:t>ERR51-CPP</a:t>
                      </a:r>
                      <a:endParaRPr lang="en-US" sz="1400" dirty="0">
                        <a:solidFill>
                          <a:schemeClr val="tx2"/>
                        </a:solidFill>
                      </a:endParaRPr>
                    </a:p>
                  </a:txBody>
                  <a:tcPr/>
                </a:tc>
                <a:tc>
                  <a:txBody>
                    <a:bodyPr/>
                    <a:lstStyle/>
                    <a:p>
                      <a:pPr algn="ctr"/>
                      <a:r>
                        <a:rPr lang="en-US" sz="1400" dirty="0">
                          <a:solidFill>
                            <a:schemeClr val="tx2"/>
                          </a:solidFill>
                        </a:rPr>
                        <a:t>4</a:t>
                      </a:r>
                    </a:p>
                  </a:txBody>
                  <a:tcPr/>
                </a:tc>
                <a:extLst>
                  <a:ext uri="{0D108BD9-81ED-4DB2-BD59-A6C34878D82A}">
                    <a16:rowId xmlns:a16="http://schemas.microsoft.com/office/drawing/2014/main" val="540804030"/>
                  </a:ext>
                </a:extLst>
              </a:tr>
              <a:tr h="225486">
                <a:tc>
                  <a:txBody>
                    <a:bodyPr/>
                    <a:lstStyle/>
                    <a:p>
                      <a:pPr algn="ctr"/>
                      <a:r>
                        <a:rPr lang="en-US" sz="1400" dirty="0">
                          <a:solidFill>
                            <a:schemeClr val="tx2"/>
                          </a:solidFill>
                        </a:rPr>
                        <a:t>STD-008-CPP</a:t>
                      </a:r>
                    </a:p>
                  </a:txBody>
                  <a:tcPr/>
                </a:tc>
                <a:tc>
                  <a:txBody>
                    <a:bodyPr/>
                    <a:lstStyle/>
                    <a:p>
                      <a:pPr algn="l"/>
                      <a:r>
                        <a:rPr lang="en-US" sz="1400" dirty="0">
                          <a:solidFill>
                            <a:schemeClr val="tx2"/>
                          </a:solidFill>
                        </a:rPr>
                        <a:t>Containers – Use valid iterator ranges. </a:t>
                      </a:r>
                      <a:r>
                        <a:rPr lang="en-US" sz="1400" dirty="0">
                          <a:solidFill>
                            <a:schemeClr val="tx2"/>
                          </a:solidFill>
                          <a:hlinkClick r:id="rId12"/>
                        </a:rPr>
                        <a:t>CTR53-CPP</a:t>
                      </a:r>
                      <a:endParaRPr lang="en-US" sz="1400" dirty="0">
                        <a:solidFill>
                          <a:schemeClr val="tx2"/>
                        </a:solidFill>
                      </a:endParaRPr>
                    </a:p>
                  </a:txBody>
                  <a:tcPr/>
                </a:tc>
                <a:tc>
                  <a:txBody>
                    <a:bodyPr/>
                    <a:lstStyle/>
                    <a:p>
                      <a:pPr algn="ctr"/>
                      <a:r>
                        <a:rPr lang="en-US" sz="1400" dirty="0">
                          <a:solidFill>
                            <a:schemeClr val="tx2"/>
                          </a:solidFill>
                        </a:rPr>
                        <a:t>6</a:t>
                      </a:r>
                    </a:p>
                  </a:txBody>
                  <a:tcPr/>
                </a:tc>
                <a:extLst>
                  <a:ext uri="{0D108BD9-81ED-4DB2-BD59-A6C34878D82A}">
                    <a16:rowId xmlns:a16="http://schemas.microsoft.com/office/drawing/2014/main" val="2329105393"/>
                  </a:ext>
                </a:extLst>
              </a:tr>
              <a:tr h="383326">
                <a:tc>
                  <a:txBody>
                    <a:bodyPr/>
                    <a:lstStyle/>
                    <a:p>
                      <a:pPr algn="ctr"/>
                      <a:r>
                        <a:rPr lang="en-US" sz="1400" dirty="0">
                          <a:solidFill>
                            <a:schemeClr val="tx2"/>
                          </a:solidFill>
                        </a:rPr>
                        <a:t>STD-009-CPP</a:t>
                      </a:r>
                    </a:p>
                  </a:txBody>
                  <a:tcPr/>
                </a:tc>
                <a:tc>
                  <a:txBody>
                    <a:bodyPr/>
                    <a:lstStyle/>
                    <a:p>
                      <a:pPr algn="l"/>
                      <a:r>
                        <a:rPr lang="en-US" sz="1400" dirty="0">
                          <a:solidFill>
                            <a:schemeClr val="tx2"/>
                          </a:solidFill>
                        </a:rPr>
                        <a:t>Input/Output – Close files when they are no longer needed. </a:t>
                      </a:r>
                      <a:r>
                        <a:rPr lang="en-US" sz="1400" dirty="0">
                          <a:solidFill>
                            <a:schemeClr val="tx2"/>
                          </a:solidFill>
                          <a:hlinkClick r:id="rId13"/>
                        </a:rPr>
                        <a:t>FIO51-CPP</a:t>
                      </a:r>
                      <a:endParaRPr lang="en-US" sz="1400" dirty="0">
                        <a:solidFill>
                          <a:schemeClr val="tx2"/>
                        </a:solidFill>
                      </a:endParaRPr>
                    </a:p>
                  </a:txBody>
                  <a:tcPr/>
                </a:tc>
                <a:tc>
                  <a:txBody>
                    <a:bodyPr/>
                    <a:lstStyle/>
                    <a:p>
                      <a:pPr algn="ctr"/>
                      <a:r>
                        <a:rPr lang="en-US" sz="1400" dirty="0">
                          <a:solidFill>
                            <a:schemeClr val="tx2"/>
                          </a:solidFill>
                        </a:rPr>
                        <a:t>4</a:t>
                      </a:r>
                    </a:p>
                  </a:txBody>
                  <a:tcPr/>
                </a:tc>
                <a:extLst>
                  <a:ext uri="{0D108BD9-81ED-4DB2-BD59-A6C34878D82A}">
                    <a16:rowId xmlns:a16="http://schemas.microsoft.com/office/drawing/2014/main" val="329910490"/>
                  </a:ext>
                </a:extLst>
              </a:tr>
              <a:tr h="419338">
                <a:tc>
                  <a:txBody>
                    <a:bodyPr/>
                    <a:lstStyle/>
                    <a:p>
                      <a:pPr algn="ctr"/>
                      <a:r>
                        <a:rPr lang="en-US" sz="1400" dirty="0">
                          <a:solidFill>
                            <a:schemeClr val="tx2"/>
                          </a:solidFill>
                        </a:rPr>
                        <a:t>STD-010-CLG</a:t>
                      </a:r>
                    </a:p>
                  </a:txBody>
                  <a:tcPr/>
                </a:tc>
                <a:tc>
                  <a:txBody>
                    <a:bodyPr/>
                    <a:lstStyle/>
                    <a:p>
                      <a:pPr algn="l"/>
                      <a:r>
                        <a:rPr lang="en-US" sz="1400" dirty="0">
                          <a:solidFill>
                            <a:schemeClr val="tx2"/>
                          </a:solidFill>
                        </a:rPr>
                        <a:t>Arrays – Ensure size arguments for variable length arrays are in a valid range. </a:t>
                      </a:r>
                      <a:r>
                        <a:rPr lang="en-US" sz="1400" dirty="0">
                          <a:solidFill>
                            <a:schemeClr val="tx2"/>
                          </a:solidFill>
                          <a:hlinkClick r:id="rId14"/>
                        </a:rPr>
                        <a:t>ARR32-C</a:t>
                      </a:r>
                      <a:endParaRPr lang="en-US" sz="1400" dirty="0">
                        <a:solidFill>
                          <a:schemeClr val="tx2"/>
                        </a:solidFill>
                      </a:endParaRPr>
                    </a:p>
                  </a:txBody>
                  <a:tcPr/>
                </a:tc>
                <a:tc>
                  <a:txBody>
                    <a:bodyPr/>
                    <a:lstStyle/>
                    <a:p>
                      <a:pPr algn="ctr"/>
                      <a:r>
                        <a:rPr lang="en-US" sz="1400" dirty="0">
                          <a:solidFill>
                            <a:schemeClr val="tx2"/>
                          </a:solidFill>
                        </a:rPr>
                        <a:t>9</a:t>
                      </a:r>
                    </a:p>
                  </a:txBody>
                  <a:tcPr/>
                </a:tc>
                <a:extLst>
                  <a:ext uri="{0D108BD9-81ED-4DB2-BD59-A6C34878D82A}">
                    <a16:rowId xmlns:a16="http://schemas.microsoft.com/office/drawing/2014/main" val="3344527870"/>
                  </a:ext>
                </a:extLst>
              </a:tr>
            </a:tbl>
          </a:graphicData>
        </a:graphic>
      </p:graphicFrame>
      <p:sp>
        <p:nvSpPr>
          <p:cNvPr id="3" name="TextBox 2">
            <a:extLst>
              <a:ext uri="{FF2B5EF4-FFF2-40B4-BE49-F238E27FC236}">
                <a16:creationId xmlns:a16="http://schemas.microsoft.com/office/drawing/2014/main" id="{DE522A12-E949-0DDE-1923-2D1C0FD395F2}"/>
              </a:ext>
            </a:extLst>
          </p:cNvPr>
          <p:cNvSpPr txBox="1"/>
          <p:nvPr/>
        </p:nvSpPr>
        <p:spPr>
          <a:xfrm>
            <a:off x="9763760" y="2062480"/>
            <a:ext cx="2042160" cy="2677656"/>
          </a:xfrm>
          <a:prstGeom prst="rect">
            <a:avLst/>
          </a:prstGeom>
          <a:noFill/>
        </p:spPr>
        <p:txBody>
          <a:bodyPr wrap="square" rtlCol="0">
            <a:spAutoFit/>
          </a:bodyPr>
          <a:lstStyle/>
          <a:p>
            <a:r>
              <a:rPr lang="en-US" dirty="0">
                <a:solidFill>
                  <a:schemeClr val="tx2"/>
                </a:solidFill>
              </a:rPr>
              <a:t>Table shows each coding standard in ascending order.</a:t>
            </a:r>
          </a:p>
          <a:p>
            <a:endParaRPr lang="en-US" dirty="0">
              <a:solidFill>
                <a:schemeClr val="tx2"/>
              </a:solidFill>
            </a:endParaRPr>
          </a:p>
          <a:p>
            <a:endParaRPr lang="en-US" dirty="0">
              <a:solidFill>
                <a:schemeClr val="tx2"/>
              </a:solidFill>
            </a:endParaRPr>
          </a:p>
          <a:p>
            <a:r>
              <a:rPr lang="en-US" dirty="0">
                <a:solidFill>
                  <a:schemeClr val="tx2"/>
                </a:solidFill>
              </a:rPr>
              <a:t>Rank by Priority is from </a:t>
            </a:r>
            <a:r>
              <a:rPr lang="en-US" dirty="0">
                <a:solidFill>
                  <a:schemeClr val="tx2"/>
                </a:solidFill>
                <a:hlinkClick r:id="rId15"/>
              </a:rPr>
              <a:t>https://wiki.sei.cmu.edu/confluence/display/c/SEI+CERT+C+Coding+Standard</a:t>
            </a:r>
            <a:r>
              <a:rPr lang="en-US" dirty="0">
                <a:solidFill>
                  <a:schemeClr val="tx2"/>
                </a:solidFill>
              </a:rPr>
              <a:t> within each corresponding standard.</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24456"/>
    </mc:Choice>
    <mc:Fallback xmlns="">
      <p:transition spd="slow" advTm="12445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000"/>
              <a:buChar char="•"/>
            </a:pPr>
            <a:r>
              <a:rPr lang="en-US" sz="2000" dirty="0"/>
              <a:t>Data at rest</a:t>
            </a:r>
          </a:p>
          <a:p>
            <a:pPr marL="685800" lvl="1" indent="-228600">
              <a:spcBef>
                <a:spcPts val="0"/>
              </a:spcBef>
              <a:buSzPts val="2000"/>
            </a:pPr>
            <a:r>
              <a:rPr lang="en-US" sz="1400" dirty="0"/>
              <a:t>Protected when stored</a:t>
            </a:r>
          </a:p>
          <a:p>
            <a:pPr marL="1143000" lvl="2" indent="-228600">
              <a:spcBef>
                <a:spcPts val="0"/>
              </a:spcBef>
              <a:buSzPts val="2000"/>
            </a:pPr>
            <a:r>
              <a:rPr lang="en-US" sz="1200" dirty="0"/>
              <a:t>Computer</a:t>
            </a:r>
          </a:p>
          <a:p>
            <a:pPr marL="1143000" lvl="2" indent="-228600">
              <a:spcBef>
                <a:spcPts val="0"/>
              </a:spcBef>
              <a:buSzPts val="2000"/>
            </a:pPr>
            <a:r>
              <a:rPr lang="en-US" sz="1200" dirty="0"/>
              <a:t>Cloud</a:t>
            </a:r>
          </a:p>
          <a:p>
            <a:pPr marL="1143000" lvl="2" indent="-228600">
              <a:spcBef>
                <a:spcPts val="0"/>
              </a:spcBef>
              <a:buSzPts val="2000"/>
            </a:pPr>
            <a:r>
              <a:rPr lang="en-US" sz="1200" dirty="0"/>
              <a:t>Database</a:t>
            </a:r>
          </a:p>
          <a:p>
            <a:pPr marL="685800" lvl="1" indent="-228600">
              <a:spcBef>
                <a:spcPts val="0"/>
              </a:spcBef>
              <a:buSzPts val="2000"/>
            </a:pPr>
            <a:r>
              <a:rPr lang="en-US" sz="1400" dirty="0"/>
              <a:t>Many different tools to ensure encryption</a:t>
            </a:r>
          </a:p>
          <a:p>
            <a:pPr marL="1143000" lvl="2" indent="-228600">
              <a:spcBef>
                <a:spcPts val="0"/>
              </a:spcBef>
              <a:buSzPts val="2000"/>
            </a:pPr>
            <a:r>
              <a:rPr lang="en-US" sz="1200" dirty="0" err="1"/>
              <a:t>AxCrypt</a:t>
            </a:r>
            <a:endParaRPr lang="en-US" sz="1200" dirty="0"/>
          </a:p>
          <a:p>
            <a:pPr marL="1143000" lvl="2" indent="-228600">
              <a:spcBef>
                <a:spcPts val="0"/>
              </a:spcBef>
              <a:buSzPts val="2000"/>
            </a:pPr>
            <a:r>
              <a:rPr lang="en-US" sz="1200" dirty="0"/>
              <a:t>BitLocker</a:t>
            </a:r>
          </a:p>
          <a:p>
            <a:pPr marL="1143000" lvl="2" indent="-228600">
              <a:spcBef>
                <a:spcPts val="0"/>
              </a:spcBef>
              <a:buSzPts val="2000"/>
            </a:pPr>
            <a:r>
              <a:rPr lang="en-US" sz="1200" dirty="0"/>
              <a:t>IBM Guardian</a:t>
            </a:r>
          </a:p>
          <a:p>
            <a:pPr marL="685800" lvl="1" indent="-228600">
              <a:spcBef>
                <a:spcPts val="0"/>
              </a:spcBef>
              <a:buSzPts val="2000"/>
            </a:pPr>
            <a:r>
              <a:rPr lang="en-US" sz="1400" dirty="0"/>
              <a:t>Protect data from being physically or virtually stolen</a:t>
            </a:r>
          </a:p>
          <a:p>
            <a:pPr marL="228600" indent="-228600">
              <a:spcBef>
                <a:spcPts val="0"/>
              </a:spcBef>
              <a:buSzPts val="2000"/>
            </a:pPr>
            <a:r>
              <a:rPr lang="en-US" sz="2000" dirty="0"/>
              <a:t>Data in flight</a:t>
            </a:r>
          </a:p>
          <a:p>
            <a:pPr marL="685800" lvl="1" indent="-228600">
              <a:spcBef>
                <a:spcPts val="0"/>
              </a:spcBef>
              <a:buSzPts val="2000"/>
            </a:pPr>
            <a:r>
              <a:rPr lang="en-US" sz="1400" dirty="0"/>
              <a:t>Protect when moving from one place to another</a:t>
            </a:r>
          </a:p>
          <a:p>
            <a:pPr marL="685800" lvl="1" indent="-228600">
              <a:spcBef>
                <a:spcPts val="0"/>
              </a:spcBef>
              <a:buSzPts val="2000"/>
            </a:pPr>
            <a:r>
              <a:rPr lang="en-US" sz="1400" dirty="0"/>
              <a:t>Many different tools to ensure encryption</a:t>
            </a:r>
          </a:p>
          <a:p>
            <a:pPr marL="1143000" lvl="2" indent="-228600">
              <a:spcBef>
                <a:spcPts val="0"/>
              </a:spcBef>
              <a:buSzPts val="2000"/>
            </a:pPr>
            <a:r>
              <a:rPr lang="en-US" sz="1200" dirty="0"/>
              <a:t>S/MIME</a:t>
            </a:r>
          </a:p>
          <a:p>
            <a:pPr marL="685800" lvl="1" indent="-228600">
              <a:spcBef>
                <a:spcPts val="0"/>
              </a:spcBef>
              <a:buSzPts val="2000"/>
            </a:pPr>
            <a:r>
              <a:rPr lang="en-US" sz="1400" dirty="0"/>
              <a:t>Web traffic should be sent over secure sockets layer</a:t>
            </a:r>
          </a:p>
          <a:p>
            <a:pPr marL="1143000" lvl="2" indent="-228600">
              <a:spcBef>
                <a:spcPts val="0"/>
              </a:spcBef>
              <a:buSzPts val="2000"/>
            </a:pPr>
            <a:r>
              <a:rPr lang="en-US" sz="1200" dirty="0"/>
              <a:t>SSL/TSL/HTTPS certificate from authorized issuer.</a:t>
            </a:r>
          </a:p>
          <a:p>
            <a:pPr marL="228600" indent="-228600">
              <a:spcBef>
                <a:spcPts val="0"/>
              </a:spcBef>
              <a:buSzPts val="2000"/>
            </a:pPr>
            <a:r>
              <a:rPr lang="en-US" sz="2000" dirty="0"/>
              <a:t>Data in use</a:t>
            </a:r>
          </a:p>
          <a:p>
            <a:pPr marL="685800" lvl="1" indent="-228600">
              <a:spcBef>
                <a:spcPts val="0"/>
              </a:spcBef>
              <a:buSzPts val="2000"/>
            </a:pPr>
            <a:r>
              <a:rPr lang="en-US" sz="1400" dirty="0"/>
              <a:t>Protected while being</a:t>
            </a:r>
          </a:p>
          <a:p>
            <a:pPr marL="1143000" lvl="2" indent="-228600">
              <a:spcBef>
                <a:spcPts val="0"/>
              </a:spcBef>
              <a:buSzPts val="2000"/>
            </a:pPr>
            <a:r>
              <a:rPr lang="en-US" sz="1200" dirty="0"/>
              <a:t>Created, accessed, edited, or viewed</a:t>
            </a:r>
          </a:p>
          <a:p>
            <a:pPr marL="685800" lvl="1" indent="-228600">
              <a:spcBef>
                <a:spcPts val="0"/>
              </a:spcBef>
              <a:buSzPts val="2000"/>
            </a:pPr>
            <a:r>
              <a:rPr lang="en-US" sz="1400" dirty="0"/>
              <a:t>Between in-flight/at-rest</a:t>
            </a:r>
          </a:p>
          <a:p>
            <a:pPr marL="685800" lvl="1" indent="-228600">
              <a:spcBef>
                <a:spcPts val="0"/>
              </a:spcBef>
              <a:buSzPts val="2000"/>
            </a:pPr>
            <a:r>
              <a:rPr lang="en-US" sz="1400" dirty="0"/>
              <a:t>Generally, when accessing a website on a server or while CPU is busy</a:t>
            </a:r>
          </a:p>
          <a:p>
            <a:pPr marL="685800" lvl="1" indent="-228600">
              <a:spcBef>
                <a:spcPts val="0"/>
              </a:spcBef>
              <a:buSzPts val="2000"/>
            </a:pPr>
            <a:r>
              <a:rPr lang="en-US" sz="1400" dirty="0"/>
              <a:t>Important because memory can be insecure and hacked.</a:t>
            </a:r>
          </a:p>
          <a:p>
            <a:pPr marL="685800" lvl="1" indent="-228600">
              <a:spcBef>
                <a:spcPts val="0"/>
              </a:spcBef>
              <a:buSzPts val="2000"/>
            </a:pPr>
            <a:endParaRPr sz="14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18596"/>
    </mc:Choice>
    <mc:Fallback xmlns="">
      <p:transition spd="slow" advTm="11859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221325" y="1757680"/>
            <a:ext cx="11284875" cy="483207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a:t>
            </a:r>
          </a:p>
          <a:p>
            <a:pPr marL="685800" lvl="1" indent="-228600">
              <a:spcBef>
                <a:spcPts val="0"/>
              </a:spcBef>
              <a:buSzPts val="2400"/>
            </a:pPr>
            <a:r>
              <a:rPr lang="en-US" sz="1800" dirty="0"/>
              <a:t>Answers: “Who are you?”</a:t>
            </a:r>
          </a:p>
          <a:p>
            <a:pPr marL="685800" lvl="1" indent="-228600">
              <a:spcBef>
                <a:spcPts val="0"/>
              </a:spcBef>
              <a:buSzPts val="2400"/>
            </a:pPr>
            <a:r>
              <a:rPr lang="en-US" sz="1800" dirty="0"/>
              <a:t>Verify user and their credentials</a:t>
            </a:r>
          </a:p>
          <a:p>
            <a:pPr marL="1143000" lvl="2" indent="-228600">
              <a:spcBef>
                <a:spcPts val="0"/>
              </a:spcBef>
              <a:buSzPts val="2400"/>
            </a:pPr>
            <a:r>
              <a:rPr lang="en-US" sz="1600" dirty="0"/>
              <a:t>Multi-factor authentication</a:t>
            </a:r>
            <a:endParaRPr lang="en-US" dirty="0"/>
          </a:p>
          <a:p>
            <a:pPr marL="1143000" lvl="2" indent="-228600">
              <a:spcBef>
                <a:spcPts val="0"/>
              </a:spcBef>
              <a:buSzPts val="2400"/>
            </a:pPr>
            <a:r>
              <a:rPr lang="en-US" dirty="0"/>
              <a:t>Biometrics</a:t>
            </a:r>
          </a:p>
          <a:p>
            <a:pPr marL="685800" lvl="1" indent="-228600">
              <a:spcBef>
                <a:spcPts val="0"/>
              </a:spcBef>
              <a:buSzPts val="2400"/>
            </a:pPr>
            <a:r>
              <a:rPr lang="en-US" sz="1800" u="sng" dirty="0"/>
              <a:t>All</a:t>
            </a:r>
            <a:r>
              <a:rPr lang="en-US" sz="1800" dirty="0"/>
              <a:t> users shall be verified.</a:t>
            </a:r>
          </a:p>
          <a:p>
            <a:pPr marL="1143000" lvl="2" indent="-228600">
              <a:spcBef>
                <a:spcPts val="0"/>
              </a:spcBef>
              <a:buSzPts val="2400"/>
            </a:pPr>
            <a:r>
              <a:rPr lang="en-US" sz="1600" dirty="0"/>
              <a:t>If not authenticated, potential for identify theft/unauthorized access is increased.</a:t>
            </a:r>
          </a:p>
          <a:p>
            <a:pPr marL="228600" indent="-228600">
              <a:spcBef>
                <a:spcPts val="0"/>
              </a:spcBef>
              <a:buSzPts val="2400"/>
            </a:pPr>
            <a:r>
              <a:rPr lang="en-US" sz="2400" dirty="0"/>
              <a:t>Authorization</a:t>
            </a:r>
          </a:p>
          <a:p>
            <a:pPr marL="685800" lvl="1" indent="-228600">
              <a:spcBef>
                <a:spcPts val="0"/>
              </a:spcBef>
              <a:buSzPts val="2400"/>
            </a:pPr>
            <a:r>
              <a:rPr lang="en-US" sz="1800" dirty="0"/>
              <a:t>Answers: “What can I do?”</a:t>
            </a:r>
          </a:p>
          <a:p>
            <a:pPr marL="685800" lvl="1" indent="-228600">
              <a:spcBef>
                <a:spcPts val="0"/>
              </a:spcBef>
              <a:buSzPts val="2400"/>
            </a:pPr>
            <a:r>
              <a:rPr lang="en-US" sz="1800" dirty="0"/>
              <a:t>Level of access</a:t>
            </a:r>
          </a:p>
          <a:p>
            <a:pPr marL="1143000" lvl="2" indent="-228600">
              <a:spcBef>
                <a:spcPts val="0"/>
              </a:spcBef>
              <a:buSzPts val="2400"/>
            </a:pPr>
            <a:r>
              <a:rPr lang="en-US" sz="1600" dirty="0"/>
              <a:t>Files, directories, applications</a:t>
            </a:r>
          </a:p>
          <a:p>
            <a:pPr marL="685800" lvl="1" indent="-228600">
              <a:spcBef>
                <a:spcPts val="0"/>
              </a:spcBef>
              <a:buSzPts val="2400"/>
            </a:pPr>
            <a:r>
              <a:rPr lang="en-US" sz="1800" dirty="0"/>
              <a:t>Each user shall of ability to read, write, and/or execute</a:t>
            </a:r>
          </a:p>
          <a:p>
            <a:pPr marL="1143000" lvl="2" indent="-228600">
              <a:spcBef>
                <a:spcPts val="0"/>
              </a:spcBef>
              <a:buSzPts val="2400"/>
            </a:pPr>
            <a:r>
              <a:rPr lang="en-US" sz="1600" dirty="0"/>
              <a:t>Role dependent</a:t>
            </a:r>
          </a:p>
          <a:p>
            <a:pPr marL="228600" indent="-228600">
              <a:spcBef>
                <a:spcPts val="0"/>
              </a:spcBef>
              <a:buSzPts val="2400"/>
            </a:pPr>
            <a:r>
              <a:rPr lang="en-US" sz="2400" dirty="0"/>
              <a:t>Accounting</a:t>
            </a:r>
          </a:p>
          <a:p>
            <a:pPr marL="685800" lvl="1" indent="-228600">
              <a:spcBef>
                <a:spcPts val="0"/>
              </a:spcBef>
              <a:buSzPts val="2400"/>
            </a:pPr>
            <a:r>
              <a:rPr lang="en-US" sz="1800" dirty="0"/>
              <a:t>Answers: “What exactly happened and when did it happen?”</a:t>
            </a:r>
          </a:p>
          <a:p>
            <a:pPr marL="685800" lvl="1" indent="-228600">
              <a:spcBef>
                <a:spcPts val="0"/>
              </a:spcBef>
              <a:buSzPts val="2400"/>
            </a:pPr>
            <a:r>
              <a:rPr lang="en-US" sz="1800" dirty="0"/>
              <a:t>Record keeping – logs</a:t>
            </a:r>
          </a:p>
          <a:p>
            <a:pPr marL="1143000" lvl="2" indent="-228600">
              <a:spcBef>
                <a:spcPts val="0"/>
              </a:spcBef>
              <a:buSzPts val="2400"/>
            </a:pPr>
            <a:r>
              <a:rPr lang="en-US" sz="1600" dirty="0"/>
              <a:t>Logins, new users, access events, or database events</a:t>
            </a:r>
          </a:p>
          <a:p>
            <a:pPr marL="685800" lvl="1" indent="-228600">
              <a:spcBef>
                <a:spcPts val="0"/>
              </a:spcBef>
              <a:buSzPts val="2400"/>
            </a:pPr>
            <a:r>
              <a:rPr lang="en-US" sz="1800" dirty="0"/>
              <a:t>All actions shall be timestamped</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38464"/>
    </mc:Choice>
    <mc:Fallback xmlns="">
      <p:transition spd="slow" advTm="13846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The following slides are of unit testing of out-of-bounds access on a container.</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8291"/>
    </mc:Choice>
    <mc:Fallback xmlns="">
      <p:transition spd="slow" advTm="2829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A8832-262E-02E6-9EFC-5EC7F8C25675}"/>
              </a:ext>
            </a:extLst>
          </p:cNvPr>
          <p:cNvSpPr>
            <a:spLocks noGrp="1"/>
          </p:cNvSpPr>
          <p:nvPr>
            <p:ph type="title"/>
          </p:nvPr>
        </p:nvSpPr>
        <p:spPr/>
        <p:txBody>
          <a:bodyPr/>
          <a:lstStyle/>
          <a:p>
            <a:r>
              <a:rPr lang="en-US" dirty="0"/>
              <a:t>Resize Collection by Increase</a:t>
            </a:r>
            <a:br>
              <a:rPr lang="en-US" dirty="0"/>
            </a:br>
            <a:r>
              <a:rPr lang="en-US" sz="2800" dirty="0"/>
              <a:t>Out of bounds check</a:t>
            </a:r>
            <a:endParaRPr lang="en-US" dirty="0"/>
          </a:p>
        </p:txBody>
      </p:sp>
      <p:pic>
        <p:nvPicPr>
          <p:cNvPr id="6" name="Picture 5">
            <a:extLst>
              <a:ext uri="{FF2B5EF4-FFF2-40B4-BE49-F238E27FC236}">
                <a16:creationId xmlns:a16="http://schemas.microsoft.com/office/drawing/2014/main" id="{85FD2AE7-F159-310C-1CF1-FB87CC4F81DC}"/>
              </a:ext>
            </a:extLst>
          </p:cNvPr>
          <p:cNvPicPr>
            <a:picLocks noChangeAspect="1"/>
          </p:cNvPicPr>
          <p:nvPr/>
        </p:nvPicPr>
        <p:blipFill>
          <a:blip r:embed="rId2"/>
          <a:stretch>
            <a:fillRect/>
          </a:stretch>
        </p:blipFill>
        <p:spPr>
          <a:xfrm>
            <a:off x="190502" y="2159000"/>
            <a:ext cx="7010398" cy="2743199"/>
          </a:xfrm>
          <a:prstGeom prst="rect">
            <a:avLst/>
          </a:prstGeom>
        </p:spPr>
      </p:pic>
      <p:pic>
        <p:nvPicPr>
          <p:cNvPr id="8" name="Picture 7">
            <a:extLst>
              <a:ext uri="{FF2B5EF4-FFF2-40B4-BE49-F238E27FC236}">
                <a16:creationId xmlns:a16="http://schemas.microsoft.com/office/drawing/2014/main" id="{376573EE-7612-A68D-40F1-9F3B57DD71A0}"/>
              </a:ext>
            </a:extLst>
          </p:cNvPr>
          <p:cNvPicPr>
            <a:picLocks noChangeAspect="1"/>
          </p:cNvPicPr>
          <p:nvPr/>
        </p:nvPicPr>
        <p:blipFill>
          <a:blip r:embed="rId3"/>
          <a:stretch>
            <a:fillRect/>
          </a:stretch>
        </p:blipFill>
        <p:spPr>
          <a:xfrm>
            <a:off x="190502" y="4955807"/>
            <a:ext cx="5502117" cy="358171"/>
          </a:xfrm>
          <a:prstGeom prst="rect">
            <a:avLst/>
          </a:prstGeom>
        </p:spPr>
      </p:pic>
      <p:sp>
        <p:nvSpPr>
          <p:cNvPr id="9" name="TextBox 8">
            <a:extLst>
              <a:ext uri="{FF2B5EF4-FFF2-40B4-BE49-F238E27FC236}">
                <a16:creationId xmlns:a16="http://schemas.microsoft.com/office/drawing/2014/main" id="{EABEB2C5-B73E-C189-7CCC-855131A1E4D6}"/>
              </a:ext>
            </a:extLst>
          </p:cNvPr>
          <p:cNvSpPr txBox="1"/>
          <p:nvPr/>
        </p:nvSpPr>
        <p:spPr>
          <a:xfrm>
            <a:off x="7884160" y="2346960"/>
            <a:ext cx="3261360" cy="181588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Start by adding 16 elements to container</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Declare a size of the starting size</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Proceed to resize the container</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Recheck the size of container</a:t>
            </a:r>
          </a:p>
        </p:txBody>
      </p:sp>
    </p:spTree>
    <p:extLst>
      <p:ext uri="{BB962C8B-B14F-4D97-AF65-F5344CB8AC3E}">
        <p14:creationId xmlns:p14="http://schemas.microsoft.com/office/powerpoint/2010/main" val="1758324162"/>
      </p:ext>
    </p:extLst>
  </p:cSld>
  <p:clrMapOvr>
    <a:masterClrMapping/>
  </p:clrMapOvr>
  <mc:AlternateContent xmlns:mc="http://schemas.openxmlformats.org/markup-compatibility/2006" xmlns:p14="http://schemas.microsoft.com/office/powerpoint/2010/main">
    <mc:Choice Requires="p14">
      <p:transition spd="slow" p14:dur="2000" advTm="87363"/>
    </mc:Choice>
    <mc:Fallback xmlns="">
      <p:transition spd="slow" advTm="87363"/>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purl.org/dc/elements/1.1/"/>
    <ds:schemaRef ds:uri="http://purl.org/dc/dcmitype/"/>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856</TotalTime>
  <Words>2284</Words>
  <Application>Microsoft Office PowerPoint</Application>
  <PresentationFormat>Widescreen</PresentationFormat>
  <Paragraphs>240</Paragraphs>
  <Slides>18</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Century Gothic</vt:lpstr>
      <vt:lpstr>Times New Roman</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Resize Collection by Increase Out of bounds check</vt:lpstr>
      <vt:lpstr>Clear erases container Out of bounds check</vt:lpstr>
      <vt:lpstr>Throw “Out of Range” Exception Out of bounds check</vt:lpstr>
      <vt:lpstr>Custom Assign Elements Out of bounds check</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Trembley, Matthew</cp:lastModifiedBy>
  <cp:revision>17</cp:revision>
  <dcterms:created xsi:type="dcterms:W3CDTF">2020-08-19T17:59:24Z</dcterms:created>
  <dcterms:modified xsi:type="dcterms:W3CDTF">2022-12-11T20:37:05Z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