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9" r:id="rId3"/>
    <p:sldId id="260" r:id="rId4"/>
    <p:sldId id="257" r:id="rId5"/>
    <p:sldId id="261" r:id="rId6"/>
    <p:sldId id="262" r:id="rId7"/>
    <p:sldId id="263" r:id="rId8"/>
    <p:sldId id="264"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9C3401-A597-4112-860F-865A96570372}"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BC9D91B6-FD2C-4A43-9694-BA324FBDA509}">
      <dgm:prSet/>
      <dgm:spPr/>
      <dgm:t>
        <a:bodyPr/>
        <a:lstStyle/>
        <a:p>
          <a:pPr>
            <a:lnSpc>
              <a:spcPct val="100000"/>
            </a:lnSpc>
            <a:defRPr b="1"/>
          </a:pPr>
          <a:r>
            <a:rPr lang="en-US"/>
            <a:t>Agile</a:t>
          </a:r>
        </a:p>
      </dgm:t>
    </dgm:pt>
    <dgm:pt modelId="{AB2E33F8-6D69-4CDC-BD4D-116F3A8DC8FC}" type="parTrans" cxnId="{F997AA16-F66E-4D0A-AFB1-1304718A4ADE}">
      <dgm:prSet/>
      <dgm:spPr/>
      <dgm:t>
        <a:bodyPr/>
        <a:lstStyle/>
        <a:p>
          <a:endParaRPr lang="en-US"/>
        </a:p>
      </dgm:t>
    </dgm:pt>
    <dgm:pt modelId="{9B5AE8E2-9679-4280-BEB4-DAD25150C6AB}" type="sibTrans" cxnId="{F997AA16-F66E-4D0A-AFB1-1304718A4ADE}">
      <dgm:prSet/>
      <dgm:spPr/>
      <dgm:t>
        <a:bodyPr/>
        <a:lstStyle/>
        <a:p>
          <a:endParaRPr lang="en-US"/>
        </a:p>
      </dgm:t>
    </dgm:pt>
    <dgm:pt modelId="{B87C30AB-9909-4CDD-AA27-4C670CB1C504}">
      <dgm:prSet/>
      <dgm:spPr/>
      <dgm:t>
        <a:bodyPr/>
        <a:lstStyle/>
        <a:p>
          <a:pPr>
            <a:lnSpc>
              <a:spcPct val="100000"/>
            </a:lnSpc>
          </a:pPr>
          <a:r>
            <a:rPr lang="en-US"/>
            <a:t>Flexibility – hence “Agile”</a:t>
          </a:r>
        </a:p>
      </dgm:t>
    </dgm:pt>
    <dgm:pt modelId="{CE35CE01-5EBA-4235-B65B-F9A9493D9795}" type="parTrans" cxnId="{DE54215E-68CF-43A8-AA7A-EC25A9843AED}">
      <dgm:prSet/>
      <dgm:spPr/>
      <dgm:t>
        <a:bodyPr/>
        <a:lstStyle/>
        <a:p>
          <a:endParaRPr lang="en-US"/>
        </a:p>
      </dgm:t>
    </dgm:pt>
    <dgm:pt modelId="{22BCD9F9-1188-4587-9C02-8C9EC689FC75}" type="sibTrans" cxnId="{DE54215E-68CF-43A8-AA7A-EC25A9843AED}">
      <dgm:prSet/>
      <dgm:spPr/>
      <dgm:t>
        <a:bodyPr/>
        <a:lstStyle/>
        <a:p>
          <a:endParaRPr lang="en-US"/>
        </a:p>
      </dgm:t>
    </dgm:pt>
    <dgm:pt modelId="{B712133D-7692-4870-993F-F73F9231A1B0}">
      <dgm:prSet/>
      <dgm:spPr/>
      <dgm:t>
        <a:bodyPr/>
        <a:lstStyle/>
        <a:p>
          <a:pPr>
            <a:lnSpc>
              <a:spcPct val="100000"/>
            </a:lnSpc>
          </a:pPr>
          <a:r>
            <a:rPr lang="en-US"/>
            <a:t>Iterative development process – “Sprints”</a:t>
          </a:r>
        </a:p>
      </dgm:t>
    </dgm:pt>
    <dgm:pt modelId="{0F28E5A4-642D-4079-9F02-E6B86B6A94B9}" type="parTrans" cxnId="{9A161D31-A4C8-42A1-9994-B18891C6CAD6}">
      <dgm:prSet/>
      <dgm:spPr/>
      <dgm:t>
        <a:bodyPr/>
        <a:lstStyle/>
        <a:p>
          <a:endParaRPr lang="en-US"/>
        </a:p>
      </dgm:t>
    </dgm:pt>
    <dgm:pt modelId="{485ADB57-25AD-46BD-AED2-75ECF50F66BC}" type="sibTrans" cxnId="{9A161D31-A4C8-42A1-9994-B18891C6CAD6}">
      <dgm:prSet/>
      <dgm:spPr/>
      <dgm:t>
        <a:bodyPr/>
        <a:lstStyle/>
        <a:p>
          <a:endParaRPr lang="en-US"/>
        </a:p>
      </dgm:t>
    </dgm:pt>
    <dgm:pt modelId="{579383C5-4374-46ED-83B1-1B8AF184CA77}">
      <dgm:prSet/>
      <dgm:spPr/>
      <dgm:t>
        <a:bodyPr/>
        <a:lstStyle/>
        <a:p>
          <a:pPr>
            <a:lnSpc>
              <a:spcPct val="100000"/>
            </a:lnSpc>
          </a:pPr>
          <a:r>
            <a:rPr lang="en-US"/>
            <a:t>Creates team environments by working together</a:t>
          </a:r>
        </a:p>
      </dgm:t>
    </dgm:pt>
    <dgm:pt modelId="{C3796254-3EA0-48AA-831F-73EE19876211}" type="parTrans" cxnId="{4276C0C9-85A1-428D-BE85-C85F9C216F8A}">
      <dgm:prSet/>
      <dgm:spPr/>
      <dgm:t>
        <a:bodyPr/>
        <a:lstStyle/>
        <a:p>
          <a:endParaRPr lang="en-US"/>
        </a:p>
      </dgm:t>
    </dgm:pt>
    <dgm:pt modelId="{DDCF5B1C-820B-46E4-B623-271373966B8E}" type="sibTrans" cxnId="{4276C0C9-85A1-428D-BE85-C85F9C216F8A}">
      <dgm:prSet/>
      <dgm:spPr/>
      <dgm:t>
        <a:bodyPr/>
        <a:lstStyle/>
        <a:p>
          <a:endParaRPr lang="en-US"/>
        </a:p>
      </dgm:t>
    </dgm:pt>
    <dgm:pt modelId="{C8E3887A-F1F6-42C5-A145-B2C4A560C172}">
      <dgm:prSet/>
      <dgm:spPr/>
      <dgm:t>
        <a:bodyPr/>
        <a:lstStyle/>
        <a:p>
          <a:r>
            <a:rPr lang="en-US"/>
            <a:t>Everyone is accountable for project success</a:t>
          </a:r>
        </a:p>
      </dgm:t>
    </dgm:pt>
    <dgm:pt modelId="{9A089A0D-F263-4CD5-9682-D049647EBF6A}" type="parTrans" cxnId="{5BC2BE02-77E0-4661-AE34-1DE6CAA200E2}">
      <dgm:prSet/>
      <dgm:spPr/>
      <dgm:t>
        <a:bodyPr/>
        <a:lstStyle/>
        <a:p>
          <a:endParaRPr lang="en-US"/>
        </a:p>
      </dgm:t>
    </dgm:pt>
    <dgm:pt modelId="{52A98F2E-2AC5-492D-8F41-76BEA07849D7}" type="sibTrans" cxnId="{5BC2BE02-77E0-4661-AE34-1DE6CAA200E2}">
      <dgm:prSet/>
      <dgm:spPr/>
      <dgm:t>
        <a:bodyPr/>
        <a:lstStyle/>
        <a:p>
          <a:endParaRPr lang="en-US"/>
        </a:p>
      </dgm:t>
    </dgm:pt>
    <dgm:pt modelId="{66714A2A-B943-43D6-89A9-1DA272E26BD9}">
      <dgm:prSet/>
      <dgm:spPr/>
      <dgm:t>
        <a:bodyPr/>
        <a:lstStyle/>
        <a:p>
          <a:pPr>
            <a:lnSpc>
              <a:spcPct val="100000"/>
            </a:lnSpc>
            <a:defRPr b="1"/>
          </a:pPr>
          <a:r>
            <a:rPr lang="en-US"/>
            <a:t>Waterfall</a:t>
          </a:r>
        </a:p>
      </dgm:t>
    </dgm:pt>
    <dgm:pt modelId="{F07EE0C7-E9E6-4976-AC5C-BFC336E04E98}" type="parTrans" cxnId="{A691DCA8-BD35-460E-BEF9-E46C3B907EEB}">
      <dgm:prSet/>
      <dgm:spPr/>
      <dgm:t>
        <a:bodyPr/>
        <a:lstStyle/>
        <a:p>
          <a:endParaRPr lang="en-US"/>
        </a:p>
      </dgm:t>
    </dgm:pt>
    <dgm:pt modelId="{8AFE6FE4-5DE8-46A8-B975-396FA5E473EB}" type="sibTrans" cxnId="{A691DCA8-BD35-460E-BEF9-E46C3B907EEB}">
      <dgm:prSet/>
      <dgm:spPr/>
      <dgm:t>
        <a:bodyPr/>
        <a:lstStyle/>
        <a:p>
          <a:endParaRPr lang="en-US"/>
        </a:p>
      </dgm:t>
    </dgm:pt>
    <dgm:pt modelId="{FEF99D77-E792-4689-AFB6-5BCBD4D28E76}">
      <dgm:prSet/>
      <dgm:spPr/>
      <dgm:t>
        <a:bodyPr/>
        <a:lstStyle/>
        <a:p>
          <a:pPr>
            <a:lnSpc>
              <a:spcPct val="100000"/>
            </a:lnSpc>
          </a:pPr>
          <a:r>
            <a:rPr lang="en-US" dirty="0"/>
            <a:t>Somewhat “set in stone” after planning</a:t>
          </a:r>
        </a:p>
      </dgm:t>
    </dgm:pt>
    <dgm:pt modelId="{02914C54-6470-4FC9-AD8A-E3A8D3BDD850}" type="parTrans" cxnId="{599F06FC-FE99-4551-A116-BDDE22751887}">
      <dgm:prSet/>
      <dgm:spPr/>
      <dgm:t>
        <a:bodyPr/>
        <a:lstStyle/>
        <a:p>
          <a:endParaRPr lang="en-US"/>
        </a:p>
      </dgm:t>
    </dgm:pt>
    <dgm:pt modelId="{8B8D0E5C-65F1-4570-911E-27B06ABEF9A9}" type="sibTrans" cxnId="{599F06FC-FE99-4551-A116-BDDE22751887}">
      <dgm:prSet/>
      <dgm:spPr/>
      <dgm:t>
        <a:bodyPr/>
        <a:lstStyle/>
        <a:p>
          <a:endParaRPr lang="en-US"/>
        </a:p>
      </dgm:t>
    </dgm:pt>
    <dgm:pt modelId="{CB1D68B0-4E33-45EB-8A7D-0C17D70AE89F}">
      <dgm:prSet/>
      <dgm:spPr/>
      <dgm:t>
        <a:bodyPr/>
        <a:lstStyle/>
        <a:p>
          <a:pPr>
            <a:lnSpc>
              <a:spcPct val="100000"/>
            </a:lnSpc>
          </a:pPr>
          <a:r>
            <a:rPr lang="en-US" dirty="0"/>
            <a:t>Major development done in large chunks</a:t>
          </a:r>
        </a:p>
      </dgm:t>
    </dgm:pt>
    <dgm:pt modelId="{9791EB47-022B-4FFC-BAA8-ED1AB7508E61}" type="parTrans" cxnId="{C08CF50D-C6E5-4C89-8156-70C9FAFB8F4F}">
      <dgm:prSet/>
      <dgm:spPr/>
      <dgm:t>
        <a:bodyPr/>
        <a:lstStyle/>
        <a:p>
          <a:endParaRPr lang="en-US"/>
        </a:p>
      </dgm:t>
    </dgm:pt>
    <dgm:pt modelId="{21CDE069-F11C-4955-AF08-22337D8139C8}" type="sibTrans" cxnId="{C08CF50D-C6E5-4C89-8156-70C9FAFB8F4F}">
      <dgm:prSet/>
      <dgm:spPr/>
      <dgm:t>
        <a:bodyPr/>
        <a:lstStyle/>
        <a:p>
          <a:endParaRPr lang="en-US"/>
        </a:p>
      </dgm:t>
    </dgm:pt>
    <dgm:pt modelId="{777A1174-6D7F-42A2-8EC7-D7B6B7121A40}">
      <dgm:prSet/>
      <dgm:spPr/>
      <dgm:t>
        <a:bodyPr/>
        <a:lstStyle/>
        <a:p>
          <a:r>
            <a:rPr lang="en-US" dirty="0"/>
            <a:t>Harder to debug = more costly</a:t>
          </a:r>
        </a:p>
      </dgm:t>
    </dgm:pt>
    <dgm:pt modelId="{3398C361-ADBE-4689-AE49-50D676A58B7F}" type="parTrans" cxnId="{D7BC9230-2770-4A2A-96B8-4561DD54BFA9}">
      <dgm:prSet/>
      <dgm:spPr/>
      <dgm:t>
        <a:bodyPr/>
        <a:lstStyle/>
        <a:p>
          <a:endParaRPr lang="en-US"/>
        </a:p>
      </dgm:t>
    </dgm:pt>
    <dgm:pt modelId="{CB935E6E-63CB-44B6-A21B-41B40CFCBFED}" type="sibTrans" cxnId="{D7BC9230-2770-4A2A-96B8-4561DD54BFA9}">
      <dgm:prSet/>
      <dgm:spPr/>
      <dgm:t>
        <a:bodyPr/>
        <a:lstStyle/>
        <a:p>
          <a:endParaRPr lang="en-US"/>
        </a:p>
      </dgm:t>
    </dgm:pt>
    <dgm:pt modelId="{AE754F22-8B42-40FC-9F30-63907504560A}">
      <dgm:prSet/>
      <dgm:spPr/>
      <dgm:t>
        <a:bodyPr/>
        <a:lstStyle/>
        <a:p>
          <a:pPr>
            <a:lnSpc>
              <a:spcPct val="100000"/>
            </a:lnSpc>
          </a:pPr>
          <a:r>
            <a:rPr lang="en-US" dirty="0"/>
            <a:t>Doesn’t necessarily allow for “teams”</a:t>
          </a:r>
        </a:p>
      </dgm:t>
    </dgm:pt>
    <dgm:pt modelId="{B1251E7C-C57E-47DF-BE18-CADA4B173EB9}" type="parTrans" cxnId="{69199281-3F65-4570-A778-D5CDC9F6D179}">
      <dgm:prSet/>
      <dgm:spPr/>
      <dgm:t>
        <a:bodyPr/>
        <a:lstStyle/>
        <a:p>
          <a:endParaRPr lang="en-US"/>
        </a:p>
      </dgm:t>
    </dgm:pt>
    <dgm:pt modelId="{BF7AC250-8E64-40F3-9DA0-C3D792589062}" type="sibTrans" cxnId="{69199281-3F65-4570-A778-D5CDC9F6D179}">
      <dgm:prSet/>
      <dgm:spPr/>
      <dgm:t>
        <a:bodyPr/>
        <a:lstStyle/>
        <a:p>
          <a:endParaRPr lang="en-US"/>
        </a:p>
      </dgm:t>
    </dgm:pt>
    <dgm:pt modelId="{46D282B2-15B4-47FD-A2B3-F58954EC8174}">
      <dgm:prSet/>
      <dgm:spPr/>
      <dgm:t>
        <a:bodyPr/>
        <a:lstStyle/>
        <a:p>
          <a:r>
            <a:rPr lang="en-US" dirty="0"/>
            <a:t>Do the part your responsible for and nothing else.</a:t>
          </a:r>
        </a:p>
      </dgm:t>
    </dgm:pt>
    <dgm:pt modelId="{FC9C8BC4-BD73-41C7-B49C-F140DDA066F3}" type="parTrans" cxnId="{A61519DC-BCD7-4B14-BF5F-EB82DCC1FF03}">
      <dgm:prSet/>
      <dgm:spPr/>
      <dgm:t>
        <a:bodyPr/>
        <a:lstStyle/>
        <a:p>
          <a:endParaRPr lang="en-US"/>
        </a:p>
      </dgm:t>
    </dgm:pt>
    <dgm:pt modelId="{082F6F80-A9B1-4F96-AFE4-6476829510F4}" type="sibTrans" cxnId="{A61519DC-BCD7-4B14-BF5F-EB82DCC1FF03}">
      <dgm:prSet/>
      <dgm:spPr/>
      <dgm:t>
        <a:bodyPr/>
        <a:lstStyle/>
        <a:p>
          <a:endParaRPr lang="en-US"/>
        </a:p>
      </dgm:t>
    </dgm:pt>
    <dgm:pt modelId="{17602E8F-47B9-434A-A88F-7E5259C6010D}" type="pres">
      <dgm:prSet presAssocID="{7C9C3401-A597-4112-860F-865A96570372}" presName="root" presStyleCnt="0">
        <dgm:presLayoutVars>
          <dgm:dir/>
          <dgm:resizeHandles val="exact"/>
        </dgm:presLayoutVars>
      </dgm:prSet>
      <dgm:spPr/>
    </dgm:pt>
    <dgm:pt modelId="{C7F40478-2436-4994-B560-B1C6E5D6AB23}" type="pres">
      <dgm:prSet presAssocID="{BC9D91B6-FD2C-4A43-9694-BA324FBDA509}" presName="compNode" presStyleCnt="0"/>
      <dgm:spPr/>
    </dgm:pt>
    <dgm:pt modelId="{7AA7BF37-0F6C-497C-8EC2-57EA941829D4}" type="pres">
      <dgm:prSet presAssocID="{BC9D91B6-FD2C-4A43-9694-BA324FBDA50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row Circle"/>
        </a:ext>
      </dgm:extLst>
    </dgm:pt>
    <dgm:pt modelId="{42D4F4FA-985F-46C6-9B79-77A2AACE5286}" type="pres">
      <dgm:prSet presAssocID="{BC9D91B6-FD2C-4A43-9694-BA324FBDA509}" presName="iconSpace" presStyleCnt="0"/>
      <dgm:spPr/>
    </dgm:pt>
    <dgm:pt modelId="{2CE81F28-6C34-4C15-AF94-22A9404EEFF2}" type="pres">
      <dgm:prSet presAssocID="{BC9D91B6-FD2C-4A43-9694-BA324FBDA509}" presName="parTx" presStyleLbl="revTx" presStyleIdx="0" presStyleCnt="4">
        <dgm:presLayoutVars>
          <dgm:chMax val="0"/>
          <dgm:chPref val="0"/>
        </dgm:presLayoutVars>
      </dgm:prSet>
      <dgm:spPr/>
    </dgm:pt>
    <dgm:pt modelId="{DA018BE2-DCC4-4612-B939-9BC9CDBDD87D}" type="pres">
      <dgm:prSet presAssocID="{BC9D91B6-FD2C-4A43-9694-BA324FBDA509}" presName="txSpace" presStyleCnt="0"/>
      <dgm:spPr/>
    </dgm:pt>
    <dgm:pt modelId="{C96C52A1-39CD-4965-B5CB-2AA0FDAC5FEC}" type="pres">
      <dgm:prSet presAssocID="{BC9D91B6-FD2C-4A43-9694-BA324FBDA509}" presName="desTx" presStyleLbl="revTx" presStyleIdx="1" presStyleCnt="4">
        <dgm:presLayoutVars/>
      </dgm:prSet>
      <dgm:spPr/>
    </dgm:pt>
    <dgm:pt modelId="{B5921F89-54AC-4E35-BD39-D584633764E6}" type="pres">
      <dgm:prSet presAssocID="{9B5AE8E2-9679-4280-BEB4-DAD25150C6AB}" presName="sibTrans" presStyleCnt="0"/>
      <dgm:spPr/>
    </dgm:pt>
    <dgm:pt modelId="{C486F839-191B-4A22-8CDD-7C6A8F1195E7}" type="pres">
      <dgm:prSet presAssocID="{66714A2A-B943-43D6-89A9-1DA272E26BD9}" presName="compNode" presStyleCnt="0"/>
      <dgm:spPr/>
    </dgm:pt>
    <dgm:pt modelId="{496062A9-28ED-4D2A-AD74-CF92A769E14A}" type="pres">
      <dgm:prSet presAssocID="{66714A2A-B943-43D6-89A9-1DA272E26BD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terfall scene"/>
        </a:ext>
      </dgm:extLst>
    </dgm:pt>
    <dgm:pt modelId="{AE086776-DCBA-477D-973D-2872A6B751EA}" type="pres">
      <dgm:prSet presAssocID="{66714A2A-B943-43D6-89A9-1DA272E26BD9}" presName="iconSpace" presStyleCnt="0"/>
      <dgm:spPr/>
    </dgm:pt>
    <dgm:pt modelId="{6A02B981-380D-433E-A64E-E1C9A2DAB5B7}" type="pres">
      <dgm:prSet presAssocID="{66714A2A-B943-43D6-89A9-1DA272E26BD9}" presName="parTx" presStyleLbl="revTx" presStyleIdx="2" presStyleCnt="4">
        <dgm:presLayoutVars>
          <dgm:chMax val="0"/>
          <dgm:chPref val="0"/>
        </dgm:presLayoutVars>
      </dgm:prSet>
      <dgm:spPr/>
    </dgm:pt>
    <dgm:pt modelId="{6D61F8B7-D2AC-42DA-A301-22080A529C89}" type="pres">
      <dgm:prSet presAssocID="{66714A2A-B943-43D6-89A9-1DA272E26BD9}" presName="txSpace" presStyleCnt="0"/>
      <dgm:spPr/>
    </dgm:pt>
    <dgm:pt modelId="{39B862F4-32EB-4AAC-9252-4670304554AA}" type="pres">
      <dgm:prSet presAssocID="{66714A2A-B943-43D6-89A9-1DA272E26BD9}" presName="desTx" presStyleLbl="revTx" presStyleIdx="3" presStyleCnt="4" custScaleX="135883">
        <dgm:presLayoutVars/>
      </dgm:prSet>
      <dgm:spPr/>
    </dgm:pt>
  </dgm:ptLst>
  <dgm:cxnLst>
    <dgm:cxn modelId="{5BC2BE02-77E0-4661-AE34-1DE6CAA200E2}" srcId="{579383C5-4374-46ED-83B1-1B8AF184CA77}" destId="{C8E3887A-F1F6-42C5-A145-B2C4A560C172}" srcOrd="0" destOrd="0" parTransId="{9A089A0D-F263-4CD5-9682-D049647EBF6A}" sibTransId="{52A98F2E-2AC5-492D-8F41-76BEA07849D7}"/>
    <dgm:cxn modelId="{C08CF50D-C6E5-4C89-8156-70C9FAFB8F4F}" srcId="{66714A2A-B943-43D6-89A9-1DA272E26BD9}" destId="{CB1D68B0-4E33-45EB-8A7D-0C17D70AE89F}" srcOrd="1" destOrd="0" parTransId="{9791EB47-022B-4FFC-BAA8-ED1AB7508E61}" sibTransId="{21CDE069-F11C-4955-AF08-22337D8139C8}"/>
    <dgm:cxn modelId="{F997AA16-F66E-4D0A-AFB1-1304718A4ADE}" srcId="{7C9C3401-A597-4112-860F-865A96570372}" destId="{BC9D91B6-FD2C-4A43-9694-BA324FBDA509}" srcOrd="0" destOrd="0" parTransId="{AB2E33F8-6D69-4CDC-BD4D-116F3A8DC8FC}" sibTransId="{9B5AE8E2-9679-4280-BEB4-DAD25150C6AB}"/>
    <dgm:cxn modelId="{D7BC9230-2770-4A2A-96B8-4561DD54BFA9}" srcId="{CB1D68B0-4E33-45EB-8A7D-0C17D70AE89F}" destId="{777A1174-6D7F-42A2-8EC7-D7B6B7121A40}" srcOrd="0" destOrd="0" parTransId="{3398C361-ADBE-4689-AE49-50D676A58B7F}" sibTransId="{CB935E6E-63CB-44B6-A21B-41B40CFCBFED}"/>
    <dgm:cxn modelId="{9A161D31-A4C8-42A1-9994-B18891C6CAD6}" srcId="{BC9D91B6-FD2C-4A43-9694-BA324FBDA509}" destId="{B712133D-7692-4870-993F-F73F9231A1B0}" srcOrd="1" destOrd="0" parTransId="{0F28E5A4-642D-4079-9F02-E6B86B6A94B9}" sibTransId="{485ADB57-25AD-46BD-AED2-75ECF50F66BC}"/>
    <dgm:cxn modelId="{DE54215E-68CF-43A8-AA7A-EC25A9843AED}" srcId="{BC9D91B6-FD2C-4A43-9694-BA324FBDA509}" destId="{B87C30AB-9909-4CDD-AA27-4C670CB1C504}" srcOrd="0" destOrd="0" parTransId="{CE35CE01-5EBA-4235-B65B-F9A9493D9795}" sibTransId="{22BCD9F9-1188-4587-9C02-8C9EC689FC75}"/>
    <dgm:cxn modelId="{AA85B15F-977A-4D91-9FCC-9D57CE705A96}" type="presOf" srcId="{AE754F22-8B42-40FC-9F30-63907504560A}" destId="{39B862F4-32EB-4AAC-9252-4670304554AA}" srcOrd="0" destOrd="3" presId="urn:microsoft.com/office/officeart/2018/2/layout/IconLabelDescriptionList"/>
    <dgm:cxn modelId="{70C53C61-CF76-48FF-A028-CFF97B074A2A}" type="presOf" srcId="{FEF99D77-E792-4689-AFB6-5BCBD4D28E76}" destId="{39B862F4-32EB-4AAC-9252-4670304554AA}" srcOrd="0" destOrd="0" presId="urn:microsoft.com/office/officeart/2018/2/layout/IconLabelDescriptionList"/>
    <dgm:cxn modelId="{20CA9B62-E56B-4154-96F0-297EDE468033}" type="presOf" srcId="{B87C30AB-9909-4CDD-AA27-4C670CB1C504}" destId="{C96C52A1-39CD-4965-B5CB-2AA0FDAC5FEC}" srcOrd="0" destOrd="0" presId="urn:microsoft.com/office/officeart/2018/2/layout/IconLabelDescriptionList"/>
    <dgm:cxn modelId="{0E14A94C-8B47-42F5-8A7F-78DF9DCFDA87}" type="presOf" srcId="{46D282B2-15B4-47FD-A2B3-F58954EC8174}" destId="{39B862F4-32EB-4AAC-9252-4670304554AA}" srcOrd="0" destOrd="4" presId="urn:microsoft.com/office/officeart/2018/2/layout/IconLabelDescriptionList"/>
    <dgm:cxn modelId="{69199281-3F65-4570-A778-D5CDC9F6D179}" srcId="{66714A2A-B943-43D6-89A9-1DA272E26BD9}" destId="{AE754F22-8B42-40FC-9F30-63907504560A}" srcOrd="2" destOrd="0" parTransId="{B1251E7C-C57E-47DF-BE18-CADA4B173EB9}" sibTransId="{BF7AC250-8E64-40F3-9DA0-C3D792589062}"/>
    <dgm:cxn modelId="{45FE238F-9E8A-4733-8420-1A77F5ACDB51}" type="presOf" srcId="{579383C5-4374-46ED-83B1-1B8AF184CA77}" destId="{C96C52A1-39CD-4965-B5CB-2AA0FDAC5FEC}" srcOrd="0" destOrd="2" presId="urn:microsoft.com/office/officeart/2018/2/layout/IconLabelDescriptionList"/>
    <dgm:cxn modelId="{02C17894-1C56-4808-A384-99E7609464C4}" type="presOf" srcId="{66714A2A-B943-43D6-89A9-1DA272E26BD9}" destId="{6A02B981-380D-433E-A64E-E1C9A2DAB5B7}" srcOrd="0" destOrd="0" presId="urn:microsoft.com/office/officeart/2018/2/layout/IconLabelDescriptionList"/>
    <dgm:cxn modelId="{A691DCA8-BD35-460E-BEF9-E46C3B907EEB}" srcId="{7C9C3401-A597-4112-860F-865A96570372}" destId="{66714A2A-B943-43D6-89A9-1DA272E26BD9}" srcOrd="1" destOrd="0" parTransId="{F07EE0C7-E9E6-4976-AC5C-BFC336E04E98}" sibTransId="{8AFE6FE4-5DE8-46A8-B975-396FA5E473EB}"/>
    <dgm:cxn modelId="{83DCE9A8-922B-410E-99CD-299085301798}" type="presOf" srcId="{7C9C3401-A597-4112-860F-865A96570372}" destId="{17602E8F-47B9-434A-A88F-7E5259C6010D}" srcOrd="0" destOrd="0" presId="urn:microsoft.com/office/officeart/2018/2/layout/IconLabelDescriptionList"/>
    <dgm:cxn modelId="{BE4D25AE-FE0C-4ABF-895D-AED9CE8825A9}" type="presOf" srcId="{CB1D68B0-4E33-45EB-8A7D-0C17D70AE89F}" destId="{39B862F4-32EB-4AAC-9252-4670304554AA}" srcOrd="0" destOrd="1" presId="urn:microsoft.com/office/officeart/2018/2/layout/IconLabelDescriptionList"/>
    <dgm:cxn modelId="{F547ADBE-76A4-4917-AC09-D46C8F4D4494}" type="presOf" srcId="{C8E3887A-F1F6-42C5-A145-B2C4A560C172}" destId="{C96C52A1-39CD-4965-B5CB-2AA0FDAC5FEC}" srcOrd="0" destOrd="3" presId="urn:microsoft.com/office/officeart/2018/2/layout/IconLabelDescriptionList"/>
    <dgm:cxn modelId="{4276C0C9-85A1-428D-BE85-C85F9C216F8A}" srcId="{BC9D91B6-FD2C-4A43-9694-BA324FBDA509}" destId="{579383C5-4374-46ED-83B1-1B8AF184CA77}" srcOrd="2" destOrd="0" parTransId="{C3796254-3EA0-48AA-831F-73EE19876211}" sibTransId="{DDCF5B1C-820B-46E4-B623-271373966B8E}"/>
    <dgm:cxn modelId="{A61519DC-BCD7-4B14-BF5F-EB82DCC1FF03}" srcId="{AE754F22-8B42-40FC-9F30-63907504560A}" destId="{46D282B2-15B4-47FD-A2B3-F58954EC8174}" srcOrd="0" destOrd="0" parTransId="{FC9C8BC4-BD73-41C7-B49C-F140DDA066F3}" sibTransId="{082F6F80-A9B1-4F96-AFE4-6476829510F4}"/>
    <dgm:cxn modelId="{C6C646DC-8066-451B-B47C-E3D8201B31DE}" type="presOf" srcId="{BC9D91B6-FD2C-4A43-9694-BA324FBDA509}" destId="{2CE81F28-6C34-4C15-AF94-22A9404EEFF2}" srcOrd="0" destOrd="0" presId="urn:microsoft.com/office/officeart/2018/2/layout/IconLabelDescriptionList"/>
    <dgm:cxn modelId="{DCCBBAE7-B3DF-469B-866A-584336199BB1}" type="presOf" srcId="{B712133D-7692-4870-993F-F73F9231A1B0}" destId="{C96C52A1-39CD-4965-B5CB-2AA0FDAC5FEC}" srcOrd="0" destOrd="1" presId="urn:microsoft.com/office/officeart/2018/2/layout/IconLabelDescriptionList"/>
    <dgm:cxn modelId="{A0C3B8EC-865C-4801-BAAB-8086ED18B73A}" type="presOf" srcId="{777A1174-6D7F-42A2-8EC7-D7B6B7121A40}" destId="{39B862F4-32EB-4AAC-9252-4670304554AA}" srcOrd="0" destOrd="2" presId="urn:microsoft.com/office/officeart/2018/2/layout/IconLabelDescriptionList"/>
    <dgm:cxn modelId="{599F06FC-FE99-4551-A116-BDDE22751887}" srcId="{66714A2A-B943-43D6-89A9-1DA272E26BD9}" destId="{FEF99D77-E792-4689-AFB6-5BCBD4D28E76}" srcOrd="0" destOrd="0" parTransId="{02914C54-6470-4FC9-AD8A-E3A8D3BDD850}" sibTransId="{8B8D0E5C-65F1-4570-911E-27B06ABEF9A9}"/>
    <dgm:cxn modelId="{A39A010A-D3A4-40B8-915E-F86F1F856948}" type="presParOf" srcId="{17602E8F-47B9-434A-A88F-7E5259C6010D}" destId="{C7F40478-2436-4994-B560-B1C6E5D6AB23}" srcOrd="0" destOrd="0" presId="urn:microsoft.com/office/officeart/2018/2/layout/IconLabelDescriptionList"/>
    <dgm:cxn modelId="{D6BDB887-C5CD-49F2-B1A0-70D3992AC6EF}" type="presParOf" srcId="{C7F40478-2436-4994-B560-B1C6E5D6AB23}" destId="{7AA7BF37-0F6C-497C-8EC2-57EA941829D4}" srcOrd="0" destOrd="0" presId="urn:microsoft.com/office/officeart/2018/2/layout/IconLabelDescriptionList"/>
    <dgm:cxn modelId="{91073E02-051A-4B80-BC42-783916CF30FE}" type="presParOf" srcId="{C7F40478-2436-4994-B560-B1C6E5D6AB23}" destId="{42D4F4FA-985F-46C6-9B79-77A2AACE5286}" srcOrd="1" destOrd="0" presId="urn:microsoft.com/office/officeart/2018/2/layout/IconLabelDescriptionList"/>
    <dgm:cxn modelId="{16C7F499-56A1-4073-AB10-55932697959A}" type="presParOf" srcId="{C7F40478-2436-4994-B560-B1C6E5D6AB23}" destId="{2CE81F28-6C34-4C15-AF94-22A9404EEFF2}" srcOrd="2" destOrd="0" presId="urn:microsoft.com/office/officeart/2018/2/layout/IconLabelDescriptionList"/>
    <dgm:cxn modelId="{E58A9A86-A4A6-4350-806A-AAF2CD285529}" type="presParOf" srcId="{C7F40478-2436-4994-B560-B1C6E5D6AB23}" destId="{DA018BE2-DCC4-4612-B939-9BC9CDBDD87D}" srcOrd="3" destOrd="0" presId="urn:microsoft.com/office/officeart/2018/2/layout/IconLabelDescriptionList"/>
    <dgm:cxn modelId="{DE9D1C55-483A-40A3-AAF4-DA521C405078}" type="presParOf" srcId="{C7F40478-2436-4994-B560-B1C6E5D6AB23}" destId="{C96C52A1-39CD-4965-B5CB-2AA0FDAC5FEC}" srcOrd="4" destOrd="0" presId="urn:microsoft.com/office/officeart/2018/2/layout/IconLabelDescriptionList"/>
    <dgm:cxn modelId="{9A289FB6-38E7-4F76-B3F4-0FA38233FDB1}" type="presParOf" srcId="{17602E8F-47B9-434A-A88F-7E5259C6010D}" destId="{B5921F89-54AC-4E35-BD39-D584633764E6}" srcOrd="1" destOrd="0" presId="urn:microsoft.com/office/officeart/2018/2/layout/IconLabelDescriptionList"/>
    <dgm:cxn modelId="{01E0E4BC-D9AB-4BAF-B3D4-43851EF6BDC1}" type="presParOf" srcId="{17602E8F-47B9-434A-A88F-7E5259C6010D}" destId="{C486F839-191B-4A22-8CDD-7C6A8F1195E7}" srcOrd="2" destOrd="0" presId="urn:microsoft.com/office/officeart/2018/2/layout/IconLabelDescriptionList"/>
    <dgm:cxn modelId="{2AF08DF1-4F2D-43DE-90A0-F6EF50170FDE}" type="presParOf" srcId="{C486F839-191B-4A22-8CDD-7C6A8F1195E7}" destId="{496062A9-28ED-4D2A-AD74-CF92A769E14A}" srcOrd="0" destOrd="0" presId="urn:microsoft.com/office/officeart/2018/2/layout/IconLabelDescriptionList"/>
    <dgm:cxn modelId="{982B0A37-64AB-47AF-918C-51C6413A9A79}" type="presParOf" srcId="{C486F839-191B-4A22-8CDD-7C6A8F1195E7}" destId="{AE086776-DCBA-477D-973D-2872A6B751EA}" srcOrd="1" destOrd="0" presId="urn:microsoft.com/office/officeart/2018/2/layout/IconLabelDescriptionList"/>
    <dgm:cxn modelId="{B61F5B3C-B336-43E1-BAA5-830FB685956A}" type="presParOf" srcId="{C486F839-191B-4A22-8CDD-7C6A8F1195E7}" destId="{6A02B981-380D-433E-A64E-E1C9A2DAB5B7}" srcOrd="2" destOrd="0" presId="urn:microsoft.com/office/officeart/2018/2/layout/IconLabelDescriptionList"/>
    <dgm:cxn modelId="{06A035D1-059F-4F04-8670-D8C1E0C95DDB}" type="presParOf" srcId="{C486F839-191B-4A22-8CDD-7C6A8F1195E7}" destId="{6D61F8B7-D2AC-42DA-A301-22080A529C89}" srcOrd="3" destOrd="0" presId="urn:microsoft.com/office/officeart/2018/2/layout/IconLabelDescriptionList"/>
    <dgm:cxn modelId="{B03F8ECD-60F9-4B59-9C82-D77D6469BCC8}" type="presParOf" srcId="{C486F839-191B-4A22-8CDD-7C6A8F1195E7}" destId="{39B862F4-32EB-4AAC-9252-4670304554AA}"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7BF37-0F6C-497C-8EC2-57EA941829D4}">
      <dsp:nvSpPr>
        <dsp:cNvPr id="0" name=""/>
        <dsp:cNvSpPr/>
      </dsp:nvSpPr>
      <dsp:spPr>
        <a:xfrm>
          <a:off x="1758" y="666708"/>
          <a:ext cx="1009968" cy="10099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E81F28-6C34-4C15-AF94-22A9404EEFF2}">
      <dsp:nvSpPr>
        <dsp:cNvPr id="0" name=""/>
        <dsp:cNvSpPr/>
      </dsp:nvSpPr>
      <dsp:spPr>
        <a:xfrm>
          <a:off x="1758" y="1839527"/>
          <a:ext cx="2885624" cy="432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US" sz="2700" kern="1200"/>
            <a:t>Agile</a:t>
          </a:r>
        </a:p>
      </dsp:txBody>
      <dsp:txXfrm>
        <a:off x="1758" y="1839527"/>
        <a:ext cx="2885624" cy="432843"/>
      </dsp:txXfrm>
    </dsp:sp>
    <dsp:sp modelId="{C96C52A1-39CD-4965-B5CB-2AA0FDAC5FEC}">
      <dsp:nvSpPr>
        <dsp:cNvPr id="0" name=""/>
        <dsp:cNvSpPr/>
      </dsp:nvSpPr>
      <dsp:spPr>
        <a:xfrm>
          <a:off x="1758" y="2348115"/>
          <a:ext cx="2885624" cy="2105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Flexibility – hence “Agile”</a:t>
          </a:r>
        </a:p>
        <a:p>
          <a:pPr marL="0" lvl="0" indent="0" algn="l" defTabSz="755650">
            <a:lnSpc>
              <a:spcPct val="100000"/>
            </a:lnSpc>
            <a:spcBef>
              <a:spcPct val="0"/>
            </a:spcBef>
            <a:spcAft>
              <a:spcPct val="35000"/>
            </a:spcAft>
            <a:buNone/>
          </a:pPr>
          <a:r>
            <a:rPr lang="en-US" sz="1700" kern="1200"/>
            <a:t>Iterative development process – “Sprints”</a:t>
          </a:r>
        </a:p>
        <a:p>
          <a:pPr marL="0" lvl="0" indent="0" algn="l" defTabSz="755650">
            <a:lnSpc>
              <a:spcPct val="100000"/>
            </a:lnSpc>
            <a:spcBef>
              <a:spcPct val="0"/>
            </a:spcBef>
            <a:spcAft>
              <a:spcPct val="35000"/>
            </a:spcAft>
            <a:buNone/>
          </a:pPr>
          <a:r>
            <a:rPr lang="en-US" sz="1700" kern="1200"/>
            <a:t>Creates team environments by working together</a:t>
          </a:r>
        </a:p>
        <a:p>
          <a:pPr marL="171450" lvl="1" indent="-171450" algn="l" defTabSz="755650">
            <a:lnSpc>
              <a:spcPct val="90000"/>
            </a:lnSpc>
            <a:spcBef>
              <a:spcPct val="0"/>
            </a:spcBef>
            <a:spcAft>
              <a:spcPct val="15000"/>
            </a:spcAft>
            <a:buChar char="•"/>
          </a:pPr>
          <a:r>
            <a:rPr lang="en-US" sz="1700" kern="1200"/>
            <a:t>Everyone is accountable for project success</a:t>
          </a:r>
        </a:p>
      </dsp:txBody>
      <dsp:txXfrm>
        <a:off x="1758" y="2348115"/>
        <a:ext cx="2885624" cy="2105815"/>
      </dsp:txXfrm>
    </dsp:sp>
    <dsp:sp modelId="{496062A9-28ED-4D2A-AD74-CF92A769E14A}">
      <dsp:nvSpPr>
        <dsp:cNvPr id="0" name=""/>
        <dsp:cNvSpPr/>
      </dsp:nvSpPr>
      <dsp:spPr>
        <a:xfrm>
          <a:off x="3910092" y="665192"/>
          <a:ext cx="1009968" cy="10099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02B981-380D-433E-A64E-E1C9A2DAB5B7}">
      <dsp:nvSpPr>
        <dsp:cNvPr id="0" name=""/>
        <dsp:cNvSpPr/>
      </dsp:nvSpPr>
      <dsp:spPr>
        <a:xfrm>
          <a:off x="3910092" y="1838012"/>
          <a:ext cx="2885624" cy="432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US" sz="2700" kern="1200"/>
            <a:t>Waterfall</a:t>
          </a:r>
        </a:p>
      </dsp:txBody>
      <dsp:txXfrm>
        <a:off x="3910092" y="1838012"/>
        <a:ext cx="2885624" cy="432843"/>
      </dsp:txXfrm>
    </dsp:sp>
    <dsp:sp modelId="{39B862F4-32EB-4AAC-9252-4670304554AA}">
      <dsp:nvSpPr>
        <dsp:cNvPr id="0" name=""/>
        <dsp:cNvSpPr/>
      </dsp:nvSpPr>
      <dsp:spPr>
        <a:xfrm>
          <a:off x="3392367" y="2343569"/>
          <a:ext cx="3921073" cy="21118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Somewhat “set in stone” after planning</a:t>
          </a:r>
        </a:p>
        <a:p>
          <a:pPr marL="0" lvl="0" indent="0" algn="l" defTabSz="755650">
            <a:lnSpc>
              <a:spcPct val="100000"/>
            </a:lnSpc>
            <a:spcBef>
              <a:spcPct val="0"/>
            </a:spcBef>
            <a:spcAft>
              <a:spcPct val="35000"/>
            </a:spcAft>
            <a:buNone/>
          </a:pPr>
          <a:r>
            <a:rPr lang="en-US" sz="1700" kern="1200" dirty="0"/>
            <a:t>Major development done in large chunks</a:t>
          </a:r>
        </a:p>
        <a:p>
          <a:pPr marL="171450" lvl="1" indent="-171450" algn="l" defTabSz="755650">
            <a:lnSpc>
              <a:spcPct val="90000"/>
            </a:lnSpc>
            <a:spcBef>
              <a:spcPct val="0"/>
            </a:spcBef>
            <a:spcAft>
              <a:spcPct val="15000"/>
            </a:spcAft>
            <a:buChar char="•"/>
          </a:pPr>
          <a:r>
            <a:rPr lang="en-US" sz="1700" kern="1200" dirty="0"/>
            <a:t>Harder to debug = more costly</a:t>
          </a:r>
        </a:p>
        <a:p>
          <a:pPr marL="0" lvl="0" indent="0" algn="l" defTabSz="755650">
            <a:lnSpc>
              <a:spcPct val="100000"/>
            </a:lnSpc>
            <a:spcBef>
              <a:spcPct val="0"/>
            </a:spcBef>
            <a:spcAft>
              <a:spcPct val="35000"/>
            </a:spcAft>
            <a:buNone/>
          </a:pPr>
          <a:r>
            <a:rPr lang="en-US" sz="1700" kern="1200" dirty="0"/>
            <a:t>Doesn’t necessarily allow for “teams”</a:t>
          </a:r>
        </a:p>
        <a:p>
          <a:pPr marL="171450" lvl="1" indent="-171450" algn="l" defTabSz="755650">
            <a:lnSpc>
              <a:spcPct val="90000"/>
            </a:lnSpc>
            <a:spcBef>
              <a:spcPct val="0"/>
            </a:spcBef>
            <a:spcAft>
              <a:spcPct val="15000"/>
            </a:spcAft>
            <a:buChar char="•"/>
          </a:pPr>
          <a:r>
            <a:rPr lang="en-US" sz="1700" kern="1200" dirty="0"/>
            <a:t>Do the part your responsible for and nothing else.</a:t>
          </a:r>
        </a:p>
      </dsp:txBody>
      <dsp:txXfrm>
        <a:off x="3392367" y="2343569"/>
        <a:ext cx="3921073" cy="211187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094B5-8FF3-442E-9F42-A8A54B8D90F5}"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EE3FE-0A84-425A-AD3E-CF4E0BD3C38B}" type="slidenum">
              <a:rPr lang="en-US" smtClean="0"/>
              <a:t>‹#›</a:t>
            </a:fld>
            <a:endParaRPr lang="en-US"/>
          </a:p>
        </p:txBody>
      </p:sp>
    </p:spTree>
    <p:extLst>
      <p:ext uri="{BB962C8B-B14F-4D97-AF65-F5344CB8AC3E}">
        <p14:creationId xmlns:p14="http://schemas.microsoft.com/office/powerpoint/2010/main" val="281088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Matthew Trembley and I’m here to reason with you on why we should switch to an Agile project management methodology, more specifically Scrum-agile.</a:t>
            </a:r>
          </a:p>
        </p:txBody>
      </p:sp>
      <p:sp>
        <p:nvSpPr>
          <p:cNvPr id="4" name="Slide Number Placeholder 3"/>
          <p:cNvSpPr>
            <a:spLocks noGrp="1"/>
          </p:cNvSpPr>
          <p:nvPr>
            <p:ph type="sldNum" sz="quarter" idx="5"/>
          </p:nvPr>
        </p:nvSpPr>
        <p:spPr/>
        <p:txBody>
          <a:bodyPr/>
          <a:lstStyle/>
          <a:p>
            <a:fld id="{F8FEE3FE-0A84-425A-AD3E-CF4E0BD3C38B}" type="slidenum">
              <a:rPr lang="en-US" smtClean="0"/>
              <a:t>1</a:t>
            </a:fld>
            <a:endParaRPr lang="en-US"/>
          </a:p>
        </p:txBody>
      </p:sp>
    </p:spTree>
    <p:extLst>
      <p:ext uri="{BB962C8B-B14F-4D97-AF65-F5344CB8AC3E}">
        <p14:creationId xmlns:p14="http://schemas.microsoft.com/office/powerpoint/2010/main" val="4203764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just a rough definition of what “Agile” means in this context. Agile software development is an umbrella term for a set of frameworks and practices based on the values and principles expressed in the Manifesto for Agile Software Development and the 12 Principles behind it. Essentially, Agile is a pretty broad term, so we are going to dive into “Scrum”. Scrum is it’s own “framework” within Agile, and is amongst the most popular.</a:t>
            </a:r>
          </a:p>
        </p:txBody>
      </p:sp>
      <p:sp>
        <p:nvSpPr>
          <p:cNvPr id="4" name="Slide Number Placeholder 3"/>
          <p:cNvSpPr>
            <a:spLocks noGrp="1"/>
          </p:cNvSpPr>
          <p:nvPr>
            <p:ph type="sldNum" sz="quarter" idx="5"/>
          </p:nvPr>
        </p:nvSpPr>
        <p:spPr/>
        <p:txBody>
          <a:bodyPr/>
          <a:lstStyle/>
          <a:p>
            <a:fld id="{F8FEE3FE-0A84-425A-AD3E-CF4E0BD3C38B}" type="slidenum">
              <a:rPr lang="en-US" smtClean="0"/>
              <a:t>2</a:t>
            </a:fld>
            <a:endParaRPr lang="en-US"/>
          </a:p>
        </p:txBody>
      </p:sp>
    </p:spTree>
    <p:extLst>
      <p:ext uri="{BB962C8B-B14F-4D97-AF65-F5344CB8AC3E}">
        <p14:creationId xmlns:p14="http://schemas.microsoft.com/office/powerpoint/2010/main" val="740811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exactly is Scrum and what does it have to do with Agile? Well more specifically, it is a framework within the Agile methodology. And it is by definition an empirical process. An empirical process can be controlled by making changes to it and reviewing it as the project progresses. This is incredibly important when it comes to software development. So, how does Scrum work?</a:t>
            </a:r>
          </a:p>
        </p:txBody>
      </p:sp>
      <p:sp>
        <p:nvSpPr>
          <p:cNvPr id="4" name="Slide Number Placeholder 3"/>
          <p:cNvSpPr>
            <a:spLocks noGrp="1"/>
          </p:cNvSpPr>
          <p:nvPr>
            <p:ph type="sldNum" sz="quarter" idx="5"/>
          </p:nvPr>
        </p:nvSpPr>
        <p:spPr/>
        <p:txBody>
          <a:bodyPr/>
          <a:lstStyle/>
          <a:p>
            <a:fld id="{F8FEE3FE-0A84-425A-AD3E-CF4E0BD3C38B}" type="slidenum">
              <a:rPr lang="en-US" smtClean="0"/>
              <a:t>3</a:t>
            </a:fld>
            <a:endParaRPr lang="en-US"/>
          </a:p>
        </p:txBody>
      </p:sp>
    </p:spTree>
    <p:extLst>
      <p:ext uri="{BB962C8B-B14F-4D97-AF65-F5344CB8AC3E}">
        <p14:creationId xmlns:p14="http://schemas.microsoft.com/office/powerpoint/2010/main" val="3022156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first we have some roles to fill. First off, the Scrum Master. This person isn’t necessarily in charge like the title may imply. Really the main job of a Scrum Master is to help facilitate the events of Scrum like Sprints, Daily Scrum Meetings, Sprint Reviews, and Sprint Retrospectives for example. The Scrum Master really helps the team to fill in all the missing areas.</a:t>
            </a:r>
            <a:br>
              <a:rPr lang="en-US" dirty="0"/>
            </a:br>
            <a:r>
              <a:rPr lang="en-US" dirty="0"/>
              <a:t>The Product Owner is going to be the “business analyst” of the team. The PO will be in charge of maximizing the value of the project in all its forms to stakeholders and “upper management”. The PO will help create the Product Backlog, which is essentially the log of all system requirements from the client that need to make it into the final project. No need to fear, as these requirements can change and are not set in stone.</a:t>
            </a:r>
          </a:p>
          <a:p>
            <a:r>
              <a:rPr lang="en-US" dirty="0"/>
              <a:t>Last, we have the overall team role. This is where our developers are. The ones who really get the project in motion, as they are self-organizing and self-motivated to see the project progress. </a:t>
            </a:r>
          </a:p>
        </p:txBody>
      </p:sp>
      <p:sp>
        <p:nvSpPr>
          <p:cNvPr id="4" name="Slide Number Placeholder 3"/>
          <p:cNvSpPr>
            <a:spLocks noGrp="1"/>
          </p:cNvSpPr>
          <p:nvPr>
            <p:ph type="sldNum" sz="quarter" idx="5"/>
          </p:nvPr>
        </p:nvSpPr>
        <p:spPr/>
        <p:txBody>
          <a:bodyPr/>
          <a:lstStyle/>
          <a:p>
            <a:fld id="{F8FEE3FE-0A84-425A-AD3E-CF4E0BD3C38B}" type="slidenum">
              <a:rPr lang="en-US" smtClean="0"/>
              <a:t>4</a:t>
            </a:fld>
            <a:endParaRPr lang="en-US"/>
          </a:p>
        </p:txBody>
      </p:sp>
    </p:spTree>
    <p:extLst>
      <p:ext uri="{BB962C8B-B14F-4D97-AF65-F5344CB8AC3E}">
        <p14:creationId xmlns:p14="http://schemas.microsoft.com/office/powerpoint/2010/main" val="1361683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the general software development life cycle. This is a generic overview, but it does the job. First we have the Planning stage, where requirements from the client is gathered and where we will have some possible date estimations. Next will be the Analysis stage, which is where research will be conducted depending on the requirements and where the team will determine the what the end user will be expecting. After that in the design stage, the team will the start creating model diagrams and rough drafts of the overall interface. They will also decide what will need to be used in terms of network and databases. Next, the implementation and development stage, where developers were work to actually create the program. This will be paired with testing and by the end of it should have a product ready to present. Last, the maintenance stage, where the program will essentially live out the rest of its life unless major updates are required, but will just be minor updated pending end-user feedback.</a:t>
            </a:r>
          </a:p>
        </p:txBody>
      </p:sp>
      <p:sp>
        <p:nvSpPr>
          <p:cNvPr id="4" name="Slide Number Placeholder 3"/>
          <p:cNvSpPr>
            <a:spLocks noGrp="1"/>
          </p:cNvSpPr>
          <p:nvPr>
            <p:ph type="sldNum" sz="quarter" idx="5"/>
          </p:nvPr>
        </p:nvSpPr>
        <p:spPr/>
        <p:txBody>
          <a:bodyPr/>
          <a:lstStyle/>
          <a:p>
            <a:fld id="{F8FEE3FE-0A84-425A-AD3E-CF4E0BD3C38B}" type="slidenum">
              <a:rPr lang="en-US" smtClean="0"/>
              <a:t>5</a:t>
            </a:fld>
            <a:endParaRPr lang="en-US"/>
          </a:p>
        </p:txBody>
      </p:sp>
    </p:spTree>
    <p:extLst>
      <p:ext uri="{BB962C8B-B14F-4D97-AF65-F5344CB8AC3E}">
        <p14:creationId xmlns:p14="http://schemas.microsoft.com/office/powerpoint/2010/main" val="3261545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so what about waterfall project management? Well, the main idea of waterfall is that the planning happens before the project begins. This is where the benefit of Agile comes in. Agile will allow for important decisions to be made at sometimes last minute. This leaves a lot of uncertainty up to be solved from day to day as problems arise.</a:t>
            </a:r>
          </a:p>
        </p:txBody>
      </p:sp>
      <p:sp>
        <p:nvSpPr>
          <p:cNvPr id="4" name="Slide Number Placeholder 3"/>
          <p:cNvSpPr>
            <a:spLocks noGrp="1"/>
          </p:cNvSpPr>
          <p:nvPr>
            <p:ph type="sldNum" sz="quarter" idx="5"/>
          </p:nvPr>
        </p:nvSpPr>
        <p:spPr/>
        <p:txBody>
          <a:bodyPr/>
          <a:lstStyle/>
          <a:p>
            <a:fld id="{F8FEE3FE-0A84-425A-AD3E-CF4E0BD3C38B}" type="slidenum">
              <a:rPr lang="en-US" smtClean="0"/>
              <a:t>6</a:t>
            </a:fld>
            <a:endParaRPr lang="en-US"/>
          </a:p>
        </p:txBody>
      </p:sp>
    </p:spTree>
    <p:extLst>
      <p:ext uri="{BB962C8B-B14F-4D97-AF65-F5344CB8AC3E}">
        <p14:creationId xmlns:p14="http://schemas.microsoft.com/office/powerpoint/2010/main" val="3896314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which one do we choose? Well as you can see, here are some major points of both methodologies. The one I would like to point out under Agile is “team environments”. This is pretty important, as a team that works well together can accomplish great things. And not only this, but in Agile there is no finger pointing. If for some reason the project fails, it is everyone’s fault. Everyone is accountable for the project success.</a:t>
            </a:r>
          </a:p>
        </p:txBody>
      </p:sp>
      <p:sp>
        <p:nvSpPr>
          <p:cNvPr id="4" name="Slide Number Placeholder 3"/>
          <p:cNvSpPr>
            <a:spLocks noGrp="1"/>
          </p:cNvSpPr>
          <p:nvPr>
            <p:ph type="sldNum" sz="quarter" idx="5"/>
          </p:nvPr>
        </p:nvSpPr>
        <p:spPr/>
        <p:txBody>
          <a:bodyPr/>
          <a:lstStyle/>
          <a:p>
            <a:fld id="{F8FEE3FE-0A84-425A-AD3E-CF4E0BD3C38B}" type="slidenum">
              <a:rPr lang="en-US" smtClean="0"/>
              <a:t>7</a:t>
            </a:fld>
            <a:endParaRPr lang="en-US"/>
          </a:p>
        </p:txBody>
      </p:sp>
    </p:spTree>
    <p:extLst>
      <p:ext uri="{BB962C8B-B14F-4D97-AF65-F5344CB8AC3E}">
        <p14:creationId xmlns:p14="http://schemas.microsoft.com/office/powerpoint/2010/main" val="3535162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FEE3FE-0A84-425A-AD3E-CF4E0BD3C38B}" type="slidenum">
              <a:rPr lang="en-US" smtClean="0"/>
              <a:t>9</a:t>
            </a:fld>
            <a:endParaRPr lang="en-US"/>
          </a:p>
        </p:txBody>
      </p:sp>
    </p:spTree>
    <p:extLst>
      <p:ext uri="{BB962C8B-B14F-4D97-AF65-F5344CB8AC3E}">
        <p14:creationId xmlns:p14="http://schemas.microsoft.com/office/powerpoint/2010/main" val="1603564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7598BD-2E7C-4E37-B7E8-6DADB55BA00D}"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04252-74E3-42E2-BAE2-8BFCB1F9C5A9}" type="slidenum">
              <a:rPr lang="en-US" smtClean="0"/>
              <a:t>‹#›</a:t>
            </a:fld>
            <a:endParaRPr lang="en-US"/>
          </a:p>
        </p:txBody>
      </p:sp>
    </p:spTree>
    <p:extLst>
      <p:ext uri="{BB962C8B-B14F-4D97-AF65-F5344CB8AC3E}">
        <p14:creationId xmlns:p14="http://schemas.microsoft.com/office/powerpoint/2010/main" val="2804658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7598BD-2E7C-4E37-B7E8-6DADB55BA00D}"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604252-74E3-42E2-BAE2-8BFCB1F9C5A9}" type="slidenum">
              <a:rPr lang="en-US" smtClean="0"/>
              <a:t>‹#›</a:t>
            </a:fld>
            <a:endParaRPr lang="en-US"/>
          </a:p>
        </p:txBody>
      </p:sp>
    </p:spTree>
    <p:extLst>
      <p:ext uri="{BB962C8B-B14F-4D97-AF65-F5344CB8AC3E}">
        <p14:creationId xmlns:p14="http://schemas.microsoft.com/office/powerpoint/2010/main" val="297413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7598BD-2E7C-4E37-B7E8-6DADB55BA00D}"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604252-74E3-42E2-BAE2-8BFCB1F9C5A9}" type="slidenum">
              <a:rPr lang="en-US" smtClean="0"/>
              <a:t>‹#›</a:t>
            </a:fld>
            <a:endParaRPr lang="en-US"/>
          </a:p>
        </p:txBody>
      </p:sp>
    </p:spTree>
    <p:extLst>
      <p:ext uri="{BB962C8B-B14F-4D97-AF65-F5344CB8AC3E}">
        <p14:creationId xmlns:p14="http://schemas.microsoft.com/office/powerpoint/2010/main" val="1259161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598BD-2E7C-4E37-B7E8-6DADB55BA00D}"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04252-74E3-42E2-BAE2-8BFCB1F9C5A9}" type="slidenum">
              <a:rPr lang="en-US" smtClean="0"/>
              <a:t>‹#›</a:t>
            </a:fld>
            <a:endParaRPr lang="en-US"/>
          </a:p>
        </p:txBody>
      </p:sp>
    </p:spTree>
    <p:extLst>
      <p:ext uri="{BB962C8B-B14F-4D97-AF65-F5344CB8AC3E}">
        <p14:creationId xmlns:p14="http://schemas.microsoft.com/office/powerpoint/2010/main" val="32010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598BD-2E7C-4E37-B7E8-6DADB55BA00D}"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04252-74E3-42E2-BAE2-8BFCB1F9C5A9}" type="slidenum">
              <a:rPr lang="en-US" smtClean="0"/>
              <a:t>‹#›</a:t>
            </a:fld>
            <a:endParaRPr lang="en-US"/>
          </a:p>
        </p:txBody>
      </p:sp>
    </p:spTree>
    <p:extLst>
      <p:ext uri="{BB962C8B-B14F-4D97-AF65-F5344CB8AC3E}">
        <p14:creationId xmlns:p14="http://schemas.microsoft.com/office/powerpoint/2010/main" val="161615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57598BD-2E7C-4E37-B7E8-6DADB55BA00D}" type="datetimeFigureOut">
              <a:rPr lang="en-US" smtClean="0"/>
              <a:t>12/7/2021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F604252-74E3-42E2-BAE2-8BFCB1F9C5A9}" type="slidenum">
              <a:rPr lang="en-US" smtClean="0"/>
              <a:t>‹#›</a:t>
            </a:fld>
            <a:endParaRPr lang="en-US"/>
          </a:p>
        </p:txBody>
      </p:sp>
    </p:spTree>
    <p:extLst>
      <p:ext uri="{BB962C8B-B14F-4D97-AF65-F5344CB8AC3E}">
        <p14:creationId xmlns:p14="http://schemas.microsoft.com/office/powerpoint/2010/main" val="18090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57598BD-2E7C-4E37-B7E8-6DADB55BA00D}" type="datetimeFigureOut">
              <a:rPr lang="en-US" smtClean="0"/>
              <a:t>12/7/2021</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6F604252-74E3-42E2-BAE2-8BFCB1F9C5A9}" type="slidenum">
              <a:rPr lang="en-US" smtClean="0"/>
              <a:t>‹#›</a:t>
            </a:fld>
            <a:endParaRPr lang="en-US"/>
          </a:p>
        </p:txBody>
      </p:sp>
    </p:spTree>
    <p:extLst>
      <p:ext uri="{BB962C8B-B14F-4D97-AF65-F5344CB8AC3E}">
        <p14:creationId xmlns:p14="http://schemas.microsoft.com/office/powerpoint/2010/main" val="538400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457598BD-2E7C-4E37-B7E8-6DADB55BA00D}" type="datetimeFigureOut">
              <a:rPr lang="en-US" smtClean="0"/>
              <a:t>12/7/2021</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6F604252-74E3-42E2-BAE2-8BFCB1F9C5A9}" type="slidenum">
              <a:rPr lang="en-US" smtClean="0"/>
              <a:t>‹#›</a:t>
            </a:fld>
            <a:endParaRPr lang="en-US"/>
          </a:p>
        </p:txBody>
      </p:sp>
    </p:spTree>
    <p:extLst>
      <p:ext uri="{BB962C8B-B14F-4D97-AF65-F5344CB8AC3E}">
        <p14:creationId xmlns:p14="http://schemas.microsoft.com/office/powerpoint/2010/main" val="44716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57598BD-2E7C-4E37-B7E8-6DADB55BA00D}"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04252-74E3-42E2-BAE2-8BFCB1F9C5A9}" type="slidenum">
              <a:rPr lang="en-US" smtClean="0"/>
              <a:t>‹#›</a:t>
            </a:fld>
            <a:endParaRPr lang="en-US"/>
          </a:p>
        </p:txBody>
      </p:sp>
    </p:spTree>
    <p:extLst>
      <p:ext uri="{BB962C8B-B14F-4D97-AF65-F5344CB8AC3E}">
        <p14:creationId xmlns:p14="http://schemas.microsoft.com/office/powerpoint/2010/main" val="124986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57598BD-2E7C-4E37-B7E8-6DADB55BA00D}" type="datetimeFigureOut">
              <a:rPr lang="en-US" smtClean="0"/>
              <a:t>12/7/2021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F604252-74E3-42E2-BAE2-8BFCB1F9C5A9}" type="slidenum">
              <a:rPr lang="en-US" smtClean="0"/>
              <a:t>‹#›</a:t>
            </a:fld>
            <a:endParaRPr lang="en-US"/>
          </a:p>
        </p:txBody>
      </p:sp>
    </p:spTree>
    <p:extLst>
      <p:ext uri="{BB962C8B-B14F-4D97-AF65-F5344CB8AC3E}">
        <p14:creationId xmlns:p14="http://schemas.microsoft.com/office/powerpoint/2010/main" val="68758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57598BD-2E7C-4E37-B7E8-6DADB55BA00D}" type="datetimeFigureOut">
              <a:rPr lang="en-US" smtClean="0"/>
              <a:t>12/7/2021</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6F604252-74E3-42E2-BAE2-8BFCB1F9C5A9}" type="slidenum">
              <a:rPr lang="en-US" smtClean="0"/>
              <a:t>‹#›</a:t>
            </a:fld>
            <a:endParaRPr lang="en-US"/>
          </a:p>
        </p:txBody>
      </p:sp>
    </p:spTree>
    <p:extLst>
      <p:ext uri="{BB962C8B-B14F-4D97-AF65-F5344CB8AC3E}">
        <p14:creationId xmlns:p14="http://schemas.microsoft.com/office/powerpoint/2010/main" val="3472250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57598BD-2E7C-4E37-B7E8-6DADB55BA00D}" type="datetimeFigureOut">
              <a:rPr lang="en-US" smtClean="0"/>
              <a:t>12/7/2021</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F604252-74E3-42E2-BAE2-8BFCB1F9C5A9}" type="slidenum">
              <a:rPr lang="en-US" smtClean="0"/>
              <a:t>‹#›</a:t>
            </a:fld>
            <a:endParaRPr lang="en-US"/>
          </a:p>
        </p:txBody>
      </p:sp>
    </p:spTree>
    <p:extLst>
      <p:ext uri="{BB962C8B-B14F-4D97-AF65-F5344CB8AC3E}">
        <p14:creationId xmlns:p14="http://schemas.microsoft.com/office/powerpoint/2010/main" val="14089657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agilealliance.org/agile101/the-agile-manifest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agilealliance.org/agile101/12-principles-behind-the-agile-manifest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press.rebus.community/programmingfundamentals/chapter/systems-development-life-cycl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F549-A60E-4A56-B1AF-FDEAF6B86CBB}"/>
              </a:ext>
            </a:extLst>
          </p:cNvPr>
          <p:cNvSpPr>
            <a:spLocks noGrp="1"/>
          </p:cNvSpPr>
          <p:nvPr>
            <p:ph type="ctrTitle"/>
          </p:nvPr>
        </p:nvSpPr>
        <p:spPr/>
        <p:txBody>
          <a:bodyPr/>
          <a:lstStyle/>
          <a:p>
            <a:r>
              <a:rPr lang="en-US" dirty="0"/>
              <a:t>Why we should be “Agile”</a:t>
            </a:r>
          </a:p>
        </p:txBody>
      </p:sp>
      <p:sp>
        <p:nvSpPr>
          <p:cNvPr id="3" name="Subtitle 2">
            <a:extLst>
              <a:ext uri="{FF2B5EF4-FFF2-40B4-BE49-F238E27FC236}">
                <a16:creationId xmlns:a16="http://schemas.microsoft.com/office/drawing/2014/main" id="{8A279127-FA35-486B-8327-B617B4ACEF8E}"/>
              </a:ext>
            </a:extLst>
          </p:cNvPr>
          <p:cNvSpPr>
            <a:spLocks noGrp="1"/>
          </p:cNvSpPr>
          <p:nvPr>
            <p:ph type="subTitle" idx="1"/>
          </p:nvPr>
        </p:nvSpPr>
        <p:spPr/>
        <p:txBody>
          <a:bodyPr/>
          <a:lstStyle/>
          <a:p>
            <a:r>
              <a:rPr lang="en-US" dirty="0"/>
              <a:t>By Matthew Trembley</a:t>
            </a:r>
          </a:p>
        </p:txBody>
      </p:sp>
    </p:spTree>
    <p:extLst>
      <p:ext uri="{BB962C8B-B14F-4D97-AF65-F5344CB8AC3E}">
        <p14:creationId xmlns:p14="http://schemas.microsoft.com/office/powerpoint/2010/main" val="2449976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8391E3C-3DE9-4CE6-AE4F-802D1E074BC7}"/>
              </a:ext>
            </a:extLst>
          </p:cNvPr>
          <p:cNvSpPr>
            <a:spLocks noGrp="1"/>
          </p:cNvSpPr>
          <p:nvPr>
            <p:ph type="title"/>
          </p:nvPr>
        </p:nvSpPr>
        <p:spPr>
          <a:xfrm>
            <a:off x="1600754" y="1087374"/>
            <a:ext cx="8983489" cy="1000978"/>
          </a:xfrm>
        </p:spPr>
        <p:txBody>
          <a:bodyPr>
            <a:normAutofit/>
          </a:bodyPr>
          <a:lstStyle/>
          <a:p>
            <a:r>
              <a:rPr lang="en-US" dirty="0"/>
              <a:t>What is “Agile”?</a:t>
            </a:r>
          </a:p>
        </p:txBody>
      </p:sp>
      <p:sp>
        <p:nvSpPr>
          <p:cNvPr id="21" name="Rectangle 20">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5E44739-8EC3-45E4-9B38-5014B8C92B8F}"/>
              </a:ext>
            </a:extLst>
          </p:cNvPr>
          <p:cNvSpPr>
            <a:spLocks noGrp="1"/>
          </p:cNvSpPr>
          <p:nvPr>
            <p:ph idx="1"/>
          </p:nvPr>
        </p:nvSpPr>
        <p:spPr>
          <a:xfrm>
            <a:off x="1600753" y="2535446"/>
            <a:ext cx="8983489" cy="3554457"/>
          </a:xfrm>
        </p:spPr>
        <p:txBody>
          <a:bodyPr>
            <a:normAutofit/>
          </a:bodyPr>
          <a:lstStyle/>
          <a:p>
            <a:r>
              <a:rPr lang="en-US">
                <a:solidFill>
                  <a:schemeClr val="tx1"/>
                </a:solidFill>
              </a:rPr>
              <a:t>“</a:t>
            </a:r>
            <a:r>
              <a:rPr lang="en-US" b="0" i="0">
                <a:solidFill>
                  <a:schemeClr val="tx1"/>
                </a:solidFill>
                <a:effectLst/>
                <a:latin typeface="sofia-pro"/>
              </a:rPr>
              <a:t>Agile software development is an umbrella term for a set of frameworks and practices based on the values and principles expressed in the </a:t>
            </a:r>
            <a:r>
              <a:rPr lang="en-US" b="0" i="0" u="none" strike="noStrike">
                <a:solidFill>
                  <a:schemeClr val="tx1"/>
                </a:solidFill>
                <a:effectLst/>
                <a:latin typeface="sofia-pro"/>
                <a:hlinkClick r:id="rId3"/>
              </a:rPr>
              <a:t>Manifesto for Agile Software Development </a:t>
            </a:r>
            <a:r>
              <a:rPr lang="en-US" b="0" i="0">
                <a:solidFill>
                  <a:schemeClr val="tx1"/>
                </a:solidFill>
                <a:effectLst/>
                <a:latin typeface="sofia-pro"/>
              </a:rPr>
              <a:t>and the </a:t>
            </a:r>
            <a:r>
              <a:rPr lang="en-US" b="0" i="0" u="none" strike="noStrike">
                <a:solidFill>
                  <a:schemeClr val="tx1"/>
                </a:solidFill>
                <a:effectLst/>
                <a:latin typeface="sofia-pro"/>
                <a:hlinkClick r:id="rId4"/>
              </a:rPr>
              <a:t>12 Principles</a:t>
            </a:r>
            <a:r>
              <a:rPr lang="en-US" b="0" i="0">
                <a:solidFill>
                  <a:schemeClr val="tx1"/>
                </a:solidFill>
                <a:effectLst/>
                <a:latin typeface="sofia-pro"/>
              </a:rPr>
              <a:t> behind it” (Agile Alliance, 2021)</a:t>
            </a:r>
          </a:p>
          <a:p>
            <a:pPr lvl="1"/>
            <a:r>
              <a:rPr lang="en-US">
                <a:solidFill>
                  <a:schemeClr val="tx1"/>
                </a:solidFill>
                <a:latin typeface="sofia-pro"/>
              </a:rPr>
              <a:t>Agile is a broad term</a:t>
            </a:r>
          </a:p>
          <a:p>
            <a:r>
              <a:rPr lang="en-US">
                <a:solidFill>
                  <a:schemeClr val="tx1"/>
                </a:solidFill>
                <a:latin typeface="sofia-pro"/>
              </a:rPr>
              <a:t>Scrum-agile approach</a:t>
            </a:r>
            <a:br>
              <a:rPr lang="en-US" b="0" i="0">
                <a:solidFill>
                  <a:schemeClr val="tx1"/>
                </a:solidFill>
                <a:effectLst/>
                <a:latin typeface="sofia-pro"/>
              </a:rPr>
            </a:br>
            <a:endParaRPr lang="en-US">
              <a:solidFill>
                <a:schemeClr val="tx1"/>
              </a:solidFill>
            </a:endParaRPr>
          </a:p>
        </p:txBody>
      </p:sp>
    </p:spTree>
    <p:extLst>
      <p:ext uri="{BB962C8B-B14F-4D97-AF65-F5344CB8AC3E}">
        <p14:creationId xmlns:p14="http://schemas.microsoft.com/office/powerpoint/2010/main" val="930635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BADF713-4A32-4E2F-89BC-7BC67CDE3DE0}"/>
              </a:ext>
            </a:extLst>
          </p:cNvPr>
          <p:cNvSpPr>
            <a:spLocks noGrp="1"/>
          </p:cNvSpPr>
          <p:nvPr>
            <p:ph type="title"/>
          </p:nvPr>
        </p:nvSpPr>
        <p:spPr>
          <a:xfrm>
            <a:off x="1600754" y="1087374"/>
            <a:ext cx="8983489" cy="1000978"/>
          </a:xfrm>
        </p:spPr>
        <p:txBody>
          <a:bodyPr>
            <a:normAutofit/>
          </a:bodyPr>
          <a:lstStyle/>
          <a:p>
            <a:r>
              <a:rPr lang="en-US" dirty="0"/>
              <a:t>What is “Scrum-agile”?</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8C5BE746-2698-4C01-9239-444671A32AC0}"/>
              </a:ext>
            </a:extLst>
          </p:cNvPr>
          <p:cNvSpPr>
            <a:spLocks noGrp="1"/>
          </p:cNvSpPr>
          <p:nvPr>
            <p:ph idx="1"/>
          </p:nvPr>
        </p:nvSpPr>
        <p:spPr>
          <a:xfrm>
            <a:off x="1600753" y="2535446"/>
            <a:ext cx="8983489" cy="3554457"/>
          </a:xfrm>
        </p:spPr>
        <p:txBody>
          <a:bodyPr>
            <a:normAutofit/>
          </a:bodyPr>
          <a:lstStyle/>
          <a:p>
            <a:r>
              <a:rPr lang="en-US" dirty="0">
                <a:solidFill>
                  <a:schemeClr val="tx1"/>
                </a:solidFill>
              </a:rPr>
              <a:t>A framework within the Agile methodology. </a:t>
            </a:r>
          </a:p>
          <a:p>
            <a:r>
              <a:rPr lang="en-US" dirty="0">
                <a:solidFill>
                  <a:schemeClr val="tx1"/>
                </a:solidFill>
              </a:rPr>
              <a:t>“Scrum, is, by definition, an </a:t>
            </a:r>
            <a:r>
              <a:rPr lang="en-US" i="1" dirty="0">
                <a:solidFill>
                  <a:schemeClr val="tx1"/>
                </a:solidFill>
              </a:rPr>
              <a:t>empirical process </a:t>
            </a:r>
            <a:r>
              <a:rPr lang="en-US" dirty="0">
                <a:solidFill>
                  <a:schemeClr val="tx1"/>
                </a:solidFill>
              </a:rPr>
              <a:t>as opposed to a ‘defined and predictive process’” (Cobb, 2015).</a:t>
            </a:r>
          </a:p>
          <a:p>
            <a:pPr lvl="1"/>
            <a:r>
              <a:rPr lang="en-US" dirty="0">
                <a:solidFill>
                  <a:schemeClr val="tx1"/>
                </a:solidFill>
              </a:rPr>
              <a:t>Control the process by making changes and reviewing along the way</a:t>
            </a:r>
          </a:p>
          <a:p>
            <a:r>
              <a:rPr lang="en-US" dirty="0">
                <a:solidFill>
                  <a:schemeClr val="tx1"/>
                </a:solidFill>
              </a:rPr>
              <a:t>Now how does it work?</a:t>
            </a:r>
          </a:p>
        </p:txBody>
      </p:sp>
    </p:spTree>
    <p:extLst>
      <p:ext uri="{BB962C8B-B14F-4D97-AF65-F5344CB8AC3E}">
        <p14:creationId xmlns:p14="http://schemas.microsoft.com/office/powerpoint/2010/main" val="3087414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0D4266A-AA72-453A-9FCE-389673E13BF5}"/>
              </a:ext>
            </a:extLst>
          </p:cNvPr>
          <p:cNvSpPr>
            <a:spLocks noGrp="1"/>
          </p:cNvSpPr>
          <p:nvPr>
            <p:ph type="title"/>
          </p:nvPr>
        </p:nvSpPr>
        <p:spPr>
          <a:xfrm>
            <a:off x="1600754" y="1087374"/>
            <a:ext cx="8983489" cy="1000978"/>
          </a:xfrm>
        </p:spPr>
        <p:txBody>
          <a:bodyPr>
            <a:normAutofit/>
          </a:bodyPr>
          <a:lstStyle/>
          <a:p>
            <a:r>
              <a:rPr lang="en-US" dirty="0"/>
              <a:t>The Roles</a:t>
            </a:r>
          </a:p>
        </p:txBody>
      </p:sp>
      <p:sp>
        <p:nvSpPr>
          <p:cNvPr id="21" name="Rectangle 20">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6" name="Content Placeholder 2">
            <a:extLst>
              <a:ext uri="{FF2B5EF4-FFF2-40B4-BE49-F238E27FC236}">
                <a16:creationId xmlns:a16="http://schemas.microsoft.com/office/drawing/2014/main" id="{16516409-67C4-4644-93F5-8E58638AFFF4}"/>
              </a:ext>
            </a:extLst>
          </p:cNvPr>
          <p:cNvSpPr>
            <a:spLocks noGrp="1"/>
          </p:cNvSpPr>
          <p:nvPr>
            <p:ph idx="1"/>
          </p:nvPr>
        </p:nvSpPr>
        <p:spPr>
          <a:xfrm>
            <a:off x="1600753" y="2535446"/>
            <a:ext cx="8983489" cy="3554457"/>
          </a:xfrm>
        </p:spPr>
        <p:txBody>
          <a:bodyPr>
            <a:normAutofit/>
          </a:bodyPr>
          <a:lstStyle/>
          <a:p>
            <a:r>
              <a:rPr lang="en-US" dirty="0">
                <a:solidFill>
                  <a:schemeClr val="tx1"/>
                </a:solidFill>
              </a:rPr>
              <a:t>Scrum Master</a:t>
            </a:r>
          </a:p>
          <a:p>
            <a:pPr lvl="1"/>
            <a:r>
              <a:rPr lang="en-US" dirty="0">
                <a:solidFill>
                  <a:schemeClr val="tx1"/>
                </a:solidFill>
              </a:rPr>
              <a:t>Facilitates the “Scrum events”</a:t>
            </a:r>
          </a:p>
          <a:p>
            <a:pPr lvl="1"/>
            <a:r>
              <a:rPr lang="en-US" dirty="0">
                <a:solidFill>
                  <a:schemeClr val="tx1"/>
                </a:solidFill>
              </a:rPr>
              <a:t>Helps team as a servant-leader</a:t>
            </a:r>
          </a:p>
          <a:p>
            <a:r>
              <a:rPr lang="en-US" dirty="0">
                <a:solidFill>
                  <a:schemeClr val="tx1"/>
                </a:solidFill>
              </a:rPr>
              <a:t>Product Owner</a:t>
            </a:r>
          </a:p>
          <a:p>
            <a:pPr lvl="1"/>
            <a:r>
              <a:rPr lang="en-US" dirty="0">
                <a:solidFill>
                  <a:schemeClr val="tx1"/>
                </a:solidFill>
              </a:rPr>
              <a:t>The “business analyst”</a:t>
            </a:r>
          </a:p>
          <a:p>
            <a:pPr lvl="1"/>
            <a:r>
              <a:rPr lang="en-US" dirty="0">
                <a:solidFill>
                  <a:schemeClr val="tx1"/>
                </a:solidFill>
              </a:rPr>
              <a:t>Maximizes value of project to stakeholders</a:t>
            </a:r>
          </a:p>
          <a:p>
            <a:pPr lvl="1"/>
            <a:r>
              <a:rPr lang="en-US" dirty="0">
                <a:solidFill>
                  <a:schemeClr val="tx1"/>
                </a:solidFill>
              </a:rPr>
              <a:t>Product Backlog</a:t>
            </a:r>
          </a:p>
          <a:p>
            <a:r>
              <a:rPr lang="en-US" dirty="0">
                <a:solidFill>
                  <a:schemeClr val="tx1"/>
                </a:solidFill>
              </a:rPr>
              <a:t>Team Role</a:t>
            </a:r>
          </a:p>
          <a:p>
            <a:pPr lvl="1"/>
            <a:r>
              <a:rPr lang="en-US" dirty="0">
                <a:solidFill>
                  <a:schemeClr val="tx1"/>
                </a:solidFill>
              </a:rPr>
              <a:t>Developer – as the title says: they develop!</a:t>
            </a:r>
          </a:p>
        </p:txBody>
      </p:sp>
    </p:spTree>
    <p:extLst>
      <p:ext uri="{BB962C8B-B14F-4D97-AF65-F5344CB8AC3E}">
        <p14:creationId xmlns:p14="http://schemas.microsoft.com/office/powerpoint/2010/main" val="305758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35CBD63-8F8F-47DC-9CE7-159E6161D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A0E3486-FD49-4921-B4F4-E5BB5C88A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3"/>
            <a:ext cx="3577575"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3E2F766-5655-452B-B55E-1FA47A78D04C}"/>
              </a:ext>
            </a:extLst>
          </p:cNvPr>
          <p:cNvSpPr>
            <a:spLocks noGrp="1"/>
          </p:cNvSpPr>
          <p:nvPr>
            <p:ph type="title"/>
          </p:nvPr>
        </p:nvSpPr>
        <p:spPr>
          <a:xfrm>
            <a:off x="252919" y="1123837"/>
            <a:ext cx="2947482" cy="1038177"/>
          </a:xfrm>
        </p:spPr>
        <p:txBody>
          <a:bodyPr anchor="b">
            <a:normAutofit/>
          </a:bodyPr>
          <a:lstStyle/>
          <a:p>
            <a:r>
              <a:rPr lang="en-US" sz="2200"/>
              <a:t>The Software Development Life Cycle(SDLC)</a:t>
            </a:r>
          </a:p>
        </p:txBody>
      </p:sp>
      <p:sp>
        <p:nvSpPr>
          <p:cNvPr id="3" name="Content Placeholder 2">
            <a:extLst>
              <a:ext uri="{FF2B5EF4-FFF2-40B4-BE49-F238E27FC236}">
                <a16:creationId xmlns:a16="http://schemas.microsoft.com/office/drawing/2014/main" id="{594E4D52-74C9-4620-A440-E315B9D9D416}"/>
              </a:ext>
            </a:extLst>
          </p:cNvPr>
          <p:cNvSpPr>
            <a:spLocks noGrp="1"/>
          </p:cNvSpPr>
          <p:nvPr>
            <p:ph idx="1"/>
          </p:nvPr>
        </p:nvSpPr>
        <p:spPr>
          <a:xfrm>
            <a:off x="252920" y="2162014"/>
            <a:ext cx="2947482" cy="3744264"/>
          </a:xfrm>
        </p:spPr>
        <p:txBody>
          <a:bodyPr anchor="t">
            <a:normAutofit fontScale="85000" lnSpcReduction="20000"/>
          </a:bodyPr>
          <a:lstStyle/>
          <a:p>
            <a:pPr>
              <a:buClr>
                <a:schemeClr val="tx1"/>
              </a:buClr>
              <a:buFont typeface="Wingdings" panose="05000000000000000000" pitchFamily="2" charset="2"/>
              <a:buChar char="§"/>
            </a:pPr>
            <a:r>
              <a:rPr lang="en-US" sz="1600" dirty="0">
                <a:solidFill>
                  <a:srgbClr val="FFFFFF"/>
                </a:solidFill>
              </a:rPr>
              <a:t>Planning</a:t>
            </a:r>
          </a:p>
          <a:p>
            <a:pPr lvl="1">
              <a:buClr>
                <a:schemeClr val="tx1"/>
              </a:buClr>
              <a:buFont typeface="Wingdings" panose="05000000000000000000" pitchFamily="2" charset="2"/>
              <a:buChar char="§"/>
            </a:pPr>
            <a:r>
              <a:rPr lang="en-US" sz="1400" dirty="0">
                <a:solidFill>
                  <a:srgbClr val="FFFFFF"/>
                </a:solidFill>
              </a:rPr>
              <a:t>Requirements and overall scope</a:t>
            </a:r>
          </a:p>
          <a:p>
            <a:pPr>
              <a:buClr>
                <a:schemeClr val="tx1"/>
              </a:buClr>
              <a:buFont typeface="Wingdings" panose="05000000000000000000" pitchFamily="2" charset="2"/>
              <a:buChar char="§"/>
            </a:pPr>
            <a:r>
              <a:rPr lang="en-US" sz="1600" dirty="0">
                <a:solidFill>
                  <a:srgbClr val="FFFFFF"/>
                </a:solidFill>
              </a:rPr>
              <a:t>Analysis</a:t>
            </a:r>
          </a:p>
          <a:p>
            <a:pPr lvl="1">
              <a:buClr>
                <a:schemeClr val="tx1"/>
              </a:buClr>
              <a:buFont typeface="Wingdings" panose="05000000000000000000" pitchFamily="2" charset="2"/>
              <a:buChar char="§"/>
            </a:pPr>
            <a:r>
              <a:rPr lang="en-US" sz="1400" dirty="0">
                <a:solidFill>
                  <a:srgbClr val="FFFFFF"/>
                </a:solidFill>
              </a:rPr>
              <a:t>Research and determine end-user needs</a:t>
            </a:r>
          </a:p>
          <a:p>
            <a:pPr>
              <a:buClr>
                <a:schemeClr val="tx1"/>
              </a:buClr>
              <a:buFont typeface="Wingdings" panose="05000000000000000000" pitchFamily="2" charset="2"/>
              <a:buChar char="§"/>
            </a:pPr>
            <a:r>
              <a:rPr lang="en-US" sz="1600" dirty="0">
                <a:solidFill>
                  <a:srgbClr val="FFFFFF"/>
                </a:solidFill>
              </a:rPr>
              <a:t>Design</a:t>
            </a:r>
          </a:p>
          <a:p>
            <a:pPr lvl="1">
              <a:buClr>
                <a:schemeClr val="tx1"/>
              </a:buClr>
              <a:buFont typeface="Wingdings" panose="05000000000000000000" pitchFamily="2" charset="2"/>
              <a:buChar char="§"/>
            </a:pPr>
            <a:r>
              <a:rPr lang="en-US" sz="1400" dirty="0">
                <a:solidFill>
                  <a:srgbClr val="FFFFFF"/>
                </a:solidFill>
              </a:rPr>
              <a:t>Where Developers  will outline the system, network, and databases</a:t>
            </a:r>
          </a:p>
          <a:p>
            <a:pPr>
              <a:buClr>
                <a:schemeClr val="tx1"/>
              </a:buClr>
              <a:buFont typeface="Wingdings" panose="05000000000000000000" pitchFamily="2" charset="2"/>
              <a:buChar char="§"/>
            </a:pPr>
            <a:r>
              <a:rPr lang="en-US" sz="1600" dirty="0">
                <a:solidFill>
                  <a:srgbClr val="FFFFFF"/>
                </a:solidFill>
              </a:rPr>
              <a:t>Implementation/Development</a:t>
            </a:r>
          </a:p>
          <a:p>
            <a:pPr lvl="1">
              <a:buClr>
                <a:schemeClr val="tx1"/>
              </a:buClr>
              <a:buFont typeface="Wingdings" panose="05000000000000000000" pitchFamily="2" charset="2"/>
              <a:buChar char="§"/>
            </a:pPr>
            <a:r>
              <a:rPr lang="en-US" sz="1400" dirty="0">
                <a:solidFill>
                  <a:srgbClr val="FFFFFF"/>
                </a:solidFill>
              </a:rPr>
              <a:t>From chart to code, Developers will create the program</a:t>
            </a:r>
          </a:p>
          <a:p>
            <a:pPr lvl="1">
              <a:buClr>
                <a:schemeClr val="tx1"/>
              </a:buClr>
              <a:buFont typeface="Wingdings" panose="05000000000000000000" pitchFamily="2" charset="2"/>
              <a:buChar char="§"/>
            </a:pPr>
            <a:r>
              <a:rPr lang="en-US" sz="1400" dirty="0">
                <a:solidFill>
                  <a:srgbClr val="FFFFFF"/>
                </a:solidFill>
              </a:rPr>
              <a:t>Testing will occur in this stage</a:t>
            </a:r>
          </a:p>
          <a:p>
            <a:pPr lvl="1">
              <a:buClr>
                <a:schemeClr val="tx1"/>
              </a:buClr>
              <a:buFont typeface="Wingdings" panose="05000000000000000000" pitchFamily="2" charset="2"/>
              <a:buChar char="§"/>
            </a:pPr>
            <a:r>
              <a:rPr lang="en-US" sz="1400" dirty="0">
                <a:solidFill>
                  <a:srgbClr val="FFFFFF"/>
                </a:solidFill>
              </a:rPr>
              <a:t>“theoretically ready for market” (Preston, 2021)</a:t>
            </a:r>
          </a:p>
          <a:p>
            <a:pPr>
              <a:buClr>
                <a:schemeClr val="tx1"/>
              </a:buClr>
              <a:buFont typeface="Wingdings" panose="05000000000000000000" pitchFamily="2" charset="2"/>
              <a:buChar char="§"/>
            </a:pPr>
            <a:r>
              <a:rPr lang="en-US" sz="1600" dirty="0">
                <a:solidFill>
                  <a:srgbClr val="FFFFFF"/>
                </a:solidFill>
              </a:rPr>
              <a:t>Maintenance</a:t>
            </a:r>
          </a:p>
          <a:p>
            <a:pPr lvl="1">
              <a:buClr>
                <a:schemeClr val="tx1"/>
              </a:buClr>
              <a:buFont typeface="Wingdings" panose="05000000000000000000" pitchFamily="2" charset="2"/>
              <a:buChar char="§"/>
            </a:pPr>
            <a:r>
              <a:rPr lang="en-US" sz="1400" dirty="0">
                <a:solidFill>
                  <a:srgbClr val="FFFFFF"/>
                </a:solidFill>
              </a:rPr>
              <a:t>Where program will be maintained with end-user requests.</a:t>
            </a:r>
          </a:p>
        </p:txBody>
      </p:sp>
      <p:pic>
        <p:nvPicPr>
          <p:cNvPr id="5" name="Picture 4" descr="Diagram&#10;&#10;Description automatically generated">
            <a:extLst>
              <a:ext uri="{FF2B5EF4-FFF2-40B4-BE49-F238E27FC236}">
                <a16:creationId xmlns:a16="http://schemas.microsoft.com/office/drawing/2014/main" id="{EEF5A5B2-1612-4526-BA10-3855DF271FB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242452" y="748145"/>
            <a:ext cx="7126328" cy="5344746"/>
          </a:xfrm>
          <a:prstGeom prst="rect">
            <a:avLst/>
          </a:prstGeom>
        </p:spPr>
      </p:pic>
      <p:sp>
        <p:nvSpPr>
          <p:cNvPr id="30" name="Rectangle 29">
            <a:extLst>
              <a:ext uri="{FF2B5EF4-FFF2-40B4-BE49-F238E27FC236}">
                <a16:creationId xmlns:a16="http://schemas.microsoft.com/office/drawing/2014/main" id="{83B4A72C-2924-4CE2-8674-7E02E182E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0A3D510A-0C21-4AAD-B65A-6F63DA583177}"/>
              </a:ext>
            </a:extLst>
          </p:cNvPr>
          <p:cNvSpPr txBox="1"/>
          <p:nvPr/>
        </p:nvSpPr>
        <p:spPr>
          <a:xfrm>
            <a:off x="9000824" y="5892836"/>
            <a:ext cx="236795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press.rebus.community/programmingfundamentals/chapter/systems-development-life-cycl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27609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A8E0-916F-42AC-B2D1-072936CC973B}"/>
              </a:ext>
            </a:extLst>
          </p:cNvPr>
          <p:cNvSpPr>
            <a:spLocks noGrp="1"/>
          </p:cNvSpPr>
          <p:nvPr>
            <p:ph type="title"/>
          </p:nvPr>
        </p:nvSpPr>
        <p:spPr/>
        <p:txBody>
          <a:bodyPr/>
          <a:lstStyle/>
          <a:p>
            <a:r>
              <a:rPr lang="en-US" dirty="0"/>
              <a:t>What about waterfall?</a:t>
            </a:r>
          </a:p>
        </p:txBody>
      </p:sp>
      <p:sp>
        <p:nvSpPr>
          <p:cNvPr id="3" name="Content Placeholder 2">
            <a:extLst>
              <a:ext uri="{FF2B5EF4-FFF2-40B4-BE49-F238E27FC236}">
                <a16:creationId xmlns:a16="http://schemas.microsoft.com/office/drawing/2014/main" id="{8B9CD7BF-8463-4749-96CA-33598660F314}"/>
              </a:ext>
            </a:extLst>
          </p:cNvPr>
          <p:cNvSpPr>
            <a:spLocks noGrp="1"/>
          </p:cNvSpPr>
          <p:nvPr>
            <p:ph idx="1"/>
          </p:nvPr>
        </p:nvSpPr>
        <p:spPr/>
        <p:txBody>
          <a:bodyPr>
            <a:normAutofit lnSpcReduction="10000"/>
          </a:bodyPr>
          <a:lstStyle/>
          <a:p>
            <a:r>
              <a:rPr lang="en-US" dirty="0"/>
              <a:t> “A plan-driven or waterfall project attempts to reduce the level of uncertainty associated with the project to a very low level</a:t>
            </a:r>
            <a:r>
              <a:rPr lang="en-US" b="1" dirty="0"/>
              <a:t> before the project starts</a:t>
            </a:r>
            <a:r>
              <a:rPr lang="en-US" dirty="0"/>
              <a:t>” (Cobb, 2015).</a:t>
            </a:r>
          </a:p>
          <a:p>
            <a:pPr lvl="1"/>
            <a:r>
              <a:rPr lang="en-US" dirty="0"/>
              <a:t>Because planning is done at the beginning, change in requirements is not handled very well after project starts</a:t>
            </a:r>
          </a:p>
          <a:p>
            <a:pPr lvl="1"/>
            <a:r>
              <a:rPr lang="en-US" dirty="0"/>
              <a:t>Some projects have enormous amount of uncertainty, which Agile allows and compensates for.</a:t>
            </a:r>
          </a:p>
          <a:p>
            <a:r>
              <a:rPr lang="en-US" dirty="0"/>
              <a:t>“…agile project management approaches typically defers planning decisions to ‘the last responsible moment’ ”(Cobb, 2015).</a:t>
            </a:r>
          </a:p>
          <a:p>
            <a:pPr lvl="1"/>
            <a:r>
              <a:rPr lang="en-US" dirty="0"/>
              <a:t>The compensation for uncertainty</a:t>
            </a:r>
          </a:p>
          <a:p>
            <a:pPr lvl="1"/>
            <a:r>
              <a:rPr lang="en-US" dirty="0"/>
              <a:t>Allows for some big decisions to be made throughout the whole SDLC as obstacles arise.</a:t>
            </a:r>
          </a:p>
          <a:p>
            <a:pPr marL="502920" lvl="1" indent="0">
              <a:buNone/>
            </a:pPr>
            <a:endParaRPr lang="en-US" dirty="0"/>
          </a:p>
          <a:p>
            <a:r>
              <a:rPr lang="en-US" dirty="0"/>
              <a:t>“Clients valuable feedback cannot be included with ongoing development phase” (guru99, 2019).</a:t>
            </a:r>
          </a:p>
          <a:p>
            <a:pPr lvl="1"/>
            <a:r>
              <a:rPr lang="en-US" dirty="0"/>
              <a:t>Waterfall does not allow for client feedback while product is in development because planning has already been done</a:t>
            </a:r>
          </a:p>
          <a:p>
            <a:pPr lvl="1"/>
            <a:r>
              <a:rPr lang="en-US" dirty="0"/>
              <a:t>Agile welcomes feedback</a:t>
            </a:r>
          </a:p>
        </p:txBody>
      </p:sp>
    </p:spTree>
    <p:extLst>
      <p:ext uri="{BB962C8B-B14F-4D97-AF65-F5344CB8AC3E}">
        <p14:creationId xmlns:p14="http://schemas.microsoft.com/office/powerpoint/2010/main" val="252073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051E-1253-4441-B770-B0D6597DAC44}"/>
              </a:ext>
            </a:extLst>
          </p:cNvPr>
          <p:cNvSpPr>
            <a:spLocks noGrp="1"/>
          </p:cNvSpPr>
          <p:nvPr>
            <p:ph type="title"/>
          </p:nvPr>
        </p:nvSpPr>
        <p:spPr/>
        <p:txBody>
          <a:bodyPr/>
          <a:lstStyle/>
          <a:p>
            <a:r>
              <a:rPr lang="en-US" dirty="0"/>
              <a:t>Now what to choose?</a:t>
            </a:r>
          </a:p>
        </p:txBody>
      </p:sp>
      <p:graphicFrame>
        <p:nvGraphicFramePr>
          <p:cNvPr id="5" name="Content Placeholder 2">
            <a:extLst>
              <a:ext uri="{FF2B5EF4-FFF2-40B4-BE49-F238E27FC236}">
                <a16:creationId xmlns:a16="http://schemas.microsoft.com/office/drawing/2014/main" id="{618BA326-57EC-49C4-A6DE-A9A2D86E93EC}"/>
              </a:ext>
            </a:extLst>
          </p:cNvPr>
          <p:cNvGraphicFramePr>
            <a:graphicFrameLocks noGrp="1"/>
          </p:cNvGraphicFramePr>
          <p:nvPr>
            <p:ph idx="1"/>
            <p:extLst>
              <p:ext uri="{D42A27DB-BD31-4B8C-83A1-F6EECF244321}">
                <p14:modId xmlns:p14="http://schemas.microsoft.com/office/powerpoint/2010/main" val="1930639967"/>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7879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F5DACBD-49F3-414A-BD2C-FC264D762157}"/>
              </a:ext>
            </a:extLst>
          </p:cNvPr>
          <p:cNvSpPr>
            <a:spLocks noGrp="1"/>
          </p:cNvSpPr>
          <p:nvPr>
            <p:ph type="title"/>
          </p:nvPr>
        </p:nvSpPr>
        <p:spPr>
          <a:xfrm>
            <a:off x="1600754" y="1087374"/>
            <a:ext cx="8983489" cy="1000978"/>
          </a:xfrm>
        </p:spPr>
        <p:txBody>
          <a:bodyPr>
            <a:normAutofit/>
          </a:bodyPr>
          <a:lstStyle/>
          <a:p>
            <a:r>
              <a:rPr lang="en-US" dirty="0"/>
              <a:t>In my experience:</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0F2BDECA-5F6D-49A4-8960-2251B7E1B8F4}"/>
              </a:ext>
            </a:extLst>
          </p:cNvPr>
          <p:cNvSpPr>
            <a:spLocks noGrp="1"/>
          </p:cNvSpPr>
          <p:nvPr>
            <p:ph idx="1"/>
          </p:nvPr>
        </p:nvSpPr>
        <p:spPr>
          <a:xfrm>
            <a:off x="1600753" y="2535446"/>
            <a:ext cx="8983489" cy="3554457"/>
          </a:xfrm>
        </p:spPr>
        <p:txBody>
          <a:bodyPr>
            <a:normAutofit/>
          </a:bodyPr>
          <a:lstStyle/>
          <a:p>
            <a:r>
              <a:rPr lang="en-US">
                <a:solidFill>
                  <a:schemeClr val="tx1"/>
                </a:solidFill>
              </a:rPr>
              <a:t>Agile allowed for the client, SNHU Travel, to change requirements</a:t>
            </a:r>
          </a:p>
          <a:p>
            <a:pPr lvl="1"/>
            <a:r>
              <a:rPr lang="en-US">
                <a:solidFill>
                  <a:schemeClr val="tx1"/>
                </a:solidFill>
              </a:rPr>
              <a:t>Team was able to quickly accommodate</a:t>
            </a:r>
          </a:p>
          <a:p>
            <a:r>
              <a:rPr lang="en-US">
                <a:solidFill>
                  <a:schemeClr val="tx1"/>
                </a:solidFill>
              </a:rPr>
              <a:t>Agile uses “User Stories” to help create iterative development</a:t>
            </a:r>
          </a:p>
          <a:p>
            <a:pPr lvl="1"/>
            <a:r>
              <a:rPr lang="en-US">
                <a:solidFill>
                  <a:schemeClr val="tx1"/>
                </a:solidFill>
              </a:rPr>
              <a:t>Finished in time-boxed Sprints</a:t>
            </a:r>
          </a:p>
          <a:p>
            <a:pPr lvl="1"/>
            <a:r>
              <a:rPr lang="en-US">
                <a:solidFill>
                  <a:schemeClr val="tx1"/>
                </a:solidFill>
              </a:rPr>
              <a:t>Allows to prioritize features that will be installed first</a:t>
            </a:r>
          </a:p>
          <a:p>
            <a:r>
              <a:rPr lang="en-US">
                <a:solidFill>
                  <a:schemeClr val="tx1"/>
                </a:solidFill>
              </a:rPr>
              <a:t>Agile allows for team to communicate daily</a:t>
            </a:r>
          </a:p>
          <a:p>
            <a:pPr lvl="1"/>
            <a:r>
              <a:rPr lang="en-US">
                <a:solidFill>
                  <a:schemeClr val="tx1"/>
                </a:solidFill>
              </a:rPr>
              <a:t>“Daily Scrum”, where the team will individually let everyone know where they are in terms of progress and/or impediments</a:t>
            </a:r>
          </a:p>
        </p:txBody>
      </p:sp>
    </p:spTree>
    <p:extLst>
      <p:ext uri="{BB962C8B-B14F-4D97-AF65-F5344CB8AC3E}">
        <p14:creationId xmlns:p14="http://schemas.microsoft.com/office/powerpoint/2010/main" val="99621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761769D-CD19-4402-ABD1-86AEBE98E43B}"/>
              </a:ext>
            </a:extLst>
          </p:cNvPr>
          <p:cNvSpPr>
            <a:spLocks noGrp="1"/>
          </p:cNvSpPr>
          <p:nvPr>
            <p:ph type="title"/>
          </p:nvPr>
        </p:nvSpPr>
        <p:spPr>
          <a:xfrm>
            <a:off x="1600754" y="1087374"/>
            <a:ext cx="8983489" cy="1000978"/>
          </a:xfrm>
        </p:spPr>
        <p:txBody>
          <a:bodyPr>
            <a:normAutofit/>
          </a:bodyPr>
          <a:lstStyle/>
          <a:p>
            <a:r>
              <a:rPr lang="en-US" dirty="0"/>
              <a:t>References</a:t>
            </a: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894BC7B5-536B-4B97-B049-FD1A931CDBF7}"/>
              </a:ext>
            </a:extLst>
          </p:cNvPr>
          <p:cNvSpPr>
            <a:spLocks noGrp="1"/>
          </p:cNvSpPr>
          <p:nvPr>
            <p:ph idx="1"/>
          </p:nvPr>
        </p:nvSpPr>
        <p:spPr>
          <a:xfrm>
            <a:off x="1600753" y="2535446"/>
            <a:ext cx="8983489" cy="3554457"/>
          </a:xfrm>
        </p:spPr>
        <p:txBody>
          <a:bodyPr>
            <a:normAutofit/>
          </a:bodyPr>
          <a:lstStyle/>
          <a:p>
            <a:pPr rtl="0" fontAlgn="base"/>
            <a:r>
              <a:rPr lang="en-US" b="0" i="0" dirty="0">
                <a:solidFill>
                  <a:schemeClr val="tx1"/>
                </a:solidFill>
                <a:effectLst/>
                <a:latin typeface="Helvetica" panose="020B0604020202020204" pitchFamily="34" charset="0"/>
              </a:rPr>
              <a:t>Agile Alliance. (2021, December 2). What is Agile Software Development? Retrieved December 7, 2021, from https://www.agilealliance.org/agile101/</a:t>
            </a:r>
          </a:p>
          <a:p>
            <a:pPr rtl="0" fontAlgn="base"/>
            <a:r>
              <a:rPr lang="en-US" b="0" i="0" dirty="0">
                <a:solidFill>
                  <a:schemeClr val="tx1"/>
                </a:solidFill>
                <a:effectLst/>
                <a:latin typeface="Helvetica" panose="020B0604020202020204" pitchFamily="34" charset="0"/>
              </a:rPr>
              <a:t>Charles G. Cobb. (2015). </a:t>
            </a:r>
            <a:r>
              <a:rPr lang="en-US" b="0" i="1" dirty="0">
                <a:solidFill>
                  <a:schemeClr val="tx1"/>
                </a:solidFill>
                <a:effectLst/>
                <a:latin typeface="Helvetica" panose="020B0604020202020204" pitchFamily="34" charset="0"/>
              </a:rPr>
              <a:t>The Project Manager’s Guide to Mastering Agile : Principles and Practices for an Adaptive Approach</a:t>
            </a:r>
            <a:r>
              <a:rPr lang="en-US" b="0" i="0" dirty="0">
                <a:solidFill>
                  <a:schemeClr val="tx1"/>
                </a:solidFill>
                <a:effectLst/>
                <a:latin typeface="Helvetica" panose="020B0604020202020204" pitchFamily="34" charset="0"/>
              </a:rPr>
              <a:t>. Wiley.</a:t>
            </a:r>
          </a:p>
          <a:p>
            <a:pPr rtl="0" fontAlgn="base"/>
            <a:r>
              <a:rPr lang="en-US" b="0" i="0" dirty="0">
                <a:solidFill>
                  <a:schemeClr val="tx1"/>
                </a:solidFill>
                <a:effectLst/>
                <a:latin typeface="Helvetica" panose="020B0604020202020204" pitchFamily="34" charset="0"/>
              </a:rPr>
              <a:t>guru99. (2019, April 4). What is Waterfall Model in SDLC? Advantages &amp; Disadvantages. Guru99.com. https://www.guru99.com/what-is-sdlc-or-waterfall-model.html</a:t>
            </a:r>
          </a:p>
          <a:p>
            <a:pPr rtl="0" fontAlgn="base"/>
            <a:r>
              <a:rPr lang="en-US" b="0" i="0" dirty="0">
                <a:solidFill>
                  <a:schemeClr val="tx1"/>
                </a:solidFill>
                <a:effectLst/>
                <a:latin typeface="Helvetica" panose="020B0604020202020204" pitchFamily="34" charset="0"/>
              </a:rPr>
              <a:t>Preston, M. (2021, January 21). 7 Phases of the System Development Life Cycle Guide. Www.clouddefense.ai. https://www.clouddefense.ai/blog/system-development-life-cycle</a:t>
            </a:r>
          </a:p>
          <a:p>
            <a:endParaRPr lang="en-US" dirty="0">
              <a:solidFill>
                <a:schemeClr val="tx1"/>
              </a:solidFill>
            </a:endParaRPr>
          </a:p>
        </p:txBody>
      </p:sp>
    </p:spTree>
    <p:extLst>
      <p:ext uri="{BB962C8B-B14F-4D97-AF65-F5344CB8AC3E}">
        <p14:creationId xmlns:p14="http://schemas.microsoft.com/office/powerpoint/2010/main" val="69830049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131</TotalTime>
  <Words>1416</Words>
  <Application>Microsoft Office PowerPoint</Application>
  <PresentationFormat>Widescreen</PresentationFormat>
  <Paragraphs>87</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Corbel</vt:lpstr>
      <vt:lpstr>Helvetica</vt:lpstr>
      <vt:lpstr>sofia-pro</vt:lpstr>
      <vt:lpstr>Wingdings</vt:lpstr>
      <vt:lpstr>Wingdings 2</vt:lpstr>
      <vt:lpstr>Frame</vt:lpstr>
      <vt:lpstr>Why we should be “Agile”</vt:lpstr>
      <vt:lpstr>What is “Agile”?</vt:lpstr>
      <vt:lpstr>What is “Scrum-agile”?</vt:lpstr>
      <vt:lpstr>The Roles</vt:lpstr>
      <vt:lpstr>The Software Development Life Cycle(SDLC)</vt:lpstr>
      <vt:lpstr>What about waterfall?</vt:lpstr>
      <vt:lpstr>Now what to choose?</vt:lpstr>
      <vt:lpstr>In my experience: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Trembley, Matthew</dc:creator>
  <cp:lastModifiedBy>Trembley, Matthew</cp:lastModifiedBy>
  <cp:revision>6</cp:revision>
  <dcterms:created xsi:type="dcterms:W3CDTF">2021-12-06T23:41:43Z</dcterms:created>
  <dcterms:modified xsi:type="dcterms:W3CDTF">2021-12-08T01:18:40Z</dcterms:modified>
</cp:coreProperties>
</file>