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11.wmf" ContentType="image/x-wmf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D64EF02-BB1E-4857-AA70-164F22A1722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cad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2320" cy="65808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960" cy="63432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38080" y="0"/>
            <a:ext cx="8076600" cy="4881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0" y="4114800"/>
            <a:ext cx="3276000" cy="4881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4510080" y="1193760"/>
            <a:ext cx="4650480" cy="5707800"/>
          </a:xfrm>
          <a:prstGeom prst="rect">
            <a:avLst/>
          </a:prstGeom>
          <a:gradFill>
            <a:gsLst>
              <a:gs pos="0">
                <a:srgbClr val="bd922a"/>
              </a:gs>
              <a:gs pos="100000">
                <a:srgbClr val="fbe4ae"/>
              </a:gs>
            </a:gsLst>
            <a:lin ang="18900000"/>
          </a:gradFill>
          <a:ln w="12600">
            <a:noFill/>
          </a:ln>
        </p:spPr>
      </p:sp>
      <p:pic>
        <p:nvPicPr>
          <p:cNvPr id="5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560" y="123840"/>
            <a:ext cx="5581080" cy="91368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07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261040"/>
            <a:ext cx="9316440" cy="1643760"/>
          </a:xfrm>
          <a:prstGeom prst="rect">
            <a:avLst/>
          </a:prstGeom>
          <a:ln w="936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cad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2320" cy="658080"/>
          </a:xfrm>
          <a:prstGeom prst="rect">
            <a:avLst/>
          </a:prstGeom>
          <a:ln w="9360">
            <a:noFill/>
          </a:ln>
        </p:spPr>
      </p:pic>
      <p:pic>
        <p:nvPicPr>
          <p:cNvPr id="4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960" cy="634320"/>
          </a:xfrm>
          <a:prstGeom prst="rect">
            <a:avLst/>
          </a:prstGeom>
          <a:ln w="936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28600" y="2133720"/>
            <a:ext cx="8686080" cy="304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4800">
                <a:solidFill>
                  <a:srgbClr val="ffffff"/>
                </a:solidFill>
                <a:latin typeface="Calibri"/>
              </a:rPr>
              <a:t>COP 3223</a:t>
            </a:r>
            <a:endParaRPr/>
          </a:p>
          <a:p>
            <a:r>
              <a:rPr lang="en-US" sz="4800">
                <a:solidFill>
                  <a:srgbClr val="ffffff"/>
                </a:solidFill>
                <a:latin typeface="Calibri"/>
              </a:rPr>
              <a:t>Slide Set #1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4800">
                <a:solidFill>
                  <a:srgbClr val="ffffff"/>
                </a:solidFill>
                <a:latin typeface="Calibri"/>
              </a:rPr>
              <a:t>Introduction to the C Programming Language</a:t>
            </a:r>
            <a:endParaRPr/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609480"/>
            <a:ext cx="1929600" cy="13168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Instructions (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continued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0s and 1s are electrical voltage values at the output of a transistor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transistors either put out zero voltage (a 0), or a saturated maximum voltage (interpreted as a 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This value can be easily and very rapidly switched on (1) and off (0) by the hardware as the instructions might require,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thereby executing large programs very quickly.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But hardware is beyond the scope of this course.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Computer Languages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28600" y="1523880"/>
            <a:ext cx="86860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OK, then how do we communicate with computers?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Humans think in terms of words, pictures, sounds, concepts, etc., not in machine language (1’s &amp; 0’s)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This makes it hard for humans and computers to communicate.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Imagine writing computer programs in terms of instructions as 0s and 1s!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This was actually done in the early days of computing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Enter the high level programming languages (e.g.,  C)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These are the (vaguely) English-like “</a:t>
            </a:r>
            <a:r>
              <a:rPr i="1" lang="en-US" sz="2800">
                <a:solidFill>
                  <a:srgbClr val="ffffff"/>
                </a:solidFill>
                <a:latin typeface="Calibri"/>
              </a:rPr>
              <a:t>statements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” that are  (relatively) easy to “write” by a programmer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“</a:t>
            </a:r>
            <a:r>
              <a:rPr i="1" lang="en-US" sz="2800">
                <a:solidFill>
                  <a:srgbClr val="ffffff"/>
                </a:solidFill>
                <a:latin typeface="Calibri"/>
              </a:rPr>
              <a:t>Compilers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” then  translate these statements into machine language instructions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Computer Languages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Think of it as when having to speak to a French person who speaks only French.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To communicate with her, we have to speak to her in French;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otherwise, she will have no idea what you are saying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And the desired results will not be achieved.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Instructions written in a high-level language such as C are called 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statements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and the program in this form is called 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source code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Modern Computer Programming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Computer programming, therefore, an be defined as the process of putting together a (possibly long) sequence of statements that, when compiled, linked and executed, will cause the computer to act as desired and produce the desired result.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Modern computing is very complex, and includes graphic programming, internet programming and writing programs that control devices in real 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But at their most fundamental level, these are all simply a sequence of instructions to a processor, just as you will learn to do in this class in C.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Some History about C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76520"/>
            <a:ext cx="8000280" cy="46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Developed by Dennis Ritchie at ATT Bell Labs around 1972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Dr. Ritchie died a few years ago.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Specifically built to work with the Unix “operating system” (an overarching computer program that handles basic functionality for the computer)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Derived from another language called “B”, which was (probably) derived from “A”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Has several low level features not found on other high level languages, such as pointers and direct bit manipulation.  We’ll see this later.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Stored-Program Digital Computer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04920" y="1447920"/>
            <a:ext cx="8533800" cy="50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oldest computers (1940s) were very large, special-purpose, hard-wired computers that could only perform the actions that they were designed to 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Any deviations would require extensive re-wiring.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 major improvement came in the “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stored program computer”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. Now computers could be made general purpose, and could run any program as long as it used the instructions defined for its processor, without any changes to its wiring.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program could be stored in its memory just as it were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This allowed hardware components to become smaller, as wiring did not have to be manipulated any longer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Stored-Program Digital Computer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76520"/>
            <a:ext cx="8381160" cy="44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Modern computer are, of course, programmable.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instructions (the stored program) and the data are now stored in the same memory elements (Random Access Memory)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We’ll hopefully have time later in the semester to discuss memory organization – very important!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3811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Components of the Modern Computer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85800" y="1523880"/>
            <a:ext cx="77716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Central Processing Unit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(CPU)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This is what actually executes the instructions (i.e., runs the program)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Modern computers have more than one of these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Main Memory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(RAM)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Running programs and their data are stored in main memory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Main memory is “volatile” - wiped out when you turn off your computer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Graphics Processor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(GPU)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Additional processor charged with processing graphics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Often used nowadays to assist the CPUs in some general purpose computing tasks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3811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Components of the Modern Computer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04920" y="1447920"/>
            <a:ext cx="8457480" cy="50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External Memory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Persistent, long term memory (e.g., hard drive, CD, flash drives etc.). Non-volatile.  Data persists after system shutdown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To run a program, it must be transferred from external memory to main memory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Registers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Very fast, hardware memory locations in which to place instructions about to be executed and the relevant data.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Also volatile.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Arithmetic Unit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(ALU)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Additional processor that performed heavy “number crunching” computations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 longer common – integrated into CPU or GPU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3052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Components of the Modern Computer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Operating System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(OS) (Windows, Mac OS, Unix)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Performs the basic functions related to operating the computer, file manipulations, queuing instructions, etc.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Provides an interface between the machine and the user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Allocates the computer's resources (e.g., memory, etc.)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Compiler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Translates high-level computer language (source code) into machine language (the 1’s and 0’s)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Application program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Programs intended for use by the end-user on a computer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What you will be writing this semester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Objectives of this Class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85800" y="1676520"/>
            <a:ext cx="7771680" cy="419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Learn how to program a computer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Learn the syntax and semantics of 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Syntax – The rules of the language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Semantics – The meaning of the symbols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Give you the ability to use C to solve real-world problems through computing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Learn to be creative and resourceful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Operation of the Digital Computer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When you first start your computer, an operating system (OS) is loaded into main memory by a primitive process “hardcoded” into the system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OS provides an interface that lets you pick what programs to run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OS allows you to move files around (data or programs) in the external memory (the hard drive)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When you tell the OS you want to run a program (say, by double-clicking), the OS loads the program into main memory and begins its execution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Preliminaries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76520"/>
            <a:ext cx="8228880" cy="44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 will learn how to program a computer this semester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That is, create instructions in the C high level language 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for a compiler to convert into machine language code 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to be linked to other programs and/or libraries 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for the processor to execute …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and return the desired output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You'll use the Code::Blocks integrated development environment (IDE) to translate your C statements into machine language and execute your program in your  computer.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You'll generally follow this cycle: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Programming Cycle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Compose the C statements that make up the program (Edit)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Compile the C statements </a:t>
            </a:r>
            <a:endParaRPr/>
          </a:p>
          <a:p>
            <a:pPr lvl="2">
              <a:lnSpc>
                <a:spcPct val="100000"/>
              </a:lnSpc>
              <a:buFont typeface="StarSymbol"/>
              <a:buAutoNum type="arabicParenR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(If it fails to compile, go back to 1)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Link the program to other libraries as appropriate (done automatically – no need to worry about this)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Execute the “object code” program (instructions in machine language)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Obtain results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arenR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Examine the results. Computers often make “mistakes”</a:t>
            </a:r>
            <a:endParaRPr/>
          </a:p>
          <a:p>
            <a:pPr lvl="3"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If you're happy with the results, you're done, </a:t>
            </a:r>
            <a:endParaRPr/>
          </a:p>
          <a:p>
            <a:pPr lvl="3"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/>
              </a:rPr>
              <a:t>otherwise go back to step 1 to modify the statements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Editors and Compilers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Any text editor can be used to write a C program, but some editors are better than others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Generally, we prefer to use an Integrated Development Environment (IDE) such as Code::Blocks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An IDE allows you to edit your code more easily, and lets you compile and run with the click of a button, all within the environment.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An IDE also provides debugging tools to facilitate debugging.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Code::Blocks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Let us first download Code blocks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It’s free!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Go to </a:t>
            </a:r>
            <a:r>
              <a:rPr lang="en-US" sz="3200" u="sng">
                <a:solidFill>
                  <a:srgbClr val="00a3d6"/>
                </a:solidFill>
                <a:latin typeface="Calibri"/>
              </a:rPr>
              <a:t>http://www.codeblocks.org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Follow instructions for downloading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Open the downloaded program and get ready to use it.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Go to “create new project”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Click on “console application”.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Code::Blocks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Enter 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Enter the name of the project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Introduce HW #1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At this point, let us now do HW #1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33920" y="2762280"/>
            <a:ext cx="1980360" cy="27424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Our First Program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solidFill>
                  <a:srgbClr val="ffffff"/>
                </a:solidFill>
                <a:latin typeface="Courier New"/>
              </a:rPr>
              <a:t>// &lt;your name&gt;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// My first C program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#include &lt;stdio.h&gt;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int main(void)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{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printf("Hello Earth!\n");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system("PAUSE");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return 0;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Courier New"/>
              </a:rPr>
              <a:t>}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25146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Now Let’s see what we did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85800" y="380880"/>
            <a:ext cx="77716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Basic C Program Structure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85800" y="1828800"/>
            <a:ext cx="7848000" cy="44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//Comment lines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C Preprocessor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Header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Macros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Global data declarations (if any – none in this program)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Function prototypes (if any – none in this program)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ffffff"/>
                </a:solidFill>
                <a:latin typeface="Courier New"/>
              </a:rPr>
              <a:t>main()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function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C/C++ statements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Definition of other functions (if any – none in this program)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General Philosophy of Class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85800" y="167652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 believe strongly in learning by doing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not so much by listening to my lectures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certainly not by watching others 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course grade will be heavily weighted on homework assignments/projects (35%).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 will have an assignment pending almost every week of the semester.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2f2f2"/>
                </a:solidFill>
                <a:latin typeface="Calibri"/>
              </a:rPr>
              <a:t>Comment Lines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2f2f2"/>
                </a:solidFill>
                <a:latin typeface="Calibri"/>
              </a:rPr>
              <a:t>Sometime we want to write things in the code that are purely for our (i.e., human) benefit.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2f2f2"/>
                </a:solidFill>
                <a:latin typeface="Calibri"/>
              </a:rPr>
              <a:t>We don’t want to compiler to translate them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Used to describe things to other humans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2f2f2"/>
                </a:solidFill>
                <a:latin typeface="Calibri"/>
              </a:rPr>
              <a:t>The comment indication tells the compiler just that: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2f2f2"/>
                </a:solidFill>
                <a:latin typeface="Calibri"/>
              </a:rPr>
              <a:t>“</a:t>
            </a:r>
            <a:r>
              <a:rPr lang="en-US" sz="2800">
                <a:solidFill>
                  <a:srgbClr val="f2f2f2"/>
                </a:solidFill>
                <a:latin typeface="Calibri"/>
              </a:rPr>
              <a:t>Don’t bother translating this line because it is none of your business”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// at the start of a 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/*  ……. */ if inserted into otherwise active code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Comments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2f2f2"/>
                </a:solidFill>
                <a:latin typeface="Calibri"/>
              </a:rPr>
              <a:t>Comment lines can be placed anywhere within the program.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2f2f2"/>
                </a:solidFill>
                <a:latin typeface="Calibri"/>
              </a:rPr>
              <a:t>We’ll discuss this later when we get to documentation of the code.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Very important to comment code extensively for (human) readability.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C Preprocessor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62120" y="1676520"/>
            <a:ext cx="7848000" cy="44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It is sort of awkward to discuss this now, before even discussing C statements, but they do come first in the program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These are special commands called 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preprocessor directives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Indicate certain things to be done to the program code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prior to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compilation.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Include certain other files when compiling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Replace some code by other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Statements beginning with # are considered preprocessor directives 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Header Files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523880"/>
            <a:ext cx="8228880" cy="46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#include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directive tells the preprocessor to include the named files in the compilation process.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Part of the afore-mentioned linking process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Allows the programmer to: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break up the program across several files for modularity and reusability.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Include Standard C Library files that contain needed functions.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Header Files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523880"/>
            <a:ext cx="8228880" cy="46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#include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directive causes a copy of the designated file to be included in place of the directive.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Some important ones are: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math.h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stdio.h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stdlib.h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string.h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 Light"/>
              </a:rPr>
              <a:t>As well as many others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Header Files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33520" y="1523880"/>
            <a:ext cx="860976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format of this directive is: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Courier New"/>
              </a:rPr>
              <a:t>#include “filename”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 - the preprocessor searches in the same directory  as the file being compiled.  Typically used for user-defined files.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Courier New"/>
              </a:rPr>
              <a:t>#include &lt;filename&gt;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 - the preprocessor searches in pre-defined directories where the standard C Library files are located.  Normally used for standard library files.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Directive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447920"/>
            <a:ext cx="8228880" cy="46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Symbol replacement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Causes the preprocessor to physically replace in the source code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prior to compilation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, the symbol defined in the macro by the value assigned to that symbol, wherever that symbol is found in the source code.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#define A 29.75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pre-processor will go through the “source code” (the C sequence of statements), and will replace all instances of A with 29.75.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85800" y="1523880"/>
            <a:ext cx="7771680" cy="47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The macro replacement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#define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directive can also replace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Macros may be defined either with or without arguments.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replacement code text is put in place of the macro identifier.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Arguments should be between parentheses.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#define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CIRCLE_AREA(x)  ( PI * (x) * (x) 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When called: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area = CIRCLE_AREA(4);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preprocessor replaces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CIRCLE_AREA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with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( 3.14159 * (4) * (4) )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It is important to use parentheses in the definition.  Else, confuses the compiler: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area = CIRCLE_AREA(c+2)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area = (3.14159 * (c+2) * (c+2)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If no parentheses used, however,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area = (3.14159 * c + 2 * c +2)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which is incorrect (product takes precedence)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General Structure of Class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class sessions will be composed of: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Lectures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, where the principles of computing are explained.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Workshops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, where a homework assignment will be discussed at length.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Exams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: Self-explanatory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Having laptops in class will be … 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of great help during workshops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(but not essential).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of minimal use during lectures.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inadmissible during exams/tests/quizzes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Scope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scope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of something in C means exactly in what parts of the program is this element valid.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What is the extent of the validity of a statement?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More about that when we get to variables.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#define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Directive 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(cont.)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Scope of a macro or symbolic constant is: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Until the end of the file in which the directive resides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Until it is undefined with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#undef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Whichever comes first!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The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 main()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Function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2600">
                <a:solidFill>
                  <a:srgbClr val="ffffff"/>
                </a:solidFill>
                <a:latin typeface="Courier New"/>
              </a:rPr>
              <a:t>main()</a:t>
            </a:r>
            <a:r>
              <a:rPr lang="en-US" sz="2600">
                <a:solidFill>
                  <a:srgbClr val="ffffff"/>
                </a:solidFill>
                <a:latin typeface="Calibri"/>
              </a:rPr>
              <a:t> function is an essential part of every C and C++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Contains the essence of the program and controls execution.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Every program in C/C++ begins by executing the main()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600">
                <a:solidFill>
                  <a:srgbClr val="ffffff"/>
                </a:solidFill>
                <a:latin typeface="Courier New"/>
              </a:rPr>
              <a:t>main()</a:t>
            </a:r>
            <a:r>
              <a:rPr lang="en-US" sz="2600">
                <a:solidFill>
                  <a:srgbClr val="ffffff"/>
                </a:solidFill>
                <a:latin typeface="Calibri"/>
              </a:rPr>
              <a:t> is the only essential function.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A left brace { defines the beginning of its body, closed by a right brace }.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Every C/C++ program ends when </a:t>
            </a:r>
            <a:r>
              <a:rPr b="1" lang="en-US" sz="2600">
                <a:solidFill>
                  <a:srgbClr val="ffffff"/>
                </a:solidFill>
                <a:latin typeface="Courier New"/>
              </a:rPr>
              <a:t>main() </a:t>
            </a:r>
            <a:r>
              <a:rPr lang="en-US" sz="2600">
                <a:solidFill>
                  <a:srgbClr val="ffffff"/>
                </a:solidFill>
                <a:latin typeface="Calibri"/>
              </a:rPr>
              <a:t>function terminates. 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 Statements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Composed of one or more instructions that will later be compiled into machine language.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Generally conclude with a semicolon 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Could be grouped together as a block of code by using the right and left braces. { 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2600">
                <a:solidFill>
                  <a:srgbClr val="ffffff"/>
                </a:solidFill>
                <a:latin typeface="Courier New"/>
              </a:rPr>
              <a:t>result = a + b + c * (d + e);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libri"/>
              </a:rPr>
              <a:t>This means compute the mathematical expression above and set the result to the variable </a:t>
            </a:r>
            <a:r>
              <a:rPr lang="en-US" sz="2600">
                <a:solidFill>
                  <a:srgbClr val="ffffff"/>
                </a:solidFill>
                <a:latin typeface="Courier New"/>
              </a:rPr>
              <a:t>result.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Comments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// John Smith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// My first C program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These two lines are comments.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They are ignored by the compiler,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Commenting is very important!!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Good and frequent comments make it easier for a human to understand the programmer’s intent in the code.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ourier New"/>
              </a:rPr>
              <a:t>printf()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command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printf()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is the basic output function in C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We’ll discuss it a much greater depth later this semester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printf("Hello World!\n");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This writes whatever is in quotes on to the screen (in our case "Hello World!")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The "\n" is a newline character, a special character that tells the computer to go to the next line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ourier New"/>
              </a:rPr>
              <a:t>pause 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and </a:t>
            </a:r>
            <a:r>
              <a:rPr b="1" lang="en-US" sz="4400">
                <a:solidFill>
                  <a:srgbClr val="ffffff"/>
                </a:solidFill>
                <a:latin typeface="Courier New"/>
              </a:rPr>
              <a:t>return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 commands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system("PAUSE");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This tells the computer to wait for the user to hit a key before continuing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return 0;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"return" means that the current function should end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Inside main, hitting "return 0;" means that the program should end normally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More about “returning” values later.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Defining Functions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Functions can be defined by the programmer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Can be called later in the program to execute their designed computations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Used to abstract long and/or complex computations into a simple call.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It is the basis of programming in C and 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 will be defining many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ffffff"/>
                </a:solidFill>
                <a:latin typeface="Calibri"/>
              </a:rPr>
              <a:t>Much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more about this later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Computers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First thing to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always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remember: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 u="sng">
                <a:solidFill>
                  <a:srgbClr val="ffffff"/>
                </a:solidFill>
                <a:latin typeface="Calibri"/>
              </a:rPr>
              <a:t>Computers are </a:t>
            </a:r>
            <a:r>
              <a:rPr b="1" lang="en-US" sz="3600" u="sng">
                <a:solidFill>
                  <a:srgbClr val="ffffff"/>
                </a:solidFill>
                <a:latin typeface="Calibri"/>
              </a:rPr>
              <a:t>dumb</a:t>
            </a:r>
            <a:r>
              <a:rPr b="1" lang="en-US" sz="3200" u="sng">
                <a:solidFill>
                  <a:srgbClr val="ffffff"/>
                </a:solidFill>
                <a:latin typeface="Calibri"/>
              </a:rPr>
              <a:t> creatures!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They only do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exactly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what you tell them to do.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They can’t figure out what you mean for them to do like humans can (“You know what I mean …”).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 must tell them what to do and exactly how to do it!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2f2f2"/>
                </a:solidFill>
                <a:latin typeface="Calibri"/>
              </a:rPr>
              <a:t>Computers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To get them to be smart, one must communicate with them in a way they understand what you want them to 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Unfortunately, they do not speak English … or French or Spanish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They speak terse, vaguely English-like languages that are very specific in what they state.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2f2f2"/>
                </a:solidFill>
                <a:latin typeface="Calibri"/>
              </a:rPr>
              <a:t>Computers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To program a computer, one must understand these languages.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These include C, C++, Java, Python, Pascal, Basic, Fortran, Lisp, Prolog, …, many others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Each has it’s strengths and its weaknesses.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Of course, we will only cover C in this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In my opinion, it is one of the hardest languages to learn, but once learned, it is one of the most useful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Plus, it provides a window into how computers work that other languages do not.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Instructions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3811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As the name implies, these describe to the computer exactly what we want it to 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Computers basically perform “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actions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” on data, and move the data around to achieve an objective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 computer “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program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” tells the computer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exactly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what actions to perform on </a:t>
            </a:r>
            <a:r>
              <a:rPr lang="en-US" sz="3200" u="sng">
                <a:solidFill>
                  <a:srgbClr val="ffffff"/>
                </a:solidFill>
                <a:latin typeface="Calibri"/>
              </a:rPr>
              <a:t>exactly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what data and in what sequence.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program does this by providing the “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processor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” with “</a:t>
            </a:r>
            <a:r>
              <a:rPr i="1" lang="en-US" sz="3200">
                <a:solidFill>
                  <a:srgbClr val="ffffff"/>
                </a:solidFill>
                <a:latin typeface="Calibri"/>
              </a:rPr>
              <a:t>instructions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” to “execute” and the specific relevant data that are to be acted upon and somehow “transformed”.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Instructions (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continued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304920" y="1600200"/>
            <a:ext cx="853380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Instructions (as well as data) are all long sequences of very simple elements called “bits” that only take on values of 0s and 1s.  For example,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010001101110010011010011001100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If instructions, their specific pattern indicate a specific action to be executed. This is the so-called machine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If data, it will represent a number, a symbol, a memory location, a pixel color, a sound element or some other representation of data to be transformed somehow.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