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4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_rels/notesSlide42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4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11.wmf" ContentType="image/x-wmf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x="9144000" cy="6858000"/>
  <p:notesSz cx="68580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F0EDF5A-951C-4C18-9D35-DDC9CACF6AB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3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5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5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1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cad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10080" y="6134040"/>
            <a:ext cx="3711600" cy="657360"/>
          </a:xfrm>
          <a:prstGeom prst="rect">
            <a:avLst/>
          </a:prstGeom>
          <a:ln w="9360">
            <a:noFill/>
          </a:ln>
        </p:spPr>
      </p:pic>
      <p:pic>
        <p:nvPicPr>
          <p:cNvPr id="1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6840" y="6145200"/>
            <a:ext cx="3864240" cy="633600"/>
          </a:xfrm>
          <a:prstGeom prst="rect">
            <a:avLst/>
          </a:prstGeom>
          <a:ln w="9360">
            <a:noFill/>
          </a:ln>
        </p:spPr>
      </p:pic>
      <p:sp>
        <p:nvSpPr>
          <p:cNvPr id="2" name="CustomShape 1"/>
          <p:cNvSpPr/>
          <p:nvPr/>
        </p:nvSpPr>
        <p:spPr>
          <a:xfrm>
            <a:off x="838080" y="0"/>
            <a:ext cx="8075880" cy="4874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3" name="CustomShape 2"/>
          <p:cNvSpPr/>
          <p:nvPr/>
        </p:nvSpPr>
        <p:spPr>
          <a:xfrm>
            <a:off x="0" y="4114800"/>
            <a:ext cx="3275280" cy="4874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" name="CustomShape 3"/>
          <p:cNvSpPr/>
          <p:nvPr/>
        </p:nvSpPr>
        <p:spPr>
          <a:xfrm>
            <a:off x="4510080" y="1193760"/>
            <a:ext cx="4649760" cy="5707080"/>
          </a:xfrm>
          <a:prstGeom prst="rect">
            <a:avLst/>
          </a:prstGeom>
          <a:gradFill>
            <a:gsLst>
              <a:gs pos="0">
                <a:srgbClr val="bd922a"/>
              </a:gs>
              <a:gs pos="100000">
                <a:srgbClr val="fbe4ae"/>
              </a:gs>
            </a:gsLst>
            <a:lin ang="18900000"/>
          </a:gradFill>
          <a:ln w="12600">
            <a:noFill/>
          </a:ln>
        </p:spPr>
      </p:sp>
      <p:pic>
        <p:nvPicPr>
          <p:cNvPr id="5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771560" y="123840"/>
            <a:ext cx="5580360" cy="912960"/>
          </a:xfrm>
          <a:prstGeom prst="rect">
            <a:avLst/>
          </a:prstGeom>
          <a:ln w="9360">
            <a:noFill/>
          </a:ln>
        </p:spPr>
      </p:pic>
      <p:pic>
        <p:nvPicPr>
          <p:cNvPr id="6" name="Picture 207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5261040"/>
            <a:ext cx="9315720" cy="1643040"/>
          </a:xfrm>
          <a:prstGeom prst="rect">
            <a:avLst/>
          </a:prstGeom>
          <a:ln w="9360">
            <a:noFill/>
          </a:ln>
        </p:spPr>
      </p:pic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cad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10080" y="6134040"/>
            <a:ext cx="3711600" cy="657360"/>
          </a:xfrm>
          <a:prstGeom prst="rect">
            <a:avLst/>
          </a:prstGeom>
          <a:ln w="9360">
            <a:noFill/>
          </a:ln>
        </p:spPr>
      </p:pic>
      <p:pic>
        <p:nvPicPr>
          <p:cNvPr id="44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6840" y="6145200"/>
            <a:ext cx="3864240" cy="633600"/>
          </a:xfrm>
          <a:prstGeom prst="rect">
            <a:avLst/>
          </a:prstGeom>
          <a:ln w="936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28600" y="2133720"/>
            <a:ext cx="8685360" cy="30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4800">
                <a:solidFill>
                  <a:srgbClr val="ffffff"/>
                </a:solidFill>
                <a:latin typeface="Calibri"/>
              </a:rPr>
              <a:t>COP 3223</a:t>
            </a:r>
            <a:endParaRPr/>
          </a:p>
          <a:p>
            <a:r>
              <a:rPr lang="en-US" sz="4800">
                <a:solidFill>
                  <a:srgbClr val="ffffff"/>
                </a:solidFill>
                <a:latin typeface="Calibri"/>
              </a:rPr>
              <a:t>Slide Set #1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4800">
                <a:solidFill>
                  <a:srgbClr val="ffffff"/>
                </a:solidFill>
                <a:latin typeface="Calibri"/>
              </a:rPr>
              <a:t>Introduction to the C Programming Language</a:t>
            </a:r>
            <a:endParaRPr/>
          </a:p>
        </p:txBody>
      </p:sp>
      <p:pic>
        <p:nvPicPr>
          <p:cNvPr id="8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609480"/>
            <a:ext cx="1928880" cy="131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Instructions (</a:t>
            </a:r>
            <a:r>
              <a:rPr lang="en-US" sz="4400">
                <a:solidFill>
                  <a:srgbClr val="ffffff"/>
                </a:solidFill>
                <a:latin typeface="Calibri"/>
              </a:rPr>
              <a:t>continued</a:t>
            </a:r>
            <a:r>
              <a:rPr b="1" lang="en-US" sz="4400">
                <a:solidFill>
                  <a:srgbClr val="ffffff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28160" cy="426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The 0s and 1s are electrical voltage values at the output of a transistor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The transistors either put out zero voltage (a 0), or a saturated maximum voltage (interpreted as a 1)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This value can be easily and very rapidly switched on (1) and off (0) by the hardware as the instructions might require, 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thereby executing large programs very quickly.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But hardware is beyond the scope of this course.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Computer Languages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228600" y="1523880"/>
            <a:ext cx="8685360" cy="479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OK, then how do we communicate with computers?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Humans think in terms of words, pictures, sounds, concepts, etc., not in machine language (1’s &amp; 0’s)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This makes it hard for humans and computers to communicate.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Imagine writing computer programs in terms of instructions as 0s and 1s!</a:t>
            </a:r>
            <a:endParaRPr/>
          </a:p>
          <a:p>
            <a:pPr lvl="2"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This was actually done in the early days of computing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Enter the high level programming languages (e.g.,  C)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These are the (vaguely) English-like “</a:t>
            </a:r>
            <a:r>
              <a:rPr i="1" lang="en-US" sz="2200">
                <a:solidFill>
                  <a:srgbClr val="ffffff"/>
                </a:solidFill>
                <a:latin typeface="Calibri"/>
              </a:rPr>
              <a:t>statements</a:t>
            </a:r>
            <a:r>
              <a:rPr lang="en-US" sz="2200">
                <a:solidFill>
                  <a:srgbClr val="ffffff"/>
                </a:solidFill>
                <a:latin typeface="Calibri"/>
              </a:rPr>
              <a:t>” that are  (relatively) easy to “write” by a programmer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“</a:t>
            </a:r>
            <a:r>
              <a:rPr i="1" lang="en-US" sz="2200">
                <a:solidFill>
                  <a:srgbClr val="ffffff"/>
                </a:solidFill>
                <a:latin typeface="Calibri"/>
              </a:rPr>
              <a:t>Compilers</a:t>
            </a:r>
            <a:r>
              <a:rPr lang="en-US" sz="2200">
                <a:solidFill>
                  <a:srgbClr val="ffffff"/>
                </a:solidFill>
                <a:latin typeface="Calibri"/>
              </a:rPr>
              <a:t>” then  translate these statements into machine language instructions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Computer Languages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Think of it as when having to speak to a French person who speaks only French.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To communicate with her, we have to speak to her in French;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otherwise, she will have no idea what you are saying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And the desired results will not be achieved.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Instructions written in a high-level language such as C are called </a:t>
            </a:r>
            <a:r>
              <a:rPr i="1" lang="en-US" sz="2400">
                <a:solidFill>
                  <a:srgbClr val="ffffff"/>
                </a:solidFill>
                <a:latin typeface="Calibri"/>
              </a:rPr>
              <a:t>statements</a:t>
            </a:r>
            <a:r>
              <a:rPr lang="en-US" sz="2400">
                <a:solidFill>
                  <a:srgbClr val="ffffff"/>
                </a:solidFill>
                <a:latin typeface="Calibri"/>
              </a:rPr>
              <a:t> and the program in this form is called </a:t>
            </a:r>
            <a:r>
              <a:rPr i="1" lang="en-US" sz="2400">
                <a:solidFill>
                  <a:srgbClr val="ffffff"/>
                </a:solidFill>
                <a:latin typeface="Calibri"/>
              </a:rPr>
              <a:t>source code</a:t>
            </a:r>
            <a:r>
              <a:rPr lang="en-US" sz="2400">
                <a:solidFill>
                  <a:srgbClr val="ffffff"/>
                </a:solidFill>
                <a:latin typeface="Calibri"/>
              </a:rPr>
              <a:t>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Modern Computer Programming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Computer programming, therefore, an be defined as the process of putting together a (possibly long) sequence of statements that, when compiled, linked and executed, will cause the computer to act as desired and produce the desired result.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>
                <a:solidFill>
                  <a:srgbClr val="ffffff"/>
                </a:solidFill>
                <a:latin typeface="Calibri"/>
              </a:rPr>
              <a:t>Modern computing is very complex, and includes graphic programming, internet programming and writing programs that control devices in real time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But at their most fundamental level, these are all simply a sequence of instructions to a processor, just as you will learn to do in this class in C.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Some History about C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57200" y="1676520"/>
            <a:ext cx="7999560" cy="4646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Developed by Dennis Ritchie at ATT Bell Labs around 1972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Dr. Ritchie died a few years ago.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Specifically built to work with the Unix “operating system” (an overarching computer program that handles basic functionality for the computer)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Derived from another language called “B”, which was (probably) derived from “A”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Has several low level features not found on other high level languages, such as pointers and direct bit manipulation.  We’ll see this later.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Stored-Program Digital Computer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304920" y="1447920"/>
            <a:ext cx="8533080" cy="502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The oldest computers (1940s) were very large, special-purpose, hard-wired computers that could only perform the actions that they were designed to do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Any deviations would require extensive re-wiring.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A major improvement came in the “</a:t>
            </a:r>
            <a:r>
              <a:rPr i="1" lang="en-US" sz="2200">
                <a:solidFill>
                  <a:srgbClr val="ffffff"/>
                </a:solidFill>
                <a:latin typeface="Calibri"/>
              </a:rPr>
              <a:t>stored program computer”</a:t>
            </a:r>
            <a:r>
              <a:rPr lang="en-US" sz="2200">
                <a:solidFill>
                  <a:srgbClr val="ffffff"/>
                </a:solidFill>
                <a:latin typeface="Calibri"/>
              </a:rPr>
              <a:t>. Now computers could be made general purpose, and could run any program as long as it used the instructions defined for its processor, without any changes to its wiring.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The program could be stored in its memory just as it were data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This allowed hardware components to become smaller, as wiring did not have to be manipulated any longer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Stored-Program Digital Computer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57200" y="1676520"/>
            <a:ext cx="8380440" cy="441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Modern computer are, of course, programmable.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 instructions (the stored program) and the data are now stored in the same memory elements (Random Access Memory)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We’ll hopefully have time later in the semester to discuss memory organization – very important!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38044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Components of the Modern Computer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685800" y="1523880"/>
            <a:ext cx="7770960" cy="479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Arial"/>
              <a:buChar char="•"/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Central Processing Unit </a:t>
            </a:r>
            <a:r>
              <a:rPr lang="en-US" sz="2400">
                <a:solidFill>
                  <a:srgbClr val="ffffff"/>
                </a:solidFill>
                <a:latin typeface="Calibri"/>
              </a:rPr>
              <a:t>(CPU)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This is what actually executes the instructions (i.e., runs the program)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Modern computers have more than one of these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Main Memory </a:t>
            </a:r>
            <a:r>
              <a:rPr lang="en-US" sz="2400">
                <a:solidFill>
                  <a:srgbClr val="ffffff"/>
                </a:solidFill>
                <a:latin typeface="Calibri"/>
              </a:rPr>
              <a:t>(RAM)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Running programs and their data are stored in main memory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Main memory is “volatile” - wiped out when you turn off your computer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Graphics Processor </a:t>
            </a:r>
            <a:r>
              <a:rPr lang="en-US" sz="2400">
                <a:solidFill>
                  <a:srgbClr val="ffffff"/>
                </a:solidFill>
                <a:latin typeface="Calibri"/>
              </a:rPr>
              <a:t>(GPU)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Additional processor charged with processing graphics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Often used nowadays to assist the CPUs in some general purpose computing tasks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38044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Components of the Modern Computer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304920" y="1447920"/>
            <a:ext cx="8456760" cy="502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Arial"/>
              <a:buChar char="•"/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External Memory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Persistent, long term memory (e.g., hard drive, CD, flash drives etc.). Non-volatile.  Data persists after system shutdown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To run a program, it must be transferred from external memory to main memory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Registers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Very fast, hardware memory locations in which to place instructions about to be executed and the relevant data.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>
                <a:solidFill>
                  <a:srgbClr val="ffffff"/>
                </a:solidFill>
                <a:latin typeface="Calibri"/>
              </a:rPr>
              <a:t>Also volatile.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Arithmetic Unit </a:t>
            </a:r>
            <a:r>
              <a:rPr lang="en-US" sz="2400">
                <a:solidFill>
                  <a:srgbClr val="ffffff"/>
                </a:solidFill>
                <a:latin typeface="Calibri"/>
              </a:rPr>
              <a:t>(ALU)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Additional processor that performed heavy “number crunching” computations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No longer common – integrated into CPU or GPU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30448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Components of the Modern Computer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Arial"/>
              <a:buChar char="•"/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Operating System</a:t>
            </a:r>
            <a:r>
              <a:rPr lang="en-US" sz="2400">
                <a:solidFill>
                  <a:srgbClr val="ffffff"/>
                </a:solidFill>
                <a:latin typeface="Calibri"/>
              </a:rPr>
              <a:t> (OS) (Windows, Mac OS, Unix)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Performs the basic functions related to operating the computer, file manipulations, queuing instructions, etc.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Provides an interface between the machine and the user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Allocates the computer's resources (e.g., memory, etc.)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Compiler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Translates high-level computer language (source code) into machine language (the 1’s and 0’s)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Application program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Programs intended for use by the end-user on a computer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What you will be writing this semester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Objectives of this Class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685800" y="1676520"/>
            <a:ext cx="7770960" cy="418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Learn how to program a computer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Learn the syntax and semantics of C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Syntax – The rules of the language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Semantics – The meaning of the symbols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Give you the ability to use C to solve real-world problems through computing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Learn to be creative and resourceful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Operation of the Digital Computer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When you first start your computer, an operating system (OS) is loaded into main memory by a primitive process “hardcoded” into the system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The OS provides an interface that lets you pick what programs to run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The OS allows you to move files around (data or programs) in the external memory (the hard drive)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When you tell the OS you want to run a program (say, by double-clicking), the OS loads the program into main memory and begins its execution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Preliminaries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457200" y="1676520"/>
            <a:ext cx="8228160" cy="441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You will learn how to program a computer this semester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That is, create instructions in the C high level language …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… </a:t>
            </a:r>
            <a:r>
              <a:rPr lang="en-US" sz="2200">
                <a:solidFill>
                  <a:srgbClr val="ffffff"/>
                </a:solidFill>
                <a:latin typeface="Calibri"/>
              </a:rPr>
              <a:t>for a compiler to convert into machine language code …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… </a:t>
            </a:r>
            <a:r>
              <a:rPr lang="en-US" sz="2200">
                <a:solidFill>
                  <a:srgbClr val="ffffff"/>
                </a:solidFill>
                <a:latin typeface="Calibri"/>
              </a:rPr>
              <a:t>to be linked to other programs and/or libraries …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… </a:t>
            </a:r>
            <a:r>
              <a:rPr lang="en-US" sz="2200">
                <a:solidFill>
                  <a:srgbClr val="ffffff"/>
                </a:solidFill>
                <a:latin typeface="Calibri"/>
              </a:rPr>
              <a:t>for the processor to execute …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… </a:t>
            </a:r>
            <a:r>
              <a:rPr lang="en-US" sz="2200">
                <a:solidFill>
                  <a:srgbClr val="ffffff"/>
                </a:solidFill>
                <a:latin typeface="Calibri"/>
              </a:rPr>
              <a:t>and return the desired output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You'll use the Code::Blocks integrated development environment (IDE) to translate your C statements into machine language and execute your program in your  computer.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You'll generally follow this cycle: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Programming Cycle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Font typeface="StarSymbol"/>
              <a:buAutoNum type="arabicParenR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Compose the C statements that make up the program (Edit)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rabicParenR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Compile the C statements </a:t>
            </a:r>
            <a:endParaRPr/>
          </a:p>
          <a:p>
            <a:pPr lvl="2">
              <a:lnSpc>
                <a:spcPct val="100000"/>
              </a:lnSpc>
              <a:buFont typeface="StarSymbol"/>
              <a:buAutoNum type="arabicParenR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(If it fails to compile, go back to 1)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rabicParenR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Link the program to other libraries as appropriate (done automatically – no need to worry about this)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rabicParenR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Execute the “object code” program (instructions in machine language)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rabicParenR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Obtain results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rabicParenR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Examine the results. Computers often make “mistakes”</a:t>
            </a:r>
            <a:endParaRPr/>
          </a:p>
          <a:p>
            <a:pPr lvl="3">
              <a:lnSpc>
                <a:spcPct val="100000"/>
              </a:lnSpc>
              <a:buFont typeface="StarSymbol"/>
              <a:buAutoNum type="arabicPeriod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If you're happy with the results, you're done, </a:t>
            </a:r>
            <a:endParaRPr/>
          </a:p>
          <a:p>
            <a:pPr lvl="3">
              <a:lnSpc>
                <a:spcPct val="100000"/>
              </a:lnSpc>
              <a:buFont typeface="StarSymbol"/>
              <a:buAutoNum type="arabicPeriod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200">
                <a:solidFill>
                  <a:srgbClr val="ffffff"/>
                </a:solidFill>
                <a:latin typeface="Calibri"/>
              </a:rPr>
              <a:t>otherwise go back to step 1 to modify the statements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Editors and Compilers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libri"/>
              </a:rPr>
              <a:t>Any text editor can be used to write a C program, but some editors are better than others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libri"/>
              </a:rPr>
              <a:t>Generally, we prefer to use an Integrated Development Environment (IDE) such as Code::Blocks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libri"/>
              </a:rPr>
              <a:t>An IDE allows you to edit your code more easily, and lets you compile and run with the click of a button, all within the environment.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libri"/>
              </a:rPr>
              <a:t>An IDE also provides debugging tools to facilitate debugging.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"/>
              </a:rPr>
              <a:t>Code::Blocks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Let us first download Code blocks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It’s free!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Go to </a:t>
            </a:r>
            <a:r>
              <a:rPr lang="en-US" sz="3200" u="sng">
                <a:solidFill>
                  <a:srgbClr val="00a3d6"/>
                </a:solidFill>
                <a:latin typeface="Calibri"/>
              </a:rPr>
              <a:t>http://www.codeblocks.org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Follow instructions for downloading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Open the downloaded program and get ready to use it.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Go to “create new project”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Click on “console application”.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"/>
              </a:rPr>
              <a:t>Code::Blocks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Enter 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Enter the name of the project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"/>
              </a:rPr>
              <a:t>Introduce HW #1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At this point, let us now do HW #1</a:t>
            </a:r>
            <a:endParaRPr/>
          </a:p>
        </p:txBody>
      </p:sp>
      <p:pic>
        <p:nvPicPr>
          <p:cNvPr id="13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33920" y="2762280"/>
            <a:ext cx="1979640" cy="274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"/>
              </a:rPr>
              <a:t>Our First Program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400">
                <a:solidFill>
                  <a:srgbClr val="ffffff"/>
                </a:solidFill>
                <a:latin typeface="Courier New"/>
              </a:rPr>
              <a:t>// &lt;your name&gt;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Courier New"/>
              </a:rPr>
              <a:t>// My first C program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Courier New"/>
              </a:rPr>
              <a:t>#include &lt;stdio.h&gt;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Courier New"/>
              </a:rPr>
              <a:t>int main(void)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Courier New"/>
              </a:rPr>
              <a:t>{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Courier New"/>
              </a:rPr>
              <a:t>    </a:t>
            </a:r>
            <a:r>
              <a:rPr lang="en-US" sz="2400">
                <a:solidFill>
                  <a:srgbClr val="ffffff"/>
                </a:solidFill>
                <a:latin typeface="Courier New"/>
              </a:rPr>
              <a:t>printf("Hello Earth!\n");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Courier New"/>
              </a:rPr>
              <a:t>    </a:t>
            </a:r>
            <a:r>
              <a:rPr lang="en-US" sz="2400">
                <a:solidFill>
                  <a:srgbClr val="ffffff"/>
                </a:solidFill>
                <a:latin typeface="Courier New"/>
              </a:rPr>
              <a:t>system("PAUSE");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Courier New"/>
              </a:rPr>
              <a:t>    </a:t>
            </a:r>
            <a:r>
              <a:rPr lang="en-US" sz="2400">
                <a:solidFill>
                  <a:srgbClr val="ffffff"/>
                </a:solidFill>
                <a:latin typeface="Courier New"/>
              </a:rPr>
              <a:t>return 0;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Courier New"/>
              </a:rPr>
              <a:t>}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09480" y="251460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"/>
              </a:rPr>
              <a:t>Now Let’s see what we did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85800" y="380880"/>
            <a:ext cx="77709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Basic C Program Structure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685800" y="1828800"/>
            <a:ext cx="7847280" cy="449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//Comment lines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The C Preprocessor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Header files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Macros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Global data declarations (if any – none in this program)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Function prototypes (if any – none in this program)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200">
                <a:solidFill>
                  <a:srgbClr val="ffffff"/>
                </a:solidFill>
                <a:latin typeface="Courier New"/>
              </a:rPr>
              <a:t>main()</a:t>
            </a:r>
            <a:r>
              <a:rPr lang="en-US" sz="2200">
                <a:solidFill>
                  <a:srgbClr val="ffffff"/>
                </a:solidFill>
                <a:latin typeface="Calibri"/>
              </a:rPr>
              <a:t> function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C/C++ statements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alibri"/>
              </a:rPr>
              <a:t>Definition of other functions (if any – none in this program)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General Philosophy of Class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685800" y="1676520"/>
            <a:ext cx="7770960" cy="411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 believe strongly in learning by doing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not so much by listening to my lectures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certainly not by watching others do.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The course grade will be heavily weighted on homework assignments/projects (35%).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You will have an assignment pending almost every week of the semester.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2f2f2"/>
                </a:solidFill>
                <a:latin typeface="Calibri"/>
              </a:rPr>
              <a:t>Comment Lines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2f2f2"/>
                </a:solidFill>
                <a:latin typeface="Calibri"/>
              </a:rPr>
              <a:t>Sometime we want to write things in the code that are purely for our (i.e., human) benefit.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2f2f2"/>
                </a:solidFill>
                <a:latin typeface="Calibri"/>
              </a:rPr>
              <a:t>We don’t want to compiler to translate them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Used to describe things to other humans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2f2f2"/>
                </a:solidFill>
                <a:latin typeface="Calibri"/>
              </a:rPr>
              <a:t>The comment indication tells the compiler just that: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2f2f2"/>
                </a:solidFill>
                <a:latin typeface="Calibri"/>
              </a:rPr>
              <a:t>“</a:t>
            </a:r>
            <a:r>
              <a:rPr lang="en-US" sz="2800">
                <a:solidFill>
                  <a:srgbClr val="f2f2f2"/>
                </a:solidFill>
                <a:latin typeface="Calibri"/>
              </a:rPr>
              <a:t>Don’t bother translating this line because it is none of your business”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// at the start of a line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/*  ……. */ if inserted into otherwise active code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Comments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2f2f2"/>
                </a:solidFill>
                <a:latin typeface="Calibri"/>
              </a:rPr>
              <a:t>Comment lines can be placed anywhere within the program.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2f2f2"/>
                </a:solidFill>
                <a:latin typeface="Calibri"/>
              </a:rPr>
              <a:t>We’ll discuss this later when we get to documentation of the code.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Very important to comment code extensively for (human) readability.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The C Preprocessor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762120" y="1676520"/>
            <a:ext cx="7847280" cy="441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It is sort of awkward to discuss this now, before even discussing C statements, but they do come first in the program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These are special commands called </a:t>
            </a:r>
            <a:r>
              <a:rPr i="1" lang="en-US" sz="2400">
                <a:solidFill>
                  <a:srgbClr val="ffffff"/>
                </a:solidFill>
                <a:latin typeface="Calibri"/>
              </a:rPr>
              <a:t>preprocessor directives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Indicate certain things to be done to the program code </a:t>
            </a:r>
            <a:r>
              <a:rPr lang="en-US" sz="2400" u="sng">
                <a:solidFill>
                  <a:srgbClr val="ffffff"/>
                </a:solidFill>
                <a:latin typeface="Calibri"/>
              </a:rPr>
              <a:t>prior to</a:t>
            </a:r>
            <a:r>
              <a:rPr lang="en-US" sz="2400">
                <a:solidFill>
                  <a:srgbClr val="ffffff"/>
                </a:solidFill>
                <a:latin typeface="Calibri"/>
              </a:rPr>
              <a:t> compilation.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Include certain other files when compiling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Replace some code by other code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Statements beginning with # are considered preprocessor directives 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Header Files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457200" y="1523880"/>
            <a:ext cx="8228160" cy="460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 </a:t>
            </a:r>
            <a:r>
              <a:rPr lang="en-US" sz="3200">
                <a:solidFill>
                  <a:srgbClr val="ffffff"/>
                </a:solidFill>
                <a:latin typeface="Courier New"/>
              </a:rPr>
              <a:t>#include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directive tells the preprocessor to include the named files in the compilation process.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Part of the afore-mentioned linking process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Allows the programmer to: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break up the program across several files for modularity and reusability.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Include Standard C Library files that contain needed functions.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Header Files </a:t>
            </a:r>
            <a:r>
              <a:rPr lang="en-US" sz="4400">
                <a:solidFill>
                  <a:srgbClr val="ffffff"/>
                </a:solidFill>
                <a:latin typeface="Calibri"/>
              </a:rPr>
              <a:t>(cont.)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457200" y="1523880"/>
            <a:ext cx="8228160" cy="460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 </a:t>
            </a:r>
            <a:r>
              <a:rPr lang="en-US" sz="3200">
                <a:solidFill>
                  <a:srgbClr val="ffffff"/>
                </a:solidFill>
                <a:latin typeface="Courier New"/>
              </a:rPr>
              <a:t>#include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directive causes a copy of the designated file to be included in place of the directive.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Some important ones are: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urier New"/>
              </a:rPr>
              <a:t>math.h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urier New"/>
              </a:rPr>
              <a:t>stdio.h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urier New"/>
              </a:rPr>
              <a:t>stdlib.h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urier New"/>
              </a:rPr>
              <a:t>string.h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 Light"/>
              </a:rPr>
              <a:t>As well as many others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Header Files </a:t>
            </a:r>
            <a:r>
              <a:rPr lang="en-US" sz="4400">
                <a:solidFill>
                  <a:srgbClr val="ffffff"/>
                </a:solidFill>
                <a:latin typeface="Calibri"/>
              </a:rPr>
              <a:t>(cont.)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533520" y="1523880"/>
            <a:ext cx="8609040" cy="457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 format of this directive is: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u="sng">
                <a:solidFill>
                  <a:srgbClr val="ffffff"/>
                </a:solidFill>
                <a:latin typeface="Courier New"/>
              </a:rPr>
              <a:t>#include “filename”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 - the preprocessor searches in the same directory  as the file being compiled.  Typically used for user-defined files.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u="sng">
                <a:solidFill>
                  <a:srgbClr val="ffffff"/>
                </a:solidFill>
                <a:latin typeface="Courier New"/>
              </a:rPr>
              <a:t>#include &lt;filename&gt;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 - the preprocessor searches in pre-defined directories where the standard C Library files are located.  Normally used for standard library files.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The </a:t>
            </a:r>
            <a:r>
              <a:rPr b="1" lang="en-US" sz="4400">
                <a:solidFill>
                  <a:srgbClr val="ffffff"/>
                </a:solidFill>
                <a:latin typeface="Courier New"/>
              </a:rPr>
              <a:t>#define</a:t>
            </a:r>
            <a:r>
              <a:rPr b="1" lang="en-US" sz="4400">
                <a:solidFill>
                  <a:srgbClr val="ffffff"/>
                </a:solidFill>
                <a:latin typeface="Calibri"/>
              </a:rPr>
              <a:t> Directive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457200" y="1447920"/>
            <a:ext cx="8228160" cy="467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600" u="sng">
                <a:solidFill>
                  <a:srgbClr val="ffffff"/>
                </a:solidFill>
                <a:latin typeface="Calibri"/>
              </a:rPr>
              <a:t>Symbol replacement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libri"/>
              </a:rPr>
              <a:t>Causes the preprocessor to physically replace in the source code </a:t>
            </a:r>
            <a:r>
              <a:rPr lang="en-US" sz="2600" u="sng">
                <a:solidFill>
                  <a:srgbClr val="ffffff"/>
                </a:solidFill>
                <a:latin typeface="Calibri"/>
              </a:rPr>
              <a:t>prior to compilation</a:t>
            </a:r>
            <a:r>
              <a:rPr lang="en-US" sz="2600">
                <a:solidFill>
                  <a:srgbClr val="ffffff"/>
                </a:solidFill>
                <a:latin typeface="Calibri"/>
              </a:rPr>
              <a:t>, the symbol defined in the macro by the value assigned to that symbol, wherever that symbol is found in the source code.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ffffff"/>
                </a:solidFill>
                <a:latin typeface="Courier New"/>
              </a:rPr>
              <a:t>#define A 29.75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libri"/>
              </a:rPr>
              <a:t>The pre-processor will go through the “source code” (the C sequence of statements), and will replace all instances of A with 29.75.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The </a:t>
            </a:r>
            <a:r>
              <a:rPr b="1" lang="en-US" sz="4400">
                <a:solidFill>
                  <a:srgbClr val="ffffff"/>
                </a:solidFill>
                <a:latin typeface="Courier New"/>
              </a:rPr>
              <a:t>#define</a:t>
            </a:r>
            <a:r>
              <a:rPr b="1" lang="en-US" sz="4400">
                <a:solidFill>
                  <a:srgbClr val="ffffff"/>
                </a:solidFill>
                <a:latin typeface="Calibri"/>
              </a:rPr>
              <a:t> Directive </a:t>
            </a:r>
            <a:r>
              <a:rPr lang="en-US" sz="4400">
                <a:solidFill>
                  <a:srgbClr val="ffffff"/>
                </a:solidFill>
                <a:latin typeface="Calibri"/>
              </a:rPr>
              <a:t>(cont.)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685800" y="1523880"/>
            <a:ext cx="7770960" cy="472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 u="sng">
                <a:solidFill>
                  <a:srgbClr val="ffffff"/>
                </a:solidFill>
                <a:latin typeface="Calibri"/>
              </a:rPr>
              <a:t>The macro replacement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 </a:t>
            </a:r>
            <a:r>
              <a:rPr lang="en-US" sz="3200">
                <a:solidFill>
                  <a:srgbClr val="ffffff"/>
                </a:solidFill>
                <a:latin typeface="Courier New"/>
              </a:rPr>
              <a:t>#define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directive can also replace code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Macros may be defined either with or without arguments.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 replacement code text is put in place of the macro identifier.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Arguments should be between parentheses.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The </a:t>
            </a:r>
            <a:r>
              <a:rPr b="1" lang="en-US" sz="4400">
                <a:solidFill>
                  <a:srgbClr val="ffffff"/>
                </a:solidFill>
                <a:latin typeface="Courier New"/>
              </a:rPr>
              <a:t>#define </a:t>
            </a:r>
            <a:r>
              <a:rPr b="1" lang="en-US" sz="4400">
                <a:solidFill>
                  <a:srgbClr val="ffffff"/>
                </a:solidFill>
                <a:latin typeface="Calibri"/>
              </a:rPr>
              <a:t>Directive </a:t>
            </a:r>
            <a:r>
              <a:rPr lang="en-US" sz="4400">
                <a:solidFill>
                  <a:srgbClr val="ffffff"/>
                </a:solidFill>
                <a:latin typeface="Calibri"/>
              </a:rPr>
              <a:t>(cont.)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 u="sng">
                <a:solidFill>
                  <a:srgbClr val="ffffff"/>
                </a:solidFill>
                <a:latin typeface="Calibri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ourier New"/>
              </a:rPr>
              <a:t>#define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>
                <a:solidFill>
                  <a:srgbClr val="ffffff"/>
                </a:solidFill>
                <a:latin typeface="Courier New"/>
              </a:rPr>
              <a:t>CIRCLE_AREA(x)  ( PI * (x) * (x) 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When called: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	</a:t>
            </a:r>
            <a:r>
              <a:rPr lang="en-US" sz="2400">
                <a:solidFill>
                  <a:srgbClr val="ffffff"/>
                </a:solidFill>
                <a:latin typeface="Courier New"/>
              </a:rPr>
              <a:t>area = CIRCLE_AREA(4);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 preprocessor replaces </a:t>
            </a:r>
            <a:r>
              <a:rPr lang="en-US" sz="3200">
                <a:solidFill>
                  <a:srgbClr val="ffffff"/>
                </a:solidFill>
                <a:latin typeface="Courier New"/>
              </a:rPr>
              <a:t>CIRCLE_AREA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with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	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	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	</a:t>
            </a:r>
            <a:r>
              <a:rPr lang="en-US" sz="2400">
                <a:solidFill>
                  <a:srgbClr val="ffffff"/>
                </a:solidFill>
                <a:latin typeface="Courier New"/>
              </a:rPr>
              <a:t>( 3.14159 * (4) * (4) )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The </a:t>
            </a:r>
            <a:r>
              <a:rPr b="1" lang="en-US" sz="4400">
                <a:solidFill>
                  <a:srgbClr val="ffffff"/>
                </a:solidFill>
                <a:latin typeface="Courier New"/>
              </a:rPr>
              <a:t>#define </a:t>
            </a:r>
            <a:r>
              <a:rPr b="1" lang="en-US" sz="4400">
                <a:solidFill>
                  <a:srgbClr val="ffffff"/>
                </a:solidFill>
                <a:latin typeface="Calibri"/>
              </a:rPr>
              <a:t>Directive </a:t>
            </a:r>
            <a:r>
              <a:rPr lang="en-US" sz="4400">
                <a:solidFill>
                  <a:srgbClr val="ffffff"/>
                </a:solidFill>
                <a:latin typeface="Calibri"/>
              </a:rPr>
              <a:t>(cont.)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It is important to use parentheses in the definition.  Else, confuses the compiler: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ourier New"/>
              </a:rPr>
              <a:t>area = CIRCLE_AREA(c+2)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ourier New"/>
              </a:rPr>
              <a:t>area = (3.14159 * (c+2) * (c+2)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If no parentheses used, however,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ourier New"/>
              </a:rPr>
              <a:t>area = (3.14159 * c + 2 * c +2)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which is incorrect (product takes precedence)</a:t>
            </a: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General Structure of Class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 class sessions will be composed of: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US" sz="2800">
                <a:solidFill>
                  <a:srgbClr val="ffffff"/>
                </a:solidFill>
                <a:latin typeface="Calibri"/>
              </a:rPr>
              <a:t>Lectures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, where the principles of computing are explained.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US" sz="2800">
                <a:solidFill>
                  <a:srgbClr val="ffffff"/>
                </a:solidFill>
                <a:latin typeface="Calibri"/>
              </a:rPr>
              <a:t>Workshops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, where a homework assignment will be discussed at length.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US" sz="2800">
                <a:solidFill>
                  <a:srgbClr val="ffffff"/>
                </a:solidFill>
                <a:latin typeface="Calibri"/>
              </a:rPr>
              <a:t>Exams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: Self-explanatory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Having laptops in class will be … 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of great help during workshops 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(but not essential).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of minimal use during lectures.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inadmissible during exams/tests/quizzes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Scope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 </a:t>
            </a:r>
            <a:r>
              <a:rPr i="1" lang="en-US" sz="3200">
                <a:solidFill>
                  <a:srgbClr val="ffffff"/>
                </a:solidFill>
                <a:latin typeface="Calibri"/>
              </a:rPr>
              <a:t>scope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of something in C means exactly in what parts of the program is this element valid.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What is the extent of the validity of a statement?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More about that when we get to variables.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The </a:t>
            </a:r>
            <a:r>
              <a:rPr b="1" lang="en-US" sz="4400">
                <a:solidFill>
                  <a:srgbClr val="ffffff"/>
                </a:solidFill>
                <a:latin typeface="Courier New"/>
              </a:rPr>
              <a:t>#define</a:t>
            </a:r>
            <a:r>
              <a:rPr b="1" lang="en-US" sz="4400">
                <a:solidFill>
                  <a:srgbClr val="ffffff"/>
                </a:solidFill>
                <a:latin typeface="Calibri"/>
              </a:rPr>
              <a:t> Directive </a:t>
            </a:r>
            <a:r>
              <a:rPr lang="en-US" sz="4400">
                <a:solidFill>
                  <a:srgbClr val="ffffff"/>
                </a:solidFill>
                <a:latin typeface="Calibri"/>
              </a:rPr>
              <a:t>(cont.)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Scope of a macro or symbolic constant is: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Until the end of the file in which the directive resides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Until it is undefined with </a:t>
            </a:r>
            <a:r>
              <a:rPr lang="en-US" sz="2800">
                <a:solidFill>
                  <a:srgbClr val="ffffff"/>
                </a:solidFill>
                <a:latin typeface="Courier New"/>
              </a:rPr>
              <a:t>#undef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Whichever comes first!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The</a:t>
            </a:r>
            <a:r>
              <a:rPr b="1" lang="en-US" sz="4400">
                <a:solidFill>
                  <a:srgbClr val="ffffff"/>
                </a:solidFill>
                <a:latin typeface="Courier New"/>
              </a:rPr>
              <a:t> main()</a:t>
            </a:r>
            <a:r>
              <a:rPr b="1" lang="en-US" sz="4400">
                <a:solidFill>
                  <a:srgbClr val="ffffff"/>
                </a:solidFill>
                <a:latin typeface="Calibri"/>
              </a:rPr>
              <a:t> Function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libri"/>
              </a:rPr>
              <a:t>The </a:t>
            </a:r>
            <a:r>
              <a:rPr b="1" lang="en-US" sz="2600">
                <a:solidFill>
                  <a:srgbClr val="ffffff"/>
                </a:solidFill>
                <a:latin typeface="Courier New"/>
              </a:rPr>
              <a:t>main()</a:t>
            </a:r>
            <a:r>
              <a:rPr lang="en-US" sz="2600">
                <a:solidFill>
                  <a:srgbClr val="ffffff"/>
                </a:solidFill>
                <a:latin typeface="Calibri"/>
              </a:rPr>
              <a:t> function is an essential part of every C and C++ program.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libri"/>
              </a:rPr>
              <a:t>Contains the essence of the program and controls execution.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libri"/>
              </a:rPr>
              <a:t>Every program in C/C++ begins by executing the main() function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600">
                <a:solidFill>
                  <a:srgbClr val="ffffff"/>
                </a:solidFill>
                <a:latin typeface="Courier New"/>
              </a:rPr>
              <a:t>main()</a:t>
            </a:r>
            <a:r>
              <a:rPr lang="en-US" sz="2600">
                <a:solidFill>
                  <a:srgbClr val="ffffff"/>
                </a:solidFill>
                <a:latin typeface="Calibri"/>
              </a:rPr>
              <a:t> is the only essential function.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libri"/>
              </a:rPr>
              <a:t>A left brace { defines the beginning of its body, closed by a right brace }.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libri"/>
              </a:rPr>
              <a:t>Every C/C++ program ends when </a:t>
            </a:r>
            <a:r>
              <a:rPr b="1" lang="en-US" sz="2600">
                <a:solidFill>
                  <a:srgbClr val="ffffff"/>
                </a:solidFill>
                <a:latin typeface="Courier New"/>
              </a:rPr>
              <a:t>main() </a:t>
            </a:r>
            <a:r>
              <a:rPr lang="en-US" sz="2600">
                <a:solidFill>
                  <a:srgbClr val="ffffff"/>
                </a:solidFill>
                <a:latin typeface="Calibri"/>
              </a:rPr>
              <a:t>function terminates. </a:t>
            </a:r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C Statements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libri"/>
              </a:rPr>
              <a:t>Composed of one or more instructions that will later be compiled into machine language.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libri"/>
              </a:rPr>
              <a:t>Generally conclude with a semicolon 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libri"/>
              </a:rPr>
              <a:t>Could be grouped together as a block of code by using the right and left braces. { }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libri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ffffff"/>
                </a:solidFill>
                <a:latin typeface="Calibri"/>
              </a:rPr>
              <a:t>	</a:t>
            </a:r>
            <a:r>
              <a:rPr lang="en-US" sz="2600">
                <a:solidFill>
                  <a:srgbClr val="ffffff"/>
                </a:solidFill>
                <a:latin typeface="Courier New"/>
              </a:rPr>
              <a:t>result = a + b + c * (d + e);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libri"/>
              </a:rPr>
              <a:t>This means compute the mathematical expression above and set the result to the variable </a:t>
            </a:r>
            <a:r>
              <a:rPr lang="en-US" sz="2600">
                <a:solidFill>
                  <a:srgbClr val="ffffff"/>
                </a:solidFill>
                <a:latin typeface="Courier New"/>
              </a:rPr>
              <a:t>result.</a:t>
            </a:r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Comments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ourier New"/>
              </a:rPr>
              <a:t>// John Smith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ourier New"/>
              </a:rPr>
              <a:t>// My first C program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These two lines are comments.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They are ignored by the compiler,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u="sng">
                <a:solidFill>
                  <a:srgbClr val="ffffff"/>
                </a:solidFill>
                <a:latin typeface="Calibri"/>
              </a:rPr>
              <a:t>Commenting is very important!!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Good and frequent comments make it easier for a human to understand the programmer’s intent in the code.</a:t>
            </a:r>
            <a:endParaRPr/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ourier New"/>
              </a:rPr>
              <a:t>printf() </a:t>
            </a:r>
            <a:r>
              <a:rPr b="1" lang="en-US" sz="4400">
                <a:solidFill>
                  <a:srgbClr val="ffffff"/>
                </a:solidFill>
                <a:latin typeface="Calibri"/>
              </a:rPr>
              <a:t>command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urier New"/>
              </a:rPr>
              <a:t>printf() </a:t>
            </a:r>
            <a:r>
              <a:rPr lang="en-US" sz="2400">
                <a:solidFill>
                  <a:srgbClr val="ffffff"/>
                </a:solidFill>
                <a:latin typeface="Calibri"/>
              </a:rPr>
              <a:t>is the basic output function in C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We’ll discuss it a much greater depth later this semester</a:t>
            </a:r>
            <a:endParaRPr/>
          </a:p>
          <a:p>
            <a:pPr algn="ctr">
              <a:lnSpc>
                <a:spcPct val="80000"/>
              </a:lnSpc>
            </a:pPr>
            <a:endParaRPr/>
          </a:p>
          <a:p>
            <a:pPr algn="ctr">
              <a:lnSpc>
                <a:spcPct val="80000"/>
              </a:lnSpc>
            </a:pPr>
            <a:r>
              <a:rPr lang="en-US" sz="2400">
                <a:solidFill>
                  <a:srgbClr val="ffffff"/>
                </a:solidFill>
                <a:latin typeface="Courier New"/>
              </a:rPr>
              <a:t>printf("Hello World!\n");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This writes whatever is in quotes on to the screen (in our case "Hello World!")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The "\n" is a newline character, a special character that tells the computer to go to the next line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ourier New"/>
              </a:rPr>
              <a:t>pause </a:t>
            </a:r>
            <a:r>
              <a:rPr b="1" lang="en-US" sz="4400">
                <a:solidFill>
                  <a:srgbClr val="ffffff"/>
                </a:solidFill>
                <a:latin typeface="Calibri"/>
              </a:rPr>
              <a:t>and </a:t>
            </a:r>
            <a:r>
              <a:rPr b="1" lang="en-US" sz="4400">
                <a:solidFill>
                  <a:srgbClr val="ffffff"/>
                </a:solidFill>
                <a:latin typeface="Courier New"/>
              </a:rPr>
              <a:t>return</a:t>
            </a:r>
            <a:r>
              <a:rPr b="1" lang="en-US" sz="4400">
                <a:solidFill>
                  <a:srgbClr val="ffffff"/>
                </a:solidFill>
                <a:latin typeface="Calibri"/>
              </a:rPr>
              <a:t> commands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Courier New"/>
              </a:rPr>
              <a:t>system("PAUSE");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This tells the computer to wait for the user to hit a key before continuing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Courier New"/>
              </a:rPr>
              <a:t>return 0;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"return" means that the current function should end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Inside main, hitting "return 0;" means that the program should end normally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More about “returning” values later.</a:t>
            </a:r>
            <a:endParaRPr/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Defining Functions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Functions can be defined by the programmer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Can be called later in the program to execute their designed computations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Used to abstract long and/or complex computations into a simple call.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It is the basis of programming in C and C++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You will be defining many functions.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u="sng">
                <a:solidFill>
                  <a:srgbClr val="ffffff"/>
                </a:solidFill>
                <a:latin typeface="Calibri"/>
              </a:rPr>
              <a:t>Much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 more about this later</a:t>
            </a:r>
            <a:endParaRPr/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Computers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First thing to </a:t>
            </a:r>
            <a:r>
              <a:rPr lang="en-US" sz="3200" u="sng">
                <a:solidFill>
                  <a:srgbClr val="ffffff"/>
                </a:solidFill>
                <a:latin typeface="Calibri"/>
              </a:rPr>
              <a:t>always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remember: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3200" u="sng">
                <a:solidFill>
                  <a:srgbClr val="ffffff"/>
                </a:solidFill>
                <a:latin typeface="Calibri"/>
              </a:rPr>
              <a:t>Computers are </a:t>
            </a:r>
            <a:r>
              <a:rPr b="1" lang="en-US" sz="3600" u="sng">
                <a:solidFill>
                  <a:srgbClr val="ffffff"/>
                </a:solidFill>
                <a:latin typeface="Calibri"/>
              </a:rPr>
              <a:t>dumb</a:t>
            </a:r>
            <a:r>
              <a:rPr b="1" lang="en-US" sz="3200" u="sng">
                <a:solidFill>
                  <a:srgbClr val="ffffff"/>
                </a:solidFill>
                <a:latin typeface="Calibri"/>
              </a:rPr>
              <a:t> creatures!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They only do </a:t>
            </a:r>
            <a:r>
              <a:rPr lang="en-US" sz="3200" u="sng">
                <a:solidFill>
                  <a:srgbClr val="ffffff"/>
                </a:solidFill>
                <a:latin typeface="Calibri"/>
              </a:rPr>
              <a:t>exactly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what you tell them to do.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They can’t figure out what you mean for them to do like humans can (“You know what I mean …”).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You must tell them what to do and exactly how to do it!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2f2f2"/>
                </a:solidFill>
                <a:latin typeface="Calibri"/>
              </a:rPr>
              <a:t>Computers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To get them to be smart, one must communicate with them in a way they understand what you want them to do.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Unfortunately, they do not speak English … or French or Spanish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They speak terse, vaguely English-like languages that are very specific in what they state.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2f2f2"/>
                </a:solidFill>
                <a:latin typeface="Calibri"/>
              </a:rPr>
              <a:t>Computers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To program a computer, one must understand these languages.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These include C, C++, Java, Python, Pascal, Basic, Fortran, Lisp, Prolog, …, many others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Each has it’s strengths and its weaknesses.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Of course, we will only cover C in this class.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In my opinion, it is one of the hardest languages to learn, but once learned, it is one of the most useful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Plus, it provides a window into how computers work that other languages do not.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Instructions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38044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As the name implies, these describe to the computer exactly what we want it to do.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Computers basically perform “</a:t>
            </a:r>
            <a:r>
              <a:rPr i="1" lang="en-US" sz="2400">
                <a:solidFill>
                  <a:srgbClr val="ffffff"/>
                </a:solidFill>
                <a:latin typeface="Calibri"/>
              </a:rPr>
              <a:t>actions</a:t>
            </a:r>
            <a:r>
              <a:rPr lang="en-US" sz="2400">
                <a:solidFill>
                  <a:srgbClr val="ffffff"/>
                </a:solidFill>
                <a:latin typeface="Calibri"/>
              </a:rPr>
              <a:t>” on data, and move the data around to achieve an objective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A computer “</a:t>
            </a:r>
            <a:r>
              <a:rPr i="1" lang="en-US" sz="2400">
                <a:solidFill>
                  <a:srgbClr val="ffffff"/>
                </a:solidFill>
                <a:latin typeface="Calibri"/>
              </a:rPr>
              <a:t>program</a:t>
            </a:r>
            <a:r>
              <a:rPr lang="en-US" sz="2400">
                <a:solidFill>
                  <a:srgbClr val="ffffff"/>
                </a:solidFill>
                <a:latin typeface="Calibri"/>
              </a:rPr>
              <a:t>” tells the computer </a:t>
            </a:r>
            <a:r>
              <a:rPr lang="en-US" sz="2400" u="sng">
                <a:solidFill>
                  <a:srgbClr val="ffffff"/>
                </a:solidFill>
                <a:latin typeface="Calibri"/>
              </a:rPr>
              <a:t>exactly </a:t>
            </a:r>
            <a:r>
              <a:rPr lang="en-US" sz="2400">
                <a:solidFill>
                  <a:srgbClr val="ffffff"/>
                </a:solidFill>
                <a:latin typeface="Calibri"/>
              </a:rPr>
              <a:t>what actions to perform on </a:t>
            </a:r>
            <a:r>
              <a:rPr lang="en-US" sz="2400" u="sng">
                <a:solidFill>
                  <a:srgbClr val="ffffff"/>
                </a:solidFill>
                <a:latin typeface="Calibri"/>
              </a:rPr>
              <a:t>exactly</a:t>
            </a:r>
            <a:r>
              <a:rPr lang="en-US" sz="2400">
                <a:solidFill>
                  <a:srgbClr val="ffffff"/>
                </a:solidFill>
                <a:latin typeface="Calibri"/>
              </a:rPr>
              <a:t> what data and in what sequence.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The program does this by providing the “</a:t>
            </a:r>
            <a:r>
              <a:rPr i="1" lang="en-US" sz="2400">
                <a:solidFill>
                  <a:srgbClr val="ffffff"/>
                </a:solidFill>
                <a:latin typeface="Calibri"/>
              </a:rPr>
              <a:t>processor</a:t>
            </a:r>
            <a:r>
              <a:rPr lang="en-US" sz="2400">
                <a:solidFill>
                  <a:srgbClr val="ffffff"/>
                </a:solidFill>
                <a:latin typeface="Calibri"/>
              </a:rPr>
              <a:t>” with “</a:t>
            </a:r>
            <a:r>
              <a:rPr i="1" lang="en-US" sz="2400">
                <a:solidFill>
                  <a:srgbClr val="ffffff"/>
                </a:solidFill>
                <a:latin typeface="Calibri"/>
              </a:rPr>
              <a:t>instructions</a:t>
            </a:r>
            <a:r>
              <a:rPr lang="en-US" sz="2400">
                <a:solidFill>
                  <a:srgbClr val="ffffff"/>
                </a:solidFill>
                <a:latin typeface="Calibri"/>
              </a:rPr>
              <a:t>” to “execute” and the specific relevant data that are to be acted upon and somehow “transformed”.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Instructions (</a:t>
            </a:r>
            <a:r>
              <a:rPr lang="en-US" sz="4400">
                <a:solidFill>
                  <a:srgbClr val="ffffff"/>
                </a:solidFill>
                <a:latin typeface="Calibri"/>
              </a:rPr>
              <a:t>continued</a:t>
            </a:r>
            <a:r>
              <a:rPr b="1" lang="en-US" sz="4400">
                <a:solidFill>
                  <a:srgbClr val="ffffff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304920" y="1600200"/>
            <a:ext cx="853308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Instructions (as well as data) are all long sequences of very simple elements called “bits” that only take on values of 0s and 1s.  For example,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010001101110010011010011001100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If instructions, their specific pattern indicate a specific action to be executed. This is the so-called machine language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If data, it will represent a number, a symbol, a memory location, a pixel color, a sound element or some other representation of data to be transformed somehow.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